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343" r:id="rId3"/>
    <p:sldId id="344" r:id="rId4"/>
    <p:sldId id="345" r:id="rId5"/>
    <p:sldId id="346" r:id="rId6"/>
    <p:sldId id="332" r:id="rId7"/>
    <p:sldId id="333" r:id="rId8"/>
    <p:sldId id="334" r:id="rId9"/>
    <p:sldId id="347" r:id="rId10"/>
    <p:sldId id="320" r:id="rId11"/>
    <p:sldId id="271" r:id="rId12"/>
    <p:sldId id="272" r:id="rId13"/>
    <p:sldId id="273" r:id="rId14"/>
    <p:sldId id="274" r:id="rId15"/>
    <p:sldId id="275" r:id="rId16"/>
    <p:sldId id="318" r:id="rId17"/>
    <p:sldId id="319" r:id="rId18"/>
    <p:sldId id="310" r:id="rId19"/>
    <p:sldId id="311" r:id="rId20"/>
    <p:sldId id="312" r:id="rId21"/>
    <p:sldId id="323" r:id="rId22"/>
    <p:sldId id="278" r:id="rId23"/>
    <p:sldId id="279" r:id="rId24"/>
    <p:sldId id="280" r:id="rId25"/>
    <p:sldId id="281" r:id="rId26"/>
    <p:sldId id="321" r:id="rId27"/>
    <p:sldId id="324" r:id="rId28"/>
    <p:sldId id="286" r:id="rId29"/>
    <p:sldId id="287" r:id="rId30"/>
    <p:sldId id="326" r:id="rId31"/>
    <p:sldId id="327" r:id="rId32"/>
    <p:sldId id="299" r:id="rId33"/>
    <p:sldId id="300" r:id="rId34"/>
    <p:sldId id="329" r:id="rId35"/>
    <p:sldId id="335" r:id="rId36"/>
    <p:sldId id="336" r:id="rId37"/>
    <p:sldId id="337" r:id="rId38"/>
    <p:sldId id="338" r:id="rId39"/>
    <p:sldId id="339" r:id="rId40"/>
    <p:sldId id="341" r:id="rId41"/>
    <p:sldId id="348" r:id="rId42"/>
    <p:sldId id="349" r:id="rId43"/>
    <p:sldId id="350" r:id="rId44"/>
    <p:sldId id="351" r:id="rId45"/>
    <p:sldId id="352" r:id="rId46"/>
    <p:sldId id="353" r:id="rId47"/>
    <p:sldId id="354" r:id="rId48"/>
    <p:sldId id="355" r:id="rId49"/>
    <p:sldId id="356" r:id="rId50"/>
    <p:sldId id="357" r:id="rId51"/>
    <p:sldId id="358" r:id="rId52"/>
    <p:sldId id="359" r:id="rId53"/>
    <p:sldId id="360" r:id="rId54"/>
    <p:sldId id="361" r:id="rId55"/>
    <p:sldId id="362" r:id="rId56"/>
    <p:sldId id="363" r:id="rId57"/>
    <p:sldId id="364" r:id="rId58"/>
    <p:sldId id="365" r:id="rId59"/>
    <p:sldId id="366" r:id="rId60"/>
    <p:sldId id="367" r:id="rId61"/>
    <p:sldId id="368" r:id="rId62"/>
    <p:sldId id="369" r:id="rId63"/>
    <p:sldId id="370" r:id="rId64"/>
    <p:sldId id="371" r:id="rId65"/>
    <p:sldId id="372" r:id="rId66"/>
    <p:sldId id="373" r:id="rId67"/>
    <p:sldId id="374" r:id="rId68"/>
    <p:sldId id="375" r:id="rId69"/>
    <p:sldId id="376" r:id="rId70"/>
    <p:sldId id="377" r:id="rId71"/>
    <p:sldId id="378" r:id="rId72"/>
    <p:sldId id="379" r:id="rId73"/>
    <p:sldId id="380" r:id="rId74"/>
    <p:sldId id="381" r:id="rId75"/>
    <p:sldId id="382" r:id="rId76"/>
    <p:sldId id="383" r:id="rId77"/>
    <p:sldId id="384" r:id="rId78"/>
    <p:sldId id="385" r:id="rId79"/>
    <p:sldId id="386" r:id="rId80"/>
    <p:sldId id="387" r:id="rId81"/>
    <p:sldId id="388" r:id="rId82"/>
    <p:sldId id="389" r:id="rId83"/>
    <p:sldId id="390" r:id="rId84"/>
    <p:sldId id="391" r:id="rId85"/>
    <p:sldId id="392" r:id="rId86"/>
    <p:sldId id="393" r:id="rId87"/>
    <p:sldId id="394" r:id="rId88"/>
    <p:sldId id="395" r:id="rId89"/>
    <p:sldId id="396" r:id="rId90"/>
    <p:sldId id="397" r:id="rId91"/>
    <p:sldId id="398" r:id="rId92"/>
    <p:sldId id="399" r:id="rId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158" autoAdjust="0"/>
    <p:restoredTop sz="68488" autoAdjust="0"/>
  </p:normalViewPr>
  <p:slideViewPr>
    <p:cSldViewPr snapToGrid="0">
      <p:cViewPr varScale="1">
        <p:scale>
          <a:sx n="79" d="100"/>
          <a:sy n="79" d="100"/>
        </p:scale>
        <p:origin x="21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t>
        <a:bodyPr/>
        <a:lstStyle/>
        <a:p>
          <a:endParaRPr lang="en-US"/>
        </a:p>
      </dgm:t>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t>
        <a:bodyPr/>
        <a:lstStyle/>
        <a:p>
          <a:endParaRPr lang="en-US"/>
        </a:p>
      </dgm:t>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t>
        <a:bodyPr/>
        <a:lstStyle/>
        <a:p>
          <a:endParaRPr lang="en-US"/>
        </a:p>
      </dgm:t>
    </dgm:pt>
  </dgm:ptLst>
  <dgm:cxnLst>
    <dgm:cxn modelId="{E8AD407D-D452-46C3-990C-2E7F156328AD}" srcId="{4CD86AC1-3F4E-4A5A-92D6-248263A2DCDB}" destId="{4A19FF40-536E-440C-BB43-E46E0A15623D}" srcOrd="0" destOrd="0" parTransId="{C8B85BDF-6D9C-47D2-B732-2EFB330B20FB}" sibTransId="{0FACAF10-5755-4E9E-B485-EB4742D2EE26}"/>
    <dgm:cxn modelId="{8B508346-5127-45A9-8A38-CD129108432E}" srcId="{4CD86AC1-3F4E-4A5A-92D6-248263A2DCDB}" destId="{15680942-B9A7-416B-8FC4-A19088CD177C}" srcOrd="1" destOrd="0" parTransId="{2801E90B-4C97-4121-8DC8-B048D73241CF}" sibTransId="{238D0A8C-1EBB-40BC-94E1-F2329A07E5D0}"/>
    <dgm:cxn modelId="{9737445F-E4BA-403B-94DB-0326F4C929BC}" type="presOf" srcId="{4A19FF40-536E-440C-BB43-E46E0A15623D}" destId="{4DDF23AE-83CA-43A2-A96F-44DFAE5980C9}" srcOrd="0" destOrd="0" presId="urn:microsoft.com/office/officeart/2005/8/layout/vList2"/>
    <dgm:cxn modelId="{C8C474CA-D461-494C-8788-600582EF05A5}" type="presOf" srcId="{15680942-B9A7-416B-8FC4-A19088CD177C}" destId="{40F68FDF-8E0D-4DDE-99F6-0BBD630F25C7}" srcOrd="0" destOrd="0" presId="urn:microsoft.com/office/officeart/2005/8/layout/vList2"/>
    <dgm:cxn modelId="{0C29DC13-6D5E-4388-9840-4DCDEA61A324}" type="presOf" srcId="{4CD86AC1-3F4E-4A5A-92D6-248263A2DCDB}" destId="{C86E9726-1E53-4A45-856D-01108A67A44E}"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t>
        <a:bodyPr/>
        <a:lstStyle/>
        <a:p>
          <a:endParaRPr lang="en-US"/>
        </a:p>
      </dgm:t>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t>
        <a:bodyPr/>
        <a:lstStyle/>
        <a:p>
          <a:endParaRPr lang="en-US"/>
        </a:p>
      </dgm:t>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t>
        <a:bodyPr/>
        <a:lstStyle/>
        <a:p>
          <a:endParaRPr lang="en-US"/>
        </a:p>
      </dgm:t>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t>
        <a:bodyPr/>
        <a:lstStyle/>
        <a:p>
          <a:endParaRPr lang="en-US"/>
        </a:p>
      </dgm:t>
    </dgm:pt>
  </dgm:ptLst>
  <dgm:cxnLst>
    <dgm:cxn modelId="{9737445F-E4BA-403B-94DB-0326F4C929BC}" type="presOf" srcId="{4A19FF40-536E-440C-BB43-E46E0A15623D}" destId="{4DDF23AE-83CA-43A2-A96F-44DFAE5980C9}"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0C29DC13-6D5E-4388-9840-4DCDEA61A324}" type="presOf" srcId="{4CD86AC1-3F4E-4A5A-92D6-248263A2DCDB}" destId="{C86E9726-1E53-4A45-856D-01108A67A44E}" srcOrd="0" destOrd="0" presId="urn:microsoft.com/office/officeart/2005/8/layout/vList2"/>
    <dgm:cxn modelId="{E8AD407D-D452-46C3-990C-2E7F156328AD}" srcId="{4CD86AC1-3F4E-4A5A-92D6-248263A2DCDB}" destId="{4A19FF40-536E-440C-BB43-E46E0A15623D}" srcOrd="0" destOrd="0" parTransId="{C8B85BDF-6D9C-47D2-B732-2EFB330B20FB}" sibTransId="{0FACAF10-5755-4E9E-B485-EB4742D2EE26}"/>
    <dgm:cxn modelId="{8B508346-5127-45A9-8A38-CD129108432E}" srcId="{4CD86AC1-3F4E-4A5A-92D6-248263A2DCDB}" destId="{15680942-B9A7-416B-8FC4-A19088CD177C}" srcOrd="1" destOrd="0" parTransId="{2801E90B-4C97-4121-8DC8-B048D73241CF}" sibTransId="{238D0A8C-1EBB-40BC-94E1-F2329A07E5D0}"/>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t>
        <a:bodyPr/>
        <a:lstStyle/>
        <a:p>
          <a:endParaRPr lang="en-US"/>
        </a:p>
      </dgm:t>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t>
        <a:bodyPr/>
        <a:lstStyle/>
        <a:p>
          <a:endParaRPr lang="en-US"/>
        </a:p>
      </dgm:t>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t>
        <a:bodyPr/>
        <a:lstStyle/>
        <a:p>
          <a:endParaRPr lang="en-US"/>
        </a:p>
      </dgm:t>
    </dgm:pt>
  </dgm:ptLst>
  <dgm:cxnLst>
    <dgm:cxn modelId="{E8AD407D-D452-46C3-990C-2E7F156328AD}" srcId="{4CD86AC1-3F4E-4A5A-92D6-248263A2DCDB}" destId="{4A19FF40-536E-440C-BB43-E46E0A15623D}" srcOrd="0" destOrd="0" parTransId="{C8B85BDF-6D9C-47D2-B732-2EFB330B20FB}" sibTransId="{0FACAF10-5755-4E9E-B485-EB4742D2EE26}"/>
    <dgm:cxn modelId="{8B508346-5127-45A9-8A38-CD129108432E}" srcId="{4CD86AC1-3F4E-4A5A-92D6-248263A2DCDB}" destId="{15680942-B9A7-416B-8FC4-A19088CD177C}" srcOrd="1" destOrd="0" parTransId="{2801E90B-4C97-4121-8DC8-B048D73241CF}" sibTransId="{238D0A8C-1EBB-40BC-94E1-F2329A07E5D0}"/>
    <dgm:cxn modelId="{9737445F-E4BA-403B-94DB-0326F4C929BC}" type="presOf" srcId="{4A19FF40-536E-440C-BB43-E46E0A15623D}" destId="{4DDF23AE-83CA-43A2-A96F-44DFAE5980C9}" srcOrd="0" destOrd="0" presId="urn:microsoft.com/office/officeart/2005/8/layout/vList2"/>
    <dgm:cxn modelId="{C8C474CA-D461-494C-8788-600582EF05A5}" type="presOf" srcId="{15680942-B9A7-416B-8FC4-A19088CD177C}" destId="{40F68FDF-8E0D-4DDE-99F6-0BBD630F25C7}" srcOrd="0" destOrd="0" presId="urn:microsoft.com/office/officeart/2005/8/layout/vList2"/>
    <dgm:cxn modelId="{0C29DC13-6D5E-4388-9840-4DCDEA61A324}" type="presOf" srcId="{4CD86AC1-3F4E-4A5A-92D6-248263A2DCDB}" destId="{C86E9726-1E53-4A45-856D-01108A67A44E}"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t>
        <a:bodyPr/>
        <a:lstStyle/>
        <a:p>
          <a:endParaRPr lang="en-US"/>
        </a:p>
      </dgm:t>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t>
        <a:bodyPr/>
        <a:lstStyle/>
        <a:p>
          <a:endParaRPr lang="en-US"/>
        </a:p>
      </dgm:t>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t>
        <a:bodyPr/>
        <a:lstStyle/>
        <a:p>
          <a:endParaRPr lang="en-US"/>
        </a:p>
      </dgm:t>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t>
        <a:bodyPr/>
        <a:lstStyle/>
        <a:p>
          <a:endParaRPr lang="en-US"/>
        </a:p>
      </dgm:t>
    </dgm:pt>
  </dgm:ptLst>
  <dgm:cxnLst>
    <dgm:cxn modelId="{9737445F-E4BA-403B-94DB-0326F4C929BC}" type="presOf" srcId="{4A19FF40-536E-440C-BB43-E46E0A15623D}" destId="{4DDF23AE-83CA-43A2-A96F-44DFAE5980C9}"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0C29DC13-6D5E-4388-9840-4DCDEA61A324}" type="presOf" srcId="{4CD86AC1-3F4E-4A5A-92D6-248263A2DCDB}" destId="{C86E9726-1E53-4A45-856D-01108A67A44E}" srcOrd="0" destOrd="0" presId="urn:microsoft.com/office/officeart/2005/8/layout/vList2"/>
    <dgm:cxn modelId="{E8AD407D-D452-46C3-990C-2E7F156328AD}" srcId="{4CD86AC1-3F4E-4A5A-92D6-248263A2DCDB}" destId="{4A19FF40-536E-440C-BB43-E46E0A15623D}" srcOrd="0" destOrd="0" parTransId="{C8B85BDF-6D9C-47D2-B732-2EFB330B20FB}" sibTransId="{0FACAF10-5755-4E9E-B485-EB4742D2EE26}"/>
    <dgm:cxn modelId="{8B508346-5127-45A9-8A38-CD129108432E}" srcId="{4CD86AC1-3F4E-4A5A-92D6-248263A2DCDB}" destId="{15680942-B9A7-416B-8FC4-A19088CD177C}" srcOrd="1" destOrd="0" parTransId="{2801E90B-4C97-4121-8DC8-B048D73241CF}" sibTransId="{238D0A8C-1EBB-40BC-94E1-F2329A07E5D0}"/>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t>
        <a:bodyPr/>
        <a:lstStyle/>
        <a:p>
          <a:endParaRPr lang="en-US"/>
        </a:p>
      </dgm:t>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t>
        <a:bodyPr/>
        <a:lstStyle/>
        <a:p>
          <a:endParaRPr lang="en-US"/>
        </a:p>
      </dgm:t>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t>
        <a:bodyPr/>
        <a:lstStyle/>
        <a:p>
          <a:endParaRPr lang="en-US"/>
        </a:p>
      </dgm:t>
    </dgm:pt>
  </dgm:ptLst>
  <dgm:cxnLst>
    <dgm:cxn modelId="{E8AD407D-D452-46C3-990C-2E7F156328AD}" srcId="{4CD86AC1-3F4E-4A5A-92D6-248263A2DCDB}" destId="{4A19FF40-536E-440C-BB43-E46E0A15623D}" srcOrd="0" destOrd="0" parTransId="{C8B85BDF-6D9C-47D2-B732-2EFB330B20FB}" sibTransId="{0FACAF10-5755-4E9E-B485-EB4742D2EE26}"/>
    <dgm:cxn modelId="{8B508346-5127-45A9-8A38-CD129108432E}" srcId="{4CD86AC1-3F4E-4A5A-92D6-248263A2DCDB}" destId="{15680942-B9A7-416B-8FC4-A19088CD177C}" srcOrd="1" destOrd="0" parTransId="{2801E90B-4C97-4121-8DC8-B048D73241CF}" sibTransId="{238D0A8C-1EBB-40BC-94E1-F2329A07E5D0}"/>
    <dgm:cxn modelId="{9737445F-E4BA-403B-94DB-0326F4C929BC}" type="presOf" srcId="{4A19FF40-536E-440C-BB43-E46E0A15623D}" destId="{4DDF23AE-83CA-43A2-A96F-44DFAE5980C9}" srcOrd="0" destOrd="0" presId="urn:microsoft.com/office/officeart/2005/8/layout/vList2"/>
    <dgm:cxn modelId="{C8C474CA-D461-494C-8788-600582EF05A5}" type="presOf" srcId="{15680942-B9A7-416B-8FC4-A19088CD177C}" destId="{40F68FDF-8E0D-4DDE-99F6-0BBD630F25C7}" srcOrd="0" destOrd="0" presId="urn:microsoft.com/office/officeart/2005/8/layout/vList2"/>
    <dgm:cxn modelId="{0C29DC13-6D5E-4388-9840-4DCDEA61A324}" type="presOf" srcId="{4CD86AC1-3F4E-4A5A-92D6-248263A2DCDB}" destId="{C86E9726-1E53-4A45-856D-01108A67A44E}"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t>
        <a:bodyPr/>
        <a:lstStyle/>
        <a:p>
          <a:endParaRPr lang="en-US"/>
        </a:p>
      </dgm:t>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t>
        <a:bodyPr/>
        <a:lstStyle/>
        <a:p>
          <a:endParaRPr lang="en-US"/>
        </a:p>
      </dgm:t>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t>
        <a:bodyPr/>
        <a:lstStyle/>
        <a:p>
          <a:endParaRPr lang="en-US"/>
        </a:p>
      </dgm:t>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t>
        <a:bodyPr/>
        <a:lstStyle/>
        <a:p>
          <a:endParaRPr lang="en-US"/>
        </a:p>
      </dgm:t>
    </dgm:pt>
  </dgm:ptLst>
  <dgm:cxnLst>
    <dgm:cxn modelId="{9737445F-E4BA-403B-94DB-0326F4C929BC}" type="presOf" srcId="{4A19FF40-536E-440C-BB43-E46E0A15623D}" destId="{4DDF23AE-83CA-43A2-A96F-44DFAE5980C9}"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0C29DC13-6D5E-4388-9840-4DCDEA61A324}" type="presOf" srcId="{4CD86AC1-3F4E-4A5A-92D6-248263A2DCDB}" destId="{C86E9726-1E53-4A45-856D-01108A67A44E}" srcOrd="0" destOrd="0" presId="urn:microsoft.com/office/officeart/2005/8/layout/vList2"/>
    <dgm:cxn modelId="{E8AD407D-D452-46C3-990C-2E7F156328AD}" srcId="{4CD86AC1-3F4E-4A5A-92D6-248263A2DCDB}" destId="{4A19FF40-536E-440C-BB43-E46E0A15623D}" srcOrd="0" destOrd="0" parTransId="{C8B85BDF-6D9C-47D2-B732-2EFB330B20FB}" sibTransId="{0FACAF10-5755-4E9E-B485-EB4742D2EE26}"/>
    <dgm:cxn modelId="{8B508346-5127-45A9-8A38-CD129108432E}" srcId="{4CD86AC1-3F4E-4A5A-92D6-248263A2DCDB}" destId="{15680942-B9A7-416B-8FC4-A19088CD177C}" srcOrd="1" destOrd="0" parTransId="{2801E90B-4C97-4121-8DC8-B048D73241CF}" sibTransId="{238D0A8C-1EBB-40BC-94E1-F2329A07E5D0}"/>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4"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68AF6AC4-A157-413E-A943-77A2B593809A}">
      <dgm:prSet phldrT="[文字]" custT="1"/>
      <dgm:spPr/>
      <dgm:t>
        <a:bodyPr/>
        <a:lstStyle/>
        <a:p>
          <a:r>
            <a:rPr lang="en-US" altLang="zh-TW" sz="2800" dirty="0"/>
            <a:t>Step 2: goodness of function</a:t>
          </a:r>
          <a:endParaRPr lang="zh-TW" altLang="en-US" sz="2800" dirty="0"/>
        </a:p>
      </dgm:t>
    </dgm:pt>
    <dgm:pt modelId="{A0FB97BE-4134-4DB4-88C2-019F601E5B07}" type="parTrans" cxnId="{E0F0CC33-1AFF-4E6F-8A92-7DBADF24B6A2}">
      <dgm:prSet/>
      <dgm:spPr/>
      <dgm:t>
        <a:bodyPr/>
        <a:lstStyle/>
        <a:p>
          <a:endParaRPr lang="zh-TW" altLang="en-US"/>
        </a:p>
      </dgm:t>
    </dgm:pt>
    <dgm:pt modelId="{B74A4E88-AC00-472F-AA92-0C3BFAD673FA}" type="sibTrans" cxnId="{E0F0CC33-1AFF-4E6F-8A92-7DBADF24B6A2}">
      <dgm:prSet/>
      <dgm:spPr/>
      <dgm:t>
        <a:bodyPr/>
        <a:lstStyle/>
        <a:p>
          <a:endParaRPr lang="zh-TW" altLang="en-US"/>
        </a:p>
      </dgm:t>
    </dgm:pt>
    <dgm:pt modelId="{838C9766-C422-41F6-872C-5F3EAAA9A94F}">
      <dgm:prSet phldrT="[文字]" custT="1"/>
      <dgm:spPr/>
      <dgm:t>
        <a:bodyPr/>
        <a:lstStyle/>
        <a:p>
          <a:r>
            <a:rPr lang="en-US" altLang="zh-TW" sz="2800" dirty="0"/>
            <a:t>Step 3: pick the best function</a:t>
          </a:r>
          <a:endParaRPr lang="zh-TW" altLang="en-US" sz="2800" dirty="0"/>
        </a:p>
      </dgm:t>
    </dgm:pt>
    <dgm:pt modelId="{ED85ABCC-1599-46D5-8D79-5F8D47102174}" type="parTrans" cxnId="{5DD8715A-6FCC-48EE-B11F-00E577A24C88}">
      <dgm:prSet/>
      <dgm:spPr/>
      <dgm:t>
        <a:bodyPr/>
        <a:lstStyle/>
        <a:p>
          <a:endParaRPr lang="zh-TW" altLang="en-US"/>
        </a:p>
      </dgm:t>
    </dgm:pt>
    <dgm:pt modelId="{0FA9D5B3-0255-46FC-86B3-C2800C42F094}" type="sibTrans" cxnId="{5DD8715A-6FCC-48EE-B11F-00E577A24C88}">
      <dgm:prSet/>
      <dgm:spPr/>
      <dgm:t>
        <a:bodyPr/>
        <a:lstStyle/>
        <a:p>
          <a:endParaRPr lang="zh-TW" altLang="en-US"/>
        </a:p>
      </dgm:t>
    </dgm:pt>
    <dgm:pt modelId="{6A493627-A8CE-458E-9FA6-3A00EC3686A2}" type="pres">
      <dgm:prSet presAssocID="{7ABBEAF7-C373-4176-BC82-DCCB6D5E3E26}" presName="Name0" presStyleCnt="0">
        <dgm:presLayoutVars>
          <dgm:dir/>
          <dgm:animLvl val="lvl"/>
          <dgm:resizeHandles val="exact"/>
        </dgm:presLayoutVars>
      </dgm:prSet>
      <dgm:spPr/>
      <dgm:t>
        <a:bodyPr/>
        <a:lstStyle/>
        <a:p>
          <a:endParaRPr lang="en-US"/>
        </a:p>
      </dgm:t>
    </dgm:pt>
    <dgm:pt modelId="{39CF3BA0-AA23-4949-AFA0-BDD50F26DB42}" type="pres">
      <dgm:prSet presAssocID="{838C9766-C422-41F6-872C-5F3EAAA9A94F}" presName="boxAndChildren" presStyleCnt="0"/>
      <dgm:spPr/>
    </dgm:pt>
    <dgm:pt modelId="{984FAD53-B753-4A58-A177-0DF55E30F75D}" type="pres">
      <dgm:prSet presAssocID="{838C9766-C422-41F6-872C-5F3EAAA9A94F}" presName="parentTextBox" presStyleLbl="node1" presStyleIdx="0" presStyleCnt="3"/>
      <dgm:spPr/>
      <dgm:t>
        <a:bodyPr/>
        <a:lstStyle/>
        <a:p>
          <a:endParaRPr lang="en-US"/>
        </a:p>
      </dgm:t>
    </dgm:pt>
    <dgm:pt modelId="{A1663AA5-740E-4FDF-ADD2-27E43D433575}" type="pres">
      <dgm:prSet presAssocID="{B74A4E88-AC00-472F-AA92-0C3BFAD673FA}" presName="sp" presStyleCnt="0"/>
      <dgm:spPr/>
    </dgm:pt>
    <dgm:pt modelId="{5C2994BA-95EC-4AC2-AFA4-1B22FBEBB354}" type="pres">
      <dgm:prSet presAssocID="{68AF6AC4-A157-413E-A943-77A2B593809A}" presName="arrowAndChildren" presStyleCnt="0"/>
      <dgm:spPr/>
    </dgm:pt>
    <dgm:pt modelId="{1E9D90BD-C08F-4B8E-BA1A-67740CDA9EFC}" type="pres">
      <dgm:prSet presAssocID="{68AF6AC4-A157-413E-A943-77A2B593809A}" presName="parentTextArrow" presStyleLbl="node1" presStyleIdx="1" presStyleCnt="3"/>
      <dgm:spPr/>
      <dgm:t>
        <a:bodyPr/>
        <a:lstStyle/>
        <a:p>
          <a:endParaRPr lang="en-US"/>
        </a:p>
      </dgm:t>
    </dgm:pt>
    <dgm:pt modelId="{6B7612A3-1F46-4536-B12F-8EF141796DD7}" type="pres">
      <dgm:prSet presAssocID="{E857221A-734F-4396-A642-04F985B7D590}" presName="sp" presStyleCnt="0"/>
      <dgm:spPr/>
    </dgm:pt>
    <dgm:pt modelId="{CF8B7011-CFF3-437B-8D62-509F4A4CAC99}" type="pres">
      <dgm:prSet presAssocID="{801111EC-7761-4006-9B8D-BDD3478D6A0C}" presName="arrowAndChildren" presStyleCnt="0"/>
      <dgm:spPr/>
    </dgm:pt>
    <dgm:pt modelId="{E824EC70-AE1E-4100-B32E-97CD66F66319}" type="pres">
      <dgm:prSet presAssocID="{801111EC-7761-4006-9B8D-BDD3478D6A0C}" presName="parentTextArrow" presStyleLbl="node1" presStyleIdx="2" presStyleCnt="3"/>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E0F0CC33-1AFF-4E6F-8A92-7DBADF24B6A2}" srcId="{7ABBEAF7-C373-4176-BC82-DCCB6D5E3E26}" destId="{68AF6AC4-A157-413E-A943-77A2B593809A}" srcOrd="1" destOrd="0" parTransId="{A0FB97BE-4134-4DB4-88C2-019F601E5B07}" sibTransId="{B74A4E88-AC00-472F-AA92-0C3BFAD673FA}"/>
    <dgm:cxn modelId="{B9B3E985-332A-4722-9ADB-FD213F46FD24}" type="presOf" srcId="{7ABBEAF7-C373-4176-BC82-DCCB6D5E3E26}" destId="{6A493627-A8CE-458E-9FA6-3A00EC3686A2}" srcOrd="0" destOrd="0" presId="urn:microsoft.com/office/officeart/2005/8/layout/process4"/>
    <dgm:cxn modelId="{5DD8715A-6FCC-48EE-B11F-00E577A24C88}" srcId="{7ABBEAF7-C373-4176-BC82-DCCB6D5E3E26}" destId="{838C9766-C422-41F6-872C-5F3EAAA9A94F}" srcOrd="2" destOrd="0" parTransId="{ED85ABCC-1599-46D5-8D79-5F8D47102174}" sibTransId="{0FA9D5B3-0255-46FC-86B3-C2800C42F094}"/>
    <dgm:cxn modelId="{027E675B-E36E-41CB-AF05-682124408BAC}" type="presOf" srcId="{68AF6AC4-A157-413E-A943-77A2B593809A}" destId="{1E9D90BD-C08F-4B8E-BA1A-67740CDA9EFC}" srcOrd="0" destOrd="0" presId="urn:microsoft.com/office/officeart/2005/8/layout/process4"/>
    <dgm:cxn modelId="{AF6B36D7-D1B2-4822-AE51-2A8BBE43E86B}" type="presOf" srcId="{838C9766-C422-41F6-872C-5F3EAAA9A94F}" destId="{984FAD53-B753-4A58-A177-0DF55E30F75D}" srcOrd="0" destOrd="0" presId="urn:microsoft.com/office/officeart/2005/8/layout/process4"/>
    <dgm:cxn modelId="{C4C06B3F-5FD2-4A64-824C-3E63187AF6BF}" type="presOf" srcId="{801111EC-7761-4006-9B8D-BDD3478D6A0C}" destId="{E824EC70-AE1E-4100-B32E-97CD66F66319}" srcOrd="0" destOrd="0" presId="urn:microsoft.com/office/officeart/2005/8/layout/process4"/>
    <dgm:cxn modelId="{37D5568F-2CDE-4094-ACEE-99280B0E7851}" type="presParOf" srcId="{6A493627-A8CE-458E-9FA6-3A00EC3686A2}" destId="{39CF3BA0-AA23-4949-AFA0-BDD50F26DB42}" srcOrd="0" destOrd="0" presId="urn:microsoft.com/office/officeart/2005/8/layout/process4"/>
    <dgm:cxn modelId="{E327B1AA-3D83-4F75-923B-5D9578FCAB83}" type="presParOf" srcId="{39CF3BA0-AA23-4949-AFA0-BDD50F26DB42}" destId="{984FAD53-B753-4A58-A177-0DF55E30F75D}" srcOrd="0" destOrd="0" presId="urn:microsoft.com/office/officeart/2005/8/layout/process4"/>
    <dgm:cxn modelId="{B78FE124-B6A5-4B5A-A82F-0DB8AC56F942}" type="presParOf" srcId="{6A493627-A8CE-458E-9FA6-3A00EC3686A2}" destId="{A1663AA5-740E-4FDF-ADD2-27E43D433575}" srcOrd="1" destOrd="0" presId="urn:microsoft.com/office/officeart/2005/8/layout/process4"/>
    <dgm:cxn modelId="{BA46F452-6351-456C-A882-CC746B8F4780}" type="presParOf" srcId="{6A493627-A8CE-458E-9FA6-3A00EC3686A2}" destId="{5C2994BA-95EC-4AC2-AFA4-1B22FBEBB354}" srcOrd="2" destOrd="0" presId="urn:microsoft.com/office/officeart/2005/8/layout/process4"/>
    <dgm:cxn modelId="{AC365965-F79F-4FB7-A4E8-7D97607DF9A9}" type="presParOf" srcId="{5C2994BA-95EC-4AC2-AFA4-1B22FBEBB354}" destId="{1E9D90BD-C08F-4B8E-BA1A-67740CDA9EFC}" srcOrd="0" destOrd="0" presId="urn:microsoft.com/office/officeart/2005/8/layout/process4"/>
    <dgm:cxn modelId="{C6120EB1-931A-4136-8254-7E9DC3E0FD20}" type="presParOf" srcId="{6A493627-A8CE-458E-9FA6-3A00EC3686A2}" destId="{6B7612A3-1F46-4536-B12F-8EF141796DD7}" srcOrd="3" destOrd="0" presId="urn:microsoft.com/office/officeart/2005/8/layout/process4"/>
    <dgm:cxn modelId="{22EA36C0-78EB-4763-B997-275F1E5B6BDB}" type="presParOf" srcId="{6A493627-A8CE-458E-9FA6-3A00EC3686A2}" destId="{CF8B7011-CFF3-437B-8D62-509F4A4CAC99}" srcOrd="4" destOrd="0" presId="urn:microsoft.com/office/officeart/2005/8/layout/process4"/>
    <dgm:cxn modelId="{5010DCE6-7AA6-43D0-8088-47EA07072850}" type="presParOf" srcId="{CF8B7011-CFF3-437B-8D62-509F4A4CAC99}" destId="{E824EC70-AE1E-4100-B32E-97CD66F6631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35BB2386-750E-4524-B6C3-768F75B67309}" type="presOf" srcId="{E857221A-734F-4396-A642-04F985B7D590}" destId="{FCAC1A52-7A03-424B-8708-40DF70DCEBE1}"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2D33CF3D-783C-4879-AC93-97C5191F9CA8}" type="presOf" srcId="{D60C5607-81DE-4CC8-91B3-C56E5666A49F}" destId="{75576B2E-DB43-49F5-8A31-D5CBF5F78EEC}"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ABE16CB5-EFD7-477D-8B23-3AC971674672}" type="presOf" srcId="{E857221A-734F-4396-A642-04F985B7D590}" destId="{888540DF-FD49-4215-991C-C7B2A2E10D35}" srcOrd="0" destOrd="0" presId="urn:microsoft.com/office/officeart/2005/8/layout/process1"/>
    <dgm:cxn modelId="{3FF91CB6-DDB4-4C82-8984-9762CD5923AD}" type="presOf" srcId="{680F7195-4FD3-481E-8A2B-5AD54C8280AB}" destId="{B28036AB-B71B-48DE-97C4-D287BC3BE7AC}" srcOrd="0" destOrd="0" presId="urn:microsoft.com/office/officeart/2005/8/layout/process1"/>
    <dgm:cxn modelId="{E53110B8-D44F-4AA7-92C5-50727E6AA94A}" type="presOf" srcId="{D60C5607-81DE-4CC8-91B3-C56E5666A49F}" destId="{1FFABC42-5BE3-4E33-A2BE-582BDAFB0BDF}" srcOrd="1" destOrd="0" presId="urn:microsoft.com/office/officeart/2005/8/layout/process1"/>
    <dgm:cxn modelId="{065E4005-B1AF-4700-B55B-FBF77F5968A3}" type="presOf" srcId="{7ABBEAF7-C373-4176-BC82-DCCB6D5E3E26}" destId="{A491758C-84A6-4A4D-888E-93118B4129B4}" srcOrd="0" destOrd="0" presId="urn:microsoft.com/office/officeart/2005/8/layout/process1"/>
    <dgm:cxn modelId="{8D5D5A75-E210-4A70-A078-682469248FEF}" type="presOf" srcId="{801111EC-7761-4006-9B8D-BDD3478D6A0C}" destId="{CFEBD105-9F67-4F60-B070-C671AE93A28A}" srcOrd="0" destOrd="0" presId="urn:microsoft.com/office/officeart/2005/8/layout/process1"/>
    <dgm:cxn modelId="{6F6CBB0C-8EF5-4C17-95C4-33E2E15813D1}" type="presOf" srcId="{380F6D09-15D5-4E2B-BF8A-CECE4B7C4A20}" destId="{2C9E42A7-D692-4DEF-A008-68C3A4D1516E}" srcOrd="0" destOrd="0" presId="urn:microsoft.com/office/officeart/2005/8/layout/process1"/>
    <dgm:cxn modelId="{666696D6-A81B-43A4-ABF9-C269B76985DE}" type="presParOf" srcId="{A491758C-84A6-4A4D-888E-93118B4129B4}" destId="{CFEBD105-9F67-4F60-B070-C671AE93A28A}" srcOrd="0" destOrd="0" presId="urn:microsoft.com/office/officeart/2005/8/layout/process1"/>
    <dgm:cxn modelId="{AF678D29-14F5-4DC4-9C70-A8B201A06520}" type="presParOf" srcId="{A491758C-84A6-4A4D-888E-93118B4129B4}" destId="{888540DF-FD49-4215-991C-C7B2A2E10D35}" srcOrd="1" destOrd="0" presId="urn:microsoft.com/office/officeart/2005/8/layout/process1"/>
    <dgm:cxn modelId="{BA0B3FF1-0D0C-4696-AE03-24787257E4BE}" type="presParOf" srcId="{888540DF-FD49-4215-991C-C7B2A2E10D35}" destId="{FCAC1A52-7A03-424B-8708-40DF70DCEBE1}" srcOrd="0" destOrd="0" presId="urn:microsoft.com/office/officeart/2005/8/layout/process1"/>
    <dgm:cxn modelId="{97DB561C-3635-4192-A20A-737F863BC4C5}" type="presParOf" srcId="{A491758C-84A6-4A4D-888E-93118B4129B4}" destId="{2C9E42A7-D692-4DEF-A008-68C3A4D1516E}" srcOrd="2" destOrd="0" presId="urn:microsoft.com/office/officeart/2005/8/layout/process1"/>
    <dgm:cxn modelId="{DA063AFD-EC9D-4A48-ABEE-499D00662B70}" type="presParOf" srcId="{A491758C-84A6-4A4D-888E-93118B4129B4}" destId="{75576B2E-DB43-49F5-8A31-D5CBF5F78EEC}" srcOrd="3" destOrd="0" presId="urn:microsoft.com/office/officeart/2005/8/layout/process1"/>
    <dgm:cxn modelId="{51533F9E-6C05-4F61-934B-C57D29845794}" type="presParOf" srcId="{75576B2E-DB43-49F5-8A31-D5CBF5F78EEC}" destId="{1FFABC42-5BE3-4E33-A2BE-582BDAFB0BDF}" srcOrd="0" destOrd="0" presId="urn:microsoft.com/office/officeart/2005/8/layout/process1"/>
    <dgm:cxn modelId="{3CB584B8-A914-489D-8E84-EE56C4D295A6}"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4"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68AF6AC4-A157-413E-A943-77A2B593809A}">
      <dgm:prSet phldrT="[文字]" custT="1"/>
      <dgm:spPr/>
      <dgm:t>
        <a:bodyPr/>
        <a:lstStyle/>
        <a:p>
          <a:r>
            <a:rPr lang="en-US" altLang="zh-TW" sz="2800" dirty="0"/>
            <a:t>Step 2: goodness of function</a:t>
          </a:r>
          <a:endParaRPr lang="zh-TW" altLang="en-US" sz="2800" dirty="0"/>
        </a:p>
      </dgm:t>
    </dgm:pt>
    <dgm:pt modelId="{A0FB97BE-4134-4DB4-88C2-019F601E5B07}" type="parTrans" cxnId="{E0F0CC33-1AFF-4E6F-8A92-7DBADF24B6A2}">
      <dgm:prSet/>
      <dgm:spPr/>
      <dgm:t>
        <a:bodyPr/>
        <a:lstStyle/>
        <a:p>
          <a:endParaRPr lang="zh-TW" altLang="en-US"/>
        </a:p>
      </dgm:t>
    </dgm:pt>
    <dgm:pt modelId="{B74A4E88-AC00-472F-AA92-0C3BFAD673FA}" type="sibTrans" cxnId="{E0F0CC33-1AFF-4E6F-8A92-7DBADF24B6A2}">
      <dgm:prSet/>
      <dgm:spPr/>
      <dgm:t>
        <a:bodyPr/>
        <a:lstStyle/>
        <a:p>
          <a:endParaRPr lang="zh-TW" altLang="en-US"/>
        </a:p>
      </dgm:t>
    </dgm:pt>
    <dgm:pt modelId="{838C9766-C422-41F6-872C-5F3EAAA9A94F}">
      <dgm:prSet phldrT="[文字]" custT="1"/>
      <dgm:spPr/>
      <dgm:t>
        <a:bodyPr/>
        <a:lstStyle/>
        <a:p>
          <a:r>
            <a:rPr lang="en-US" altLang="zh-TW" sz="2800" dirty="0"/>
            <a:t>Step 3: pick the best function</a:t>
          </a:r>
          <a:endParaRPr lang="zh-TW" altLang="en-US" sz="2800" dirty="0"/>
        </a:p>
      </dgm:t>
    </dgm:pt>
    <dgm:pt modelId="{ED85ABCC-1599-46D5-8D79-5F8D47102174}" type="parTrans" cxnId="{5DD8715A-6FCC-48EE-B11F-00E577A24C88}">
      <dgm:prSet/>
      <dgm:spPr/>
      <dgm:t>
        <a:bodyPr/>
        <a:lstStyle/>
        <a:p>
          <a:endParaRPr lang="zh-TW" altLang="en-US"/>
        </a:p>
      </dgm:t>
    </dgm:pt>
    <dgm:pt modelId="{0FA9D5B3-0255-46FC-86B3-C2800C42F094}" type="sibTrans" cxnId="{5DD8715A-6FCC-48EE-B11F-00E577A24C88}">
      <dgm:prSet/>
      <dgm:spPr/>
      <dgm:t>
        <a:bodyPr/>
        <a:lstStyle/>
        <a:p>
          <a:endParaRPr lang="zh-TW" altLang="en-US"/>
        </a:p>
      </dgm:t>
    </dgm:pt>
    <dgm:pt modelId="{6A493627-A8CE-458E-9FA6-3A00EC3686A2}" type="pres">
      <dgm:prSet presAssocID="{7ABBEAF7-C373-4176-BC82-DCCB6D5E3E26}" presName="Name0" presStyleCnt="0">
        <dgm:presLayoutVars>
          <dgm:dir/>
          <dgm:animLvl val="lvl"/>
          <dgm:resizeHandles val="exact"/>
        </dgm:presLayoutVars>
      </dgm:prSet>
      <dgm:spPr/>
      <dgm:t>
        <a:bodyPr/>
        <a:lstStyle/>
        <a:p>
          <a:endParaRPr lang="en-US"/>
        </a:p>
      </dgm:t>
    </dgm:pt>
    <dgm:pt modelId="{39CF3BA0-AA23-4949-AFA0-BDD50F26DB42}" type="pres">
      <dgm:prSet presAssocID="{838C9766-C422-41F6-872C-5F3EAAA9A94F}" presName="boxAndChildren" presStyleCnt="0"/>
      <dgm:spPr/>
    </dgm:pt>
    <dgm:pt modelId="{984FAD53-B753-4A58-A177-0DF55E30F75D}" type="pres">
      <dgm:prSet presAssocID="{838C9766-C422-41F6-872C-5F3EAAA9A94F}" presName="parentTextBox" presStyleLbl="node1" presStyleIdx="0" presStyleCnt="3"/>
      <dgm:spPr/>
      <dgm:t>
        <a:bodyPr/>
        <a:lstStyle/>
        <a:p>
          <a:endParaRPr lang="en-US"/>
        </a:p>
      </dgm:t>
    </dgm:pt>
    <dgm:pt modelId="{A1663AA5-740E-4FDF-ADD2-27E43D433575}" type="pres">
      <dgm:prSet presAssocID="{B74A4E88-AC00-472F-AA92-0C3BFAD673FA}" presName="sp" presStyleCnt="0"/>
      <dgm:spPr/>
    </dgm:pt>
    <dgm:pt modelId="{5C2994BA-95EC-4AC2-AFA4-1B22FBEBB354}" type="pres">
      <dgm:prSet presAssocID="{68AF6AC4-A157-413E-A943-77A2B593809A}" presName="arrowAndChildren" presStyleCnt="0"/>
      <dgm:spPr/>
    </dgm:pt>
    <dgm:pt modelId="{1E9D90BD-C08F-4B8E-BA1A-67740CDA9EFC}" type="pres">
      <dgm:prSet presAssocID="{68AF6AC4-A157-413E-A943-77A2B593809A}" presName="parentTextArrow" presStyleLbl="node1" presStyleIdx="1" presStyleCnt="3"/>
      <dgm:spPr/>
      <dgm:t>
        <a:bodyPr/>
        <a:lstStyle/>
        <a:p>
          <a:endParaRPr lang="en-US"/>
        </a:p>
      </dgm:t>
    </dgm:pt>
    <dgm:pt modelId="{6B7612A3-1F46-4536-B12F-8EF141796DD7}" type="pres">
      <dgm:prSet presAssocID="{E857221A-734F-4396-A642-04F985B7D590}" presName="sp" presStyleCnt="0"/>
      <dgm:spPr/>
    </dgm:pt>
    <dgm:pt modelId="{CF8B7011-CFF3-437B-8D62-509F4A4CAC99}" type="pres">
      <dgm:prSet presAssocID="{801111EC-7761-4006-9B8D-BDD3478D6A0C}" presName="arrowAndChildren" presStyleCnt="0"/>
      <dgm:spPr/>
    </dgm:pt>
    <dgm:pt modelId="{E824EC70-AE1E-4100-B32E-97CD66F66319}" type="pres">
      <dgm:prSet presAssocID="{801111EC-7761-4006-9B8D-BDD3478D6A0C}" presName="parentTextArrow" presStyleLbl="node1" presStyleIdx="2" presStyleCnt="3"/>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E0F0CC33-1AFF-4E6F-8A92-7DBADF24B6A2}" srcId="{7ABBEAF7-C373-4176-BC82-DCCB6D5E3E26}" destId="{68AF6AC4-A157-413E-A943-77A2B593809A}" srcOrd="1" destOrd="0" parTransId="{A0FB97BE-4134-4DB4-88C2-019F601E5B07}" sibTransId="{B74A4E88-AC00-472F-AA92-0C3BFAD673FA}"/>
    <dgm:cxn modelId="{B9B3E985-332A-4722-9ADB-FD213F46FD24}" type="presOf" srcId="{7ABBEAF7-C373-4176-BC82-DCCB6D5E3E26}" destId="{6A493627-A8CE-458E-9FA6-3A00EC3686A2}" srcOrd="0" destOrd="0" presId="urn:microsoft.com/office/officeart/2005/8/layout/process4"/>
    <dgm:cxn modelId="{5DD8715A-6FCC-48EE-B11F-00E577A24C88}" srcId="{7ABBEAF7-C373-4176-BC82-DCCB6D5E3E26}" destId="{838C9766-C422-41F6-872C-5F3EAAA9A94F}" srcOrd="2" destOrd="0" parTransId="{ED85ABCC-1599-46D5-8D79-5F8D47102174}" sibTransId="{0FA9D5B3-0255-46FC-86B3-C2800C42F094}"/>
    <dgm:cxn modelId="{027E675B-E36E-41CB-AF05-682124408BAC}" type="presOf" srcId="{68AF6AC4-A157-413E-A943-77A2B593809A}" destId="{1E9D90BD-C08F-4B8E-BA1A-67740CDA9EFC}" srcOrd="0" destOrd="0" presId="urn:microsoft.com/office/officeart/2005/8/layout/process4"/>
    <dgm:cxn modelId="{AF6B36D7-D1B2-4822-AE51-2A8BBE43E86B}" type="presOf" srcId="{838C9766-C422-41F6-872C-5F3EAAA9A94F}" destId="{984FAD53-B753-4A58-A177-0DF55E30F75D}" srcOrd="0" destOrd="0" presId="urn:microsoft.com/office/officeart/2005/8/layout/process4"/>
    <dgm:cxn modelId="{C4C06B3F-5FD2-4A64-824C-3E63187AF6BF}" type="presOf" srcId="{801111EC-7761-4006-9B8D-BDD3478D6A0C}" destId="{E824EC70-AE1E-4100-B32E-97CD66F66319}" srcOrd="0" destOrd="0" presId="urn:microsoft.com/office/officeart/2005/8/layout/process4"/>
    <dgm:cxn modelId="{37D5568F-2CDE-4094-ACEE-99280B0E7851}" type="presParOf" srcId="{6A493627-A8CE-458E-9FA6-3A00EC3686A2}" destId="{39CF3BA0-AA23-4949-AFA0-BDD50F26DB42}" srcOrd="0" destOrd="0" presId="urn:microsoft.com/office/officeart/2005/8/layout/process4"/>
    <dgm:cxn modelId="{E327B1AA-3D83-4F75-923B-5D9578FCAB83}" type="presParOf" srcId="{39CF3BA0-AA23-4949-AFA0-BDD50F26DB42}" destId="{984FAD53-B753-4A58-A177-0DF55E30F75D}" srcOrd="0" destOrd="0" presId="urn:microsoft.com/office/officeart/2005/8/layout/process4"/>
    <dgm:cxn modelId="{B78FE124-B6A5-4B5A-A82F-0DB8AC56F942}" type="presParOf" srcId="{6A493627-A8CE-458E-9FA6-3A00EC3686A2}" destId="{A1663AA5-740E-4FDF-ADD2-27E43D433575}" srcOrd="1" destOrd="0" presId="urn:microsoft.com/office/officeart/2005/8/layout/process4"/>
    <dgm:cxn modelId="{BA46F452-6351-456C-A882-CC746B8F4780}" type="presParOf" srcId="{6A493627-A8CE-458E-9FA6-3A00EC3686A2}" destId="{5C2994BA-95EC-4AC2-AFA4-1B22FBEBB354}" srcOrd="2" destOrd="0" presId="urn:microsoft.com/office/officeart/2005/8/layout/process4"/>
    <dgm:cxn modelId="{AC365965-F79F-4FB7-A4E8-7D97607DF9A9}" type="presParOf" srcId="{5C2994BA-95EC-4AC2-AFA4-1B22FBEBB354}" destId="{1E9D90BD-C08F-4B8E-BA1A-67740CDA9EFC}" srcOrd="0" destOrd="0" presId="urn:microsoft.com/office/officeart/2005/8/layout/process4"/>
    <dgm:cxn modelId="{C6120EB1-931A-4136-8254-7E9DC3E0FD20}" type="presParOf" srcId="{6A493627-A8CE-458E-9FA6-3A00EC3686A2}" destId="{6B7612A3-1F46-4536-B12F-8EF141796DD7}" srcOrd="3" destOrd="0" presId="urn:microsoft.com/office/officeart/2005/8/layout/process4"/>
    <dgm:cxn modelId="{22EA36C0-78EB-4763-B997-275F1E5B6BDB}" type="presParOf" srcId="{6A493627-A8CE-458E-9FA6-3A00EC3686A2}" destId="{CF8B7011-CFF3-437B-8D62-509F4A4CAC99}" srcOrd="4" destOrd="0" presId="urn:microsoft.com/office/officeart/2005/8/layout/process4"/>
    <dgm:cxn modelId="{5010DCE6-7AA6-43D0-8088-47EA07072850}" type="presParOf" srcId="{CF8B7011-CFF3-437B-8D62-509F4A4CAC99}" destId="{E824EC70-AE1E-4100-B32E-97CD66F6631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t>
        <a:bodyPr/>
        <a:lstStyle/>
        <a:p>
          <a:endParaRPr lang="en-US"/>
        </a:p>
      </dgm:t>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t>
        <a:bodyPr/>
        <a:lstStyle/>
        <a:p>
          <a:endParaRPr lang="en-US"/>
        </a:p>
      </dgm:t>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t>
        <a:bodyPr/>
        <a:lstStyle/>
        <a:p>
          <a:endParaRPr lang="en-US"/>
        </a:p>
      </dgm:t>
    </dgm:pt>
  </dgm:ptLst>
  <dgm:cxnLst>
    <dgm:cxn modelId="{E8AD407D-D452-46C3-990C-2E7F156328AD}" srcId="{4CD86AC1-3F4E-4A5A-92D6-248263A2DCDB}" destId="{4A19FF40-536E-440C-BB43-E46E0A15623D}" srcOrd="0" destOrd="0" parTransId="{C8B85BDF-6D9C-47D2-B732-2EFB330B20FB}" sibTransId="{0FACAF10-5755-4E9E-B485-EB4742D2EE26}"/>
    <dgm:cxn modelId="{8B508346-5127-45A9-8A38-CD129108432E}" srcId="{4CD86AC1-3F4E-4A5A-92D6-248263A2DCDB}" destId="{15680942-B9A7-416B-8FC4-A19088CD177C}" srcOrd="1" destOrd="0" parTransId="{2801E90B-4C97-4121-8DC8-B048D73241CF}" sibTransId="{238D0A8C-1EBB-40BC-94E1-F2329A07E5D0}"/>
    <dgm:cxn modelId="{9737445F-E4BA-403B-94DB-0326F4C929BC}" type="presOf" srcId="{4A19FF40-536E-440C-BB43-E46E0A15623D}" destId="{4DDF23AE-83CA-43A2-A96F-44DFAE5980C9}" srcOrd="0" destOrd="0" presId="urn:microsoft.com/office/officeart/2005/8/layout/vList2"/>
    <dgm:cxn modelId="{C8C474CA-D461-494C-8788-600582EF05A5}" type="presOf" srcId="{15680942-B9A7-416B-8FC4-A19088CD177C}" destId="{40F68FDF-8E0D-4DDE-99F6-0BBD630F25C7}" srcOrd="0" destOrd="0" presId="urn:microsoft.com/office/officeart/2005/8/layout/vList2"/>
    <dgm:cxn modelId="{0C29DC13-6D5E-4388-9840-4DCDEA61A324}" type="presOf" srcId="{4CD86AC1-3F4E-4A5A-92D6-248263A2DCDB}" destId="{C86E9726-1E53-4A45-856D-01108A67A44E}"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t>
        <a:bodyPr/>
        <a:lstStyle/>
        <a:p>
          <a:endParaRPr lang="en-US"/>
        </a:p>
      </dgm:t>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t>
        <a:bodyPr/>
        <a:lstStyle/>
        <a:p>
          <a:endParaRPr lang="en-US"/>
        </a:p>
      </dgm:t>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t>
        <a:bodyPr/>
        <a:lstStyle/>
        <a:p>
          <a:endParaRPr lang="en-US"/>
        </a:p>
      </dgm:t>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t>
        <a:bodyPr/>
        <a:lstStyle/>
        <a:p>
          <a:endParaRPr lang="en-US"/>
        </a:p>
      </dgm:t>
    </dgm:pt>
  </dgm:ptLst>
  <dgm:cxnLst>
    <dgm:cxn modelId="{9737445F-E4BA-403B-94DB-0326F4C929BC}" type="presOf" srcId="{4A19FF40-536E-440C-BB43-E46E0A15623D}" destId="{4DDF23AE-83CA-43A2-A96F-44DFAE5980C9}"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0C29DC13-6D5E-4388-9840-4DCDEA61A324}" type="presOf" srcId="{4CD86AC1-3F4E-4A5A-92D6-248263A2DCDB}" destId="{C86E9726-1E53-4A45-856D-01108A67A44E}" srcOrd="0" destOrd="0" presId="urn:microsoft.com/office/officeart/2005/8/layout/vList2"/>
    <dgm:cxn modelId="{E8AD407D-D452-46C3-990C-2E7F156328AD}" srcId="{4CD86AC1-3F4E-4A5A-92D6-248263A2DCDB}" destId="{4A19FF40-536E-440C-BB43-E46E0A15623D}" srcOrd="0" destOrd="0" parTransId="{C8B85BDF-6D9C-47D2-B732-2EFB330B20FB}" sibTransId="{0FACAF10-5755-4E9E-B485-EB4742D2EE26}"/>
    <dgm:cxn modelId="{8B508346-5127-45A9-8A38-CD129108432E}" srcId="{4CD86AC1-3F4E-4A5A-92D6-248263A2DCDB}" destId="{15680942-B9A7-416B-8FC4-A19088CD177C}" srcOrd="1" destOrd="0" parTransId="{2801E90B-4C97-4121-8DC8-B048D73241CF}" sibTransId="{238D0A8C-1EBB-40BC-94E1-F2329A07E5D0}"/>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t>
        <a:bodyPr/>
        <a:lstStyle/>
        <a:p>
          <a:endParaRPr lang="en-US"/>
        </a:p>
      </dgm:t>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t>
        <a:bodyPr/>
        <a:lstStyle/>
        <a:p>
          <a:endParaRPr lang="en-US"/>
        </a:p>
      </dgm:t>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t>
        <a:bodyPr/>
        <a:lstStyle/>
        <a:p>
          <a:endParaRPr lang="en-US"/>
        </a:p>
      </dgm:t>
    </dgm:pt>
  </dgm:ptLst>
  <dgm:cxnLst>
    <dgm:cxn modelId="{E8AD407D-D452-46C3-990C-2E7F156328AD}" srcId="{4CD86AC1-3F4E-4A5A-92D6-248263A2DCDB}" destId="{4A19FF40-536E-440C-BB43-E46E0A15623D}" srcOrd="0" destOrd="0" parTransId="{C8B85BDF-6D9C-47D2-B732-2EFB330B20FB}" sibTransId="{0FACAF10-5755-4E9E-B485-EB4742D2EE26}"/>
    <dgm:cxn modelId="{8B508346-5127-45A9-8A38-CD129108432E}" srcId="{4CD86AC1-3F4E-4A5A-92D6-248263A2DCDB}" destId="{15680942-B9A7-416B-8FC4-A19088CD177C}" srcOrd="1" destOrd="0" parTransId="{2801E90B-4C97-4121-8DC8-B048D73241CF}" sibTransId="{238D0A8C-1EBB-40BC-94E1-F2329A07E5D0}"/>
    <dgm:cxn modelId="{9737445F-E4BA-403B-94DB-0326F4C929BC}" type="presOf" srcId="{4A19FF40-536E-440C-BB43-E46E0A15623D}" destId="{4DDF23AE-83CA-43A2-A96F-44DFAE5980C9}" srcOrd="0" destOrd="0" presId="urn:microsoft.com/office/officeart/2005/8/layout/vList2"/>
    <dgm:cxn modelId="{C8C474CA-D461-494C-8788-600582EF05A5}" type="presOf" srcId="{15680942-B9A7-416B-8FC4-A19088CD177C}" destId="{40F68FDF-8E0D-4DDE-99F6-0BBD630F25C7}" srcOrd="0" destOrd="0" presId="urn:microsoft.com/office/officeart/2005/8/layout/vList2"/>
    <dgm:cxn modelId="{0C29DC13-6D5E-4388-9840-4DCDEA61A324}" type="presOf" srcId="{4CD86AC1-3F4E-4A5A-92D6-248263A2DCDB}" destId="{C86E9726-1E53-4A45-856D-01108A67A44E}"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t>
        <a:bodyPr/>
        <a:lstStyle/>
        <a:p>
          <a:endParaRPr lang="en-US"/>
        </a:p>
      </dgm:t>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t>
        <a:bodyPr/>
        <a:lstStyle/>
        <a:p>
          <a:endParaRPr lang="en-US"/>
        </a:p>
      </dgm:t>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t>
        <a:bodyPr/>
        <a:lstStyle/>
        <a:p>
          <a:endParaRPr lang="en-US"/>
        </a:p>
      </dgm:t>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t>
        <a:bodyPr/>
        <a:lstStyle/>
        <a:p>
          <a:endParaRPr lang="en-US"/>
        </a:p>
      </dgm:t>
    </dgm:pt>
  </dgm:ptLst>
  <dgm:cxnLst>
    <dgm:cxn modelId="{9737445F-E4BA-403B-94DB-0326F4C929BC}" type="presOf" srcId="{4A19FF40-536E-440C-BB43-E46E0A15623D}" destId="{4DDF23AE-83CA-43A2-A96F-44DFAE5980C9}"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0C29DC13-6D5E-4388-9840-4DCDEA61A324}" type="presOf" srcId="{4CD86AC1-3F4E-4A5A-92D6-248263A2DCDB}" destId="{C86E9726-1E53-4A45-856D-01108A67A44E}" srcOrd="0" destOrd="0" presId="urn:microsoft.com/office/officeart/2005/8/layout/vList2"/>
    <dgm:cxn modelId="{E8AD407D-D452-46C3-990C-2E7F156328AD}" srcId="{4CD86AC1-3F4E-4A5A-92D6-248263A2DCDB}" destId="{4A19FF40-536E-440C-BB43-E46E0A15623D}" srcOrd="0" destOrd="0" parTransId="{C8B85BDF-6D9C-47D2-B732-2EFB330B20FB}" sibTransId="{0FACAF10-5755-4E9E-B485-EB4742D2EE26}"/>
    <dgm:cxn modelId="{8B508346-5127-45A9-8A38-CD129108432E}" srcId="{4CD86AC1-3F4E-4A5A-92D6-248263A2DCDB}" destId="{15680942-B9A7-416B-8FC4-A19088CD177C}" srcOrd="1" destOrd="0" parTransId="{2801E90B-4C97-4121-8DC8-B048D73241CF}" sibTransId="{238D0A8C-1EBB-40BC-94E1-F2329A07E5D0}"/>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Dropout</a:t>
          </a:r>
          <a:endParaRPr lang="zh-TW" altLang="en-US" sz="2400" kern="1200" dirty="0"/>
        </a:p>
      </dsp:txBody>
      <dsp:txXfrm>
        <a:off x="35360" y="2775357"/>
        <a:ext cx="3975486" cy="6536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Dropout</a:t>
          </a:r>
          <a:endParaRPr lang="zh-TW" altLang="en-US" sz="2400" kern="1200" dirty="0"/>
        </a:p>
      </dsp:txBody>
      <dsp:txXfrm>
        <a:off x="35360" y="2775357"/>
        <a:ext cx="3975486" cy="6536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Dropout</a:t>
          </a:r>
          <a:endParaRPr lang="zh-TW" altLang="en-US" sz="2400" kern="1200" dirty="0"/>
        </a:p>
      </dsp:txBody>
      <dsp:txXfrm>
        <a:off x="35360" y="2775357"/>
        <a:ext cx="3975486" cy="6536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AD53-B753-4A58-A177-0DF55E30F75D}">
      <dsp:nvSpPr>
        <dsp:cNvPr id="0" name=""/>
        <dsp:cNvSpPr/>
      </dsp:nvSpPr>
      <dsp:spPr>
        <a:xfrm>
          <a:off x="0" y="2536514"/>
          <a:ext cx="3138132" cy="83254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altLang="zh-TW" sz="2800" kern="1200" dirty="0"/>
            <a:t>Step 3: pick the best function</a:t>
          </a:r>
          <a:endParaRPr lang="zh-TW" altLang="en-US" sz="2800" kern="1200" dirty="0"/>
        </a:p>
      </dsp:txBody>
      <dsp:txXfrm>
        <a:off x="0" y="2536514"/>
        <a:ext cx="3138132" cy="832540"/>
      </dsp:txXfrm>
    </dsp:sp>
    <dsp:sp modelId="{1E9D90BD-C08F-4B8E-BA1A-67740CDA9EFC}">
      <dsp:nvSpPr>
        <dsp:cNvPr id="0" name=""/>
        <dsp:cNvSpPr/>
      </dsp:nvSpPr>
      <dsp:spPr>
        <a:xfrm rot="10800000">
          <a:off x="0" y="1268555"/>
          <a:ext cx="3138132" cy="1280447"/>
        </a:xfrm>
        <a:prstGeom prst="upArrowCallou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altLang="zh-TW" sz="2800" kern="1200" dirty="0"/>
            <a:t>Step 2: goodness of function</a:t>
          </a:r>
          <a:endParaRPr lang="zh-TW" altLang="en-US" sz="2800" kern="1200" dirty="0"/>
        </a:p>
      </dsp:txBody>
      <dsp:txXfrm rot="10800000">
        <a:off x="0" y="1268555"/>
        <a:ext cx="3138132" cy="831996"/>
      </dsp:txXfrm>
    </dsp:sp>
    <dsp:sp modelId="{E824EC70-AE1E-4100-B32E-97CD66F66319}">
      <dsp:nvSpPr>
        <dsp:cNvPr id="0" name=""/>
        <dsp:cNvSpPr/>
      </dsp:nvSpPr>
      <dsp:spPr>
        <a:xfrm rot="10800000">
          <a:off x="0" y="595"/>
          <a:ext cx="3138132" cy="1280447"/>
        </a:xfrm>
        <a:prstGeom prst="upArrowCallou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altLang="zh-TW" sz="2800" kern="1200" dirty="0"/>
            <a:t>Step 1: define a set of function              </a:t>
          </a:r>
          <a:endParaRPr lang="zh-TW" altLang="en-US" sz="2800" kern="1200" dirty="0"/>
        </a:p>
      </dsp:txBody>
      <dsp:txXfrm rot="10800000">
        <a:off x="0" y="595"/>
        <a:ext cx="3138132" cy="831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AD53-B753-4A58-A177-0DF55E30F75D}">
      <dsp:nvSpPr>
        <dsp:cNvPr id="0" name=""/>
        <dsp:cNvSpPr/>
      </dsp:nvSpPr>
      <dsp:spPr>
        <a:xfrm>
          <a:off x="0" y="2536514"/>
          <a:ext cx="3138132" cy="83254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altLang="zh-TW" sz="2800" kern="1200" dirty="0"/>
            <a:t>Step 3: pick the best function</a:t>
          </a:r>
          <a:endParaRPr lang="zh-TW" altLang="en-US" sz="2800" kern="1200" dirty="0"/>
        </a:p>
      </dsp:txBody>
      <dsp:txXfrm>
        <a:off x="0" y="2536514"/>
        <a:ext cx="3138132" cy="832540"/>
      </dsp:txXfrm>
    </dsp:sp>
    <dsp:sp modelId="{1E9D90BD-C08F-4B8E-BA1A-67740CDA9EFC}">
      <dsp:nvSpPr>
        <dsp:cNvPr id="0" name=""/>
        <dsp:cNvSpPr/>
      </dsp:nvSpPr>
      <dsp:spPr>
        <a:xfrm rot="10800000">
          <a:off x="0" y="1268555"/>
          <a:ext cx="3138132" cy="1280447"/>
        </a:xfrm>
        <a:prstGeom prst="upArrowCallou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altLang="zh-TW" sz="2800" kern="1200" dirty="0"/>
            <a:t>Step 2: goodness of function</a:t>
          </a:r>
          <a:endParaRPr lang="zh-TW" altLang="en-US" sz="2800" kern="1200" dirty="0"/>
        </a:p>
      </dsp:txBody>
      <dsp:txXfrm rot="10800000">
        <a:off x="0" y="1268555"/>
        <a:ext cx="3138132" cy="831996"/>
      </dsp:txXfrm>
    </dsp:sp>
    <dsp:sp modelId="{E824EC70-AE1E-4100-B32E-97CD66F66319}">
      <dsp:nvSpPr>
        <dsp:cNvPr id="0" name=""/>
        <dsp:cNvSpPr/>
      </dsp:nvSpPr>
      <dsp:spPr>
        <a:xfrm rot="10800000">
          <a:off x="0" y="595"/>
          <a:ext cx="3138132" cy="1280447"/>
        </a:xfrm>
        <a:prstGeom prst="upArrowCallou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altLang="zh-TW" sz="2800" kern="1200" dirty="0"/>
            <a:t>Step 1: define a set of function              </a:t>
          </a:r>
          <a:endParaRPr lang="zh-TW" altLang="en-US" sz="2800" kern="1200" dirty="0"/>
        </a:p>
      </dsp:txBody>
      <dsp:txXfrm rot="10800000">
        <a:off x="0" y="595"/>
        <a:ext cx="3138132" cy="8319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Dropout</a:t>
          </a:r>
          <a:endParaRPr lang="zh-TW" altLang="en-US" sz="2400" kern="1200" dirty="0"/>
        </a:p>
      </dsp:txBody>
      <dsp:txXfrm>
        <a:off x="35360" y="2775357"/>
        <a:ext cx="3975486" cy="65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TW" sz="2400" kern="1200" dirty="0"/>
            <a:t>Dropout</a:t>
          </a:r>
          <a:endParaRPr lang="zh-TW" altLang="en-US" sz="2400" kern="1200" dirty="0"/>
        </a:p>
      </dsp:txBody>
      <dsp:txXfrm>
        <a:off x="35360" y="2775357"/>
        <a:ext cx="3975486" cy="6536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53.wmf"/><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53.wmf"/><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53.wmf"/><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9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9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4.wmf"/><Relationship Id="rId1" Type="http://schemas.openxmlformats.org/officeDocument/2006/relationships/image" Target="../media/image100.wmf"/><Relationship Id="rId4" Type="http://schemas.openxmlformats.org/officeDocument/2006/relationships/image" Target="../media/image10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4.wmf"/><Relationship Id="rId7" Type="http://schemas.openxmlformats.org/officeDocument/2006/relationships/image" Target="../media/image120.wmf"/><Relationship Id="rId2" Type="http://schemas.openxmlformats.org/officeDocument/2006/relationships/image" Target="../media/image118.wmf"/><Relationship Id="rId1" Type="http://schemas.openxmlformats.org/officeDocument/2006/relationships/image" Target="../media/image123.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53.wmf"/><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53.wmf"/><Relationship Id="rId1"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EB32D-3EFC-443D-9FD5-44BA8F54B34E}" type="datetimeFigureOut">
              <a:rPr lang="zh-TW" altLang="en-US" smtClean="0"/>
              <a:t>2019/3/7</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F5DAF-6A0D-4EB6-BEE4-4A3D9B453FF2}" type="slidenum">
              <a:rPr lang="zh-TW" altLang="en-US" smtClean="0"/>
              <a:t>‹#›</a:t>
            </a:fld>
            <a:endParaRPr lang="zh-TW" altLang="en-US"/>
          </a:p>
        </p:txBody>
      </p:sp>
    </p:spTree>
    <p:extLst>
      <p:ext uri="{BB962C8B-B14F-4D97-AF65-F5344CB8AC3E}">
        <p14:creationId xmlns:p14="http://schemas.microsoft.com/office/powerpoint/2010/main" val="1748231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videolectures.net/adam_coat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amznlabs/amazon-dsstn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George_Cybenko" TargetMode="External"/><Relationship Id="rId3" Type="http://schemas.openxmlformats.org/officeDocument/2006/relationships/hyperlink" Target="http://www.nature.com/nature/journal/v323/n6088/pdf/323533a0.pdf" TargetMode="External"/><Relationship Id="rId7" Type="http://schemas.openxmlformats.org/officeDocument/2006/relationships/hyperlink" Target="https://en.wikipedia.org/wiki/Theorem"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en.wikipedia.org/wiki/Ronald_J._Williams" TargetMode="External"/><Relationship Id="rId11" Type="http://schemas.openxmlformats.org/officeDocument/2006/relationships/hyperlink" Target="https://en.wikipedia.org/wiki/IEEE" TargetMode="External"/><Relationship Id="rId5" Type="http://schemas.openxmlformats.org/officeDocument/2006/relationships/hyperlink" Target="http://www.cs.toronto.edu/~hinton/" TargetMode="External"/><Relationship Id="rId10" Type="http://schemas.openxmlformats.org/officeDocument/2006/relationships/hyperlink" Target="https://en.wikipedia.org/wiki/Dartmouth_College" TargetMode="External"/><Relationship Id="rId4" Type="http://schemas.openxmlformats.org/officeDocument/2006/relationships/hyperlink" Target="http://en.wikipedia.org/wiki/David_Rumelhart" TargetMode="External"/><Relationship Id="rId9" Type="http://schemas.openxmlformats.org/officeDocument/2006/relationships/hyperlink" Target="https://en.wikipedia.org/wiki/Sigmoid_function"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citeseerx.ist.psu.edu/viewdoc/summary?doi=10.1.1.24.7321"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www.idsia.ch/~juergen/SeppHochreiter1991ThesisAdvisorSchmidhuber.pdf"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arxiv.org/abs/1502.01852"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2</a:t>
            </a:fld>
            <a:endParaRPr lang="en-US"/>
          </a:p>
        </p:txBody>
      </p:sp>
    </p:spTree>
    <p:extLst>
      <p:ext uri="{BB962C8B-B14F-4D97-AF65-F5344CB8AC3E}">
        <p14:creationId xmlns:p14="http://schemas.microsoft.com/office/powerpoint/2010/main" val="3216053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Ignore</a:t>
            </a:r>
            <a:r>
              <a:rPr lang="en-US" altLang="zh-TW" baseline="0" dirty="0"/>
              <a:t> +</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12</a:t>
            </a:fld>
            <a:endParaRPr lang="zh-TW" altLang="en-US"/>
          </a:p>
        </p:txBody>
      </p:sp>
    </p:spTree>
    <p:extLst>
      <p:ext uri="{BB962C8B-B14F-4D97-AF65-F5344CB8AC3E}">
        <p14:creationId xmlns:p14="http://schemas.microsoft.com/office/powerpoint/2010/main" val="1643610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example,</a:t>
            </a:r>
            <a:r>
              <a:rPr lang="en-US" altLang="zh-TW" baseline="0" dirty="0"/>
              <a:t> if we modify “1” to “2”, then we have another function</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14</a:t>
            </a:fld>
            <a:endParaRPr lang="zh-TW" altLang="en-US"/>
          </a:p>
        </p:txBody>
      </p:sp>
    </p:spTree>
    <p:extLst>
      <p:ext uri="{BB962C8B-B14F-4D97-AF65-F5344CB8AC3E}">
        <p14:creationId xmlns:p14="http://schemas.microsoft.com/office/powerpoint/2010/main" val="92575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connect the neurons by other ways you like </a:t>
            </a:r>
            <a:r>
              <a:rPr lang="en-US" altLang="zh-TW" sz="1200" dirty="0">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ym typeface="Wingdings" panose="05000000000000000000" pitchFamily="2" charset="2"/>
              </a:rPr>
              <a:t>How many</a:t>
            </a:r>
            <a:r>
              <a:rPr lang="en-US" altLang="zh-TW" sz="1200" baseline="0" dirty="0">
                <a:sym typeface="Wingdings" panose="05000000000000000000" pitchFamily="2" charset="2"/>
              </a:rPr>
              <a:t> layer is deep?</a:t>
            </a:r>
            <a:endParaRPr lang="zh-TW" altLang="en-US" sz="1200" dirty="0"/>
          </a:p>
          <a:p>
            <a:endParaRPr lang="en-US" altLang="zh-TW" sz="1200" dirty="0"/>
          </a:p>
          <a:p>
            <a:endParaRPr lang="en-US" altLang="zh-TW" sz="1200" dirty="0"/>
          </a:p>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15</a:t>
            </a:fld>
            <a:endParaRPr lang="zh-TW" altLang="en-US"/>
          </a:p>
        </p:txBody>
      </p:sp>
    </p:spTree>
    <p:extLst>
      <p:ext uri="{BB962C8B-B14F-4D97-AF65-F5344CB8AC3E}">
        <p14:creationId xmlns:p14="http://schemas.microsoft.com/office/powerpoint/2010/main" val="387290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17</a:t>
            </a:fld>
            <a:endParaRPr lang="zh-TW" altLang="en-US"/>
          </a:p>
        </p:txBody>
      </p:sp>
    </p:spTree>
    <p:extLst>
      <p:ext uri="{BB962C8B-B14F-4D97-AF65-F5344CB8AC3E}">
        <p14:creationId xmlns:p14="http://schemas.microsoft.com/office/powerpoint/2010/main" val="3392972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Make sure you know how to do it</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author: </a:t>
            </a:r>
            <a:r>
              <a:rPr lang="en-US" altLang="zh-TW" sz="1200" b="0" i="0" u="none" strike="noStrike" kern="1200" dirty="0">
                <a:solidFill>
                  <a:schemeClr val="tx1"/>
                </a:solidFill>
                <a:effectLst/>
                <a:latin typeface="+mn-lt"/>
                <a:ea typeface="+mn-ea"/>
                <a:cs typeface="+mn-cs"/>
                <a:hlinkClick r:id="rId3"/>
              </a:rPr>
              <a:t>Adam Coates</a:t>
            </a:r>
            <a:r>
              <a:rPr lang="en-US" altLang="zh-TW" sz="1200" b="0" i="0" kern="1200" dirty="0">
                <a:solidFill>
                  <a:schemeClr val="tx1"/>
                </a:solidFill>
                <a:effectLst/>
                <a:latin typeface="+mn-lt"/>
                <a:ea typeface="+mn-ea"/>
                <a:cs typeface="+mn-cs"/>
              </a:rPr>
              <a:t>, Baidu, Inc. </a:t>
            </a:r>
            <a:endParaRPr lang="en-US" altLang="zh-TW" dirty="0"/>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Deep Learning (hopefully faster)</a:t>
            </a:r>
          </a:p>
          <a:p>
            <a:endParaRPr lang="en-US" altLang="zh-TW" dirty="0"/>
          </a:p>
          <a:p>
            <a:r>
              <a:rPr lang="en-US" altLang="zh-TW" dirty="0"/>
              <a:t>http://videolectures.net/deeplearning2015_coates_deep_learning/</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18</a:t>
            </a:fld>
            <a:endParaRPr lang="zh-TW" altLang="en-US"/>
          </a:p>
        </p:txBody>
      </p:sp>
    </p:spTree>
    <p:extLst>
      <p:ext uri="{BB962C8B-B14F-4D97-AF65-F5344CB8AC3E}">
        <p14:creationId xmlns:p14="http://schemas.microsoft.com/office/powerpoint/2010/main" val="226028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19</a:t>
            </a:fld>
            <a:endParaRPr lang="zh-TW" altLang="en-US"/>
          </a:p>
        </p:txBody>
      </p:sp>
    </p:spTree>
    <p:extLst>
      <p:ext uri="{BB962C8B-B14F-4D97-AF65-F5344CB8AC3E}">
        <p14:creationId xmlns:p14="http://schemas.microsoft.com/office/powerpoint/2010/main" val="3026593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20</a:t>
            </a:fld>
            <a:endParaRPr lang="zh-TW" altLang="en-US"/>
          </a:p>
        </p:txBody>
      </p:sp>
    </p:spTree>
    <p:extLst>
      <p:ext uri="{BB962C8B-B14F-4D97-AF65-F5344CB8AC3E}">
        <p14:creationId xmlns:p14="http://schemas.microsoft.com/office/powerpoint/2010/main" val="1712992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DF5DAF-6A0D-4EB6-BEE4-4A3D9B453FF2}" type="slidenum">
              <a:rPr lang="zh-TW" altLang="en-US" smtClean="0"/>
              <a:t>21</a:t>
            </a:fld>
            <a:endParaRPr lang="zh-TW" altLang="en-US"/>
          </a:p>
        </p:txBody>
      </p:sp>
    </p:spTree>
    <p:extLst>
      <p:ext uri="{BB962C8B-B14F-4D97-AF65-F5344CB8AC3E}">
        <p14:creationId xmlns:p14="http://schemas.microsoft.com/office/powerpoint/2010/main" val="39889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same for even more complex tasks.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22</a:t>
            </a:fld>
            <a:endParaRPr lang="zh-TW" altLang="en-US"/>
          </a:p>
        </p:txBody>
      </p:sp>
    </p:spTree>
    <p:extLst>
      <p:ext uri="{BB962C8B-B14F-4D97-AF65-F5344CB8AC3E}">
        <p14:creationId xmlns:p14="http://schemas.microsoft.com/office/powerpoint/2010/main" val="3660529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a:t>
            </a:r>
            <a:r>
              <a:rPr lang="en-US" altLang="zh-TW" baseline="0" dirty="0"/>
              <a:t> same approach for other cases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23</a:t>
            </a:fld>
            <a:endParaRPr lang="zh-TW" altLang="en-US"/>
          </a:p>
        </p:txBody>
      </p:sp>
    </p:spTree>
    <p:extLst>
      <p:ext uri="{BB962C8B-B14F-4D97-AF65-F5344CB8AC3E}">
        <p14:creationId xmlns:p14="http://schemas.microsoft.com/office/powerpoint/2010/main" val="77967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3</a:t>
            </a:fld>
            <a:endParaRPr lang="en-US"/>
          </a:p>
        </p:txBody>
      </p:sp>
    </p:spTree>
    <p:extLst>
      <p:ext uri="{BB962C8B-B14F-4D97-AF65-F5344CB8AC3E}">
        <p14:creationId xmlns:p14="http://schemas.microsoft.com/office/powerpoint/2010/main" val="1093598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24</a:t>
            </a:fld>
            <a:endParaRPr lang="zh-TW" altLang="en-US"/>
          </a:p>
        </p:txBody>
      </p:sp>
    </p:spTree>
    <p:extLst>
      <p:ext uri="{BB962C8B-B14F-4D97-AF65-F5344CB8AC3E}">
        <p14:creationId xmlns:p14="http://schemas.microsoft.com/office/powerpoint/2010/main" val="51710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26</a:t>
            </a:fld>
            <a:endParaRPr lang="zh-TW" altLang="en-US"/>
          </a:p>
        </p:txBody>
      </p:sp>
    </p:spTree>
    <p:extLst>
      <p:ext uri="{BB962C8B-B14F-4D97-AF65-F5344CB8AC3E}">
        <p14:creationId xmlns:p14="http://schemas.microsoft.com/office/powerpoint/2010/main" val="2080002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https://www.youtube.com/watch?v=XWTfgehRxzU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never </a:t>
            </a:r>
            <a:r>
              <a:rPr lang="en-US" altLang="zh-TW" sz="1200" dirty="0" err="1"/>
              <a:t>tind</a:t>
            </a:r>
            <a:r>
              <a:rPr lang="en-US" altLang="zh-TW" sz="1200" dirty="0"/>
              <a:t> this in the textbook!</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With </a:t>
            </a:r>
            <a:r>
              <a:rPr lang="en-US" altLang="zh-TW" sz="1200" dirty="0" err="1"/>
              <a:t>softmax</a:t>
            </a:r>
            <a:r>
              <a:rPr lang="en-US" altLang="zh-TW" sz="1200" dirty="0"/>
              <a:t>, the summation of all the </a:t>
            </a:r>
            <a:r>
              <a:rPr lang="en-US" altLang="zh-TW" sz="1200" dirty="0" err="1"/>
              <a:t>ouputs</a:t>
            </a:r>
            <a:r>
              <a:rPr lang="en-US" altLang="zh-TW" sz="1200" dirty="0"/>
              <a:t> would be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Can be considered as probability</a:t>
            </a:r>
            <a:r>
              <a:rPr lang="zh-TW" altLang="en-US" sz="1200" baseline="0" dirty="0"/>
              <a:t> </a:t>
            </a:r>
            <a:r>
              <a:rPr lang="en-US" altLang="zh-TW" sz="1200" baseline="0" dirty="0"/>
              <a:t>if you want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27</a:t>
            </a:fld>
            <a:endParaRPr lang="zh-TW" altLang="en-US"/>
          </a:p>
        </p:txBody>
      </p:sp>
    </p:spTree>
    <p:extLst>
      <p:ext uri="{BB962C8B-B14F-4D97-AF65-F5344CB8AC3E}">
        <p14:creationId xmlns:p14="http://schemas.microsoft.com/office/powerpoint/2010/main" val="230948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Randomly</a:t>
            </a:r>
            <a:r>
              <a:rPr lang="en-US" altLang="zh-TW" sz="1200" baseline="0" dirty="0"/>
              <a:t> picked one </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Two approaches update the parameters towards the same direction, but stochastic is faster!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Better!</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28</a:t>
            </a:fld>
            <a:endParaRPr lang="zh-TW" altLang="en-US"/>
          </a:p>
        </p:txBody>
      </p:sp>
    </p:spTree>
    <p:extLst>
      <p:ext uri="{BB962C8B-B14F-4D97-AF65-F5344CB8AC3E}">
        <p14:creationId xmlns:p14="http://schemas.microsoft.com/office/powerpoint/2010/main" val="1888086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29</a:t>
            </a:fld>
            <a:endParaRPr lang="zh-TW" altLang="en-US"/>
          </a:p>
        </p:txBody>
      </p:sp>
    </p:spTree>
    <p:extLst>
      <p:ext uri="{BB962C8B-B14F-4D97-AF65-F5344CB8AC3E}">
        <p14:creationId xmlns:p14="http://schemas.microsoft.com/office/powerpoint/2010/main" val="2728935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Congugate</a:t>
            </a:r>
            <a:r>
              <a:rPr lang="en-US" altLang="zh-TW" dirty="0"/>
              <a:t> gradient</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32</a:t>
            </a:fld>
            <a:endParaRPr lang="zh-TW" altLang="en-US"/>
          </a:p>
        </p:txBody>
      </p:sp>
    </p:spTree>
    <p:extLst>
      <p:ext uri="{BB962C8B-B14F-4D97-AF65-F5344CB8AC3E}">
        <p14:creationId xmlns:p14="http://schemas.microsoft.com/office/powerpoint/2010/main" val="226283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u="none" strike="noStrike" kern="1200" dirty="0">
                <a:solidFill>
                  <a:schemeClr val="tx1"/>
                </a:solidFill>
                <a:effectLst/>
                <a:latin typeface="+mn-lt"/>
                <a:ea typeface="+mn-ea"/>
                <a:cs typeface="+mn-cs"/>
                <a:hlinkClick r:id="rId3"/>
              </a:rPr>
              <a:t>amazon-</a:t>
            </a:r>
            <a:r>
              <a:rPr lang="en-US" altLang="zh-TW" sz="1200" b="1" i="0" u="none" strike="noStrike" kern="1200" dirty="0" err="1">
                <a:solidFill>
                  <a:schemeClr val="tx1"/>
                </a:solidFill>
                <a:effectLst/>
                <a:latin typeface="+mn-lt"/>
                <a:ea typeface="+mn-ea"/>
                <a:cs typeface="+mn-cs"/>
                <a:hlinkClick r:id="rId3"/>
              </a:rPr>
              <a:t>dsstne</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33</a:t>
            </a:fld>
            <a:endParaRPr lang="zh-TW" altLang="en-US"/>
          </a:p>
        </p:txBody>
      </p:sp>
    </p:spTree>
    <p:extLst>
      <p:ext uri="{BB962C8B-B14F-4D97-AF65-F5344CB8AC3E}">
        <p14:creationId xmlns:p14="http://schemas.microsoft.com/office/powerpoint/2010/main" val="1572506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34</a:t>
            </a:fld>
            <a:endParaRPr lang="zh-TW" altLang="en-US"/>
          </a:p>
        </p:txBody>
      </p:sp>
    </p:spTree>
    <p:extLst>
      <p:ext uri="{BB962C8B-B14F-4D97-AF65-F5344CB8AC3E}">
        <p14:creationId xmlns:p14="http://schemas.microsoft.com/office/powerpoint/2010/main" val="953748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SWB</a:t>
            </a:r>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0000FF"/>
                </a:solidFill>
              </a:rPr>
              <a:t>For a fixed number of parameters, a deep model is clearly better than the shallow one.</a:t>
            </a:r>
            <a:endParaRPr lang="zh-TW" altLang="en-US" sz="1200" dirty="0" smtClean="0">
              <a:solidFill>
                <a:srgbClr val="0000FF"/>
              </a:solidFill>
            </a:endParaRPr>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36</a:t>
            </a:fld>
            <a:endParaRPr lang="zh-TW" altLang="en-US"/>
          </a:p>
        </p:txBody>
      </p:sp>
    </p:spTree>
    <p:extLst>
      <p:ext uri="{BB962C8B-B14F-4D97-AF65-F5344CB8AC3E}">
        <p14:creationId xmlns:p14="http://schemas.microsoft.com/office/powerpoint/2010/main" val="3624762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37</a:t>
            </a:fld>
            <a:endParaRPr lang="zh-TW" altLang="en-US"/>
          </a:p>
        </p:txBody>
      </p:sp>
    </p:spTree>
    <p:extLst>
      <p:ext uri="{BB962C8B-B14F-4D97-AF65-F5344CB8AC3E}">
        <p14:creationId xmlns:p14="http://schemas.microsoft.com/office/powerpoint/2010/main" val="3484808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000" dirty="0"/>
              <a:t>They were </a:t>
            </a:r>
            <a:r>
              <a:rPr lang="en-US" altLang="zh-TW" sz="2000" dirty="0" err="1"/>
              <a:t>popularised</a:t>
            </a:r>
            <a:r>
              <a:rPr lang="en-US" altLang="zh-TW" sz="2000" dirty="0"/>
              <a:t> by Frank Rosenblatt in the early 1960’s.</a:t>
            </a:r>
          </a:p>
          <a:p>
            <a:endParaRPr lang="en-US" altLang="zh-TW" sz="2000" dirty="0"/>
          </a:p>
          <a:p>
            <a:r>
              <a:rPr lang="en-US" altLang="zh-TW" sz="2000" dirty="0"/>
              <a:t>In 1969, MIT</a:t>
            </a:r>
            <a:r>
              <a:rPr lang="zh-TW" altLang="en-US" sz="2000" dirty="0"/>
              <a:t>　Ｍ</a:t>
            </a:r>
            <a:r>
              <a:rPr lang="en-US" altLang="zh-TW" sz="2000" dirty="0"/>
              <a:t>Arvin</a:t>
            </a:r>
            <a:r>
              <a:rPr lang="en-US" altLang="zh-TW" sz="2000" baseline="0" dirty="0"/>
              <a:t> </a:t>
            </a:r>
            <a:r>
              <a:rPr lang="en-US" altLang="zh-TW" sz="2000" dirty="0"/>
              <a:t>Minsky and </a:t>
            </a:r>
            <a:r>
              <a:rPr lang="en-US" altLang="zh-TW" sz="2000" dirty="0" err="1"/>
              <a:t>Papert</a:t>
            </a:r>
            <a:r>
              <a:rPr lang="en-US" altLang="zh-TW" sz="2000" dirty="0"/>
              <a:t> published a book called “</a:t>
            </a:r>
            <a:r>
              <a:rPr lang="en-US" altLang="zh-TW" sz="2000" dirty="0" err="1"/>
              <a:t>Perceptrons</a:t>
            </a:r>
            <a:r>
              <a:rPr lang="en-US" altLang="zh-TW" sz="2000" dirty="0"/>
              <a:t>” that </a:t>
            </a:r>
            <a:r>
              <a:rPr lang="en-US" altLang="zh-TW" sz="2000" dirty="0" err="1"/>
              <a:t>analysed</a:t>
            </a:r>
            <a:r>
              <a:rPr lang="en-US" altLang="zh-TW" sz="2000" dirty="0"/>
              <a:t> what they could do and showed their limitations.</a:t>
            </a:r>
          </a:p>
          <a:p>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b="0" i="0" kern="1200" dirty="0">
                <a:solidFill>
                  <a:schemeClr val="tx1"/>
                </a:solidFill>
                <a:effectLst/>
                <a:latin typeface="+mn-lt"/>
                <a:ea typeface="+mn-ea"/>
                <a:cs typeface="+mn-cs"/>
              </a:rPr>
              <a:t>The backpropagation algorithm was originally introduced in the 1970s, but its importance wasn't fully appreciated until a </a:t>
            </a:r>
            <a:r>
              <a:rPr lang="en-US" altLang="zh-TW" sz="2000" b="0" i="0" u="none" strike="noStrike" kern="1200" dirty="0">
                <a:solidFill>
                  <a:schemeClr val="tx1"/>
                </a:solidFill>
                <a:effectLst/>
                <a:latin typeface="+mn-lt"/>
                <a:ea typeface="+mn-ea"/>
                <a:cs typeface="+mn-cs"/>
                <a:hlinkClick r:id="rId3"/>
              </a:rPr>
              <a:t>famous 1986 paper</a:t>
            </a:r>
            <a:r>
              <a:rPr lang="en-US" altLang="zh-TW" sz="2000" b="0" i="0" kern="1200" dirty="0">
                <a:solidFill>
                  <a:schemeClr val="tx1"/>
                </a:solidFill>
                <a:effectLst/>
                <a:latin typeface="+mn-lt"/>
                <a:ea typeface="+mn-ea"/>
                <a:cs typeface="+mn-cs"/>
              </a:rPr>
              <a:t> by </a:t>
            </a:r>
            <a:r>
              <a:rPr lang="en-US" altLang="zh-TW" sz="2000" b="0" i="0" u="none" strike="noStrike" kern="1200" dirty="0">
                <a:solidFill>
                  <a:schemeClr val="tx1"/>
                </a:solidFill>
                <a:effectLst/>
                <a:latin typeface="+mn-lt"/>
                <a:ea typeface="+mn-ea"/>
                <a:cs typeface="+mn-cs"/>
                <a:hlinkClick r:id="rId4"/>
              </a:rPr>
              <a:t>David </a:t>
            </a:r>
            <a:r>
              <a:rPr lang="en-US" altLang="zh-TW" sz="2000" b="0" i="0" u="none" strike="noStrike" kern="1200" dirty="0" err="1">
                <a:solidFill>
                  <a:schemeClr val="tx1"/>
                </a:solidFill>
                <a:effectLst/>
                <a:latin typeface="+mn-lt"/>
                <a:ea typeface="+mn-ea"/>
                <a:cs typeface="+mn-cs"/>
                <a:hlinkClick r:id="rId4"/>
              </a:rPr>
              <a:t>Rumelhart</a:t>
            </a:r>
            <a:r>
              <a:rPr lang="en-US" altLang="zh-TW" sz="2000" b="0" i="0" kern="1200" dirty="0">
                <a:solidFill>
                  <a:schemeClr val="tx1"/>
                </a:solidFill>
                <a:effectLst/>
                <a:latin typeface="+mn-lt"/>
                <a:ea typeface="+mn-ea"/>
                <a:cs typeface="+mn-cs"/>
              </a:rPr>
              <a:t>, </a:t>
            </a:r>
            <a:r>
              <a:rPr lang="en-US" altLang="zh-TW" sz="2000" b="0" i="0" u="none" strike="noStrike" kern="1200" dirty="0">
                <a:solidFill>
                  <a:schemeClr val="tx1"/>
                </a:solidFill>
                <a:effectLst/>
                <a:latin typeface="+mn-lt"/>
                <a:ea typeface="+mn-ea"/>
                <a:cs typeface="+mn-cs"/>
                <a:hlinkClick r:id="rId5"/>
              </a:rPr>
              <a:t>Geoffrey Hinton</a:t>
            </a:r>
            <a:r>
              <a:rPr lang="en-US" altLang="zh-TW" sz="2000" b="0" i="0" kern="1200" dirty="0">
                <a:solidFill>
                  <a:schemeClr val="tx1"/>
                </a:solidFill>
                <a:effectLst/>
                <a:latin typeface="+mn-lt"/>
                <a:ea typeface="+mn-ea"/>
                <a:cs typeface="+mn-cs"/>
              </a:rPr>
              <a:t>, and </a:t>
            </a:r>
            <a:r>
              <a:rPr lang="en-US" altLang="zh-TW" sz="2000" b="0" i="0" u="none" strike="noStrike" kern="1200" dirty="0">
                <a:solidFill>
                  <a:schemeClr val="tx1"/>
                </a:solidFill>
                <a:effectLst/>
                <a:latin typeface="+mn-lt"/>
                <a:ea typeface="+mn-ea"/>
                <a:cs typeface="+mn-cs"/>
                <a:hlinkClick r:id="rId6"/>
              </a:rPr>
              <a:t>Ronald Williams</a:t>
            </a:r>
            <a:r>
              <a:rPr lang="en-US" altLang="zh-TW" sz="2000" b="0" i="0" kern="1200" dirty="0">
                <a:solidFill>
                  <a:schemeClr val="tx1"/>
                </a:solidFill>
                <a:effectLst/>
                <a:latin typeface="+mn-lt"/>
                <a:ea typeface="+mn-ea"/>
                <a:cs typeface="+mn-cs"/>
              </a:rPr>
              <a:t>.</a:t>
            </a:r>
          </a:p>
          <a:p>
            <a:endParaRPr lang="en-US" altLang="zh-TW" sz="2000" dirty="0"/>
          </a:p>
          <a:p>
            <a:endParaRPr lang="en-US" altLang="zh-TW" sz="2000" dirty="0"/>
          </a:p>
          <a:p>
            <a:r>
              <a:rPr lang="en-US" altLang="zh-TW" sz="1200" b="0" i="0" kern="1200" dirty="0">
                <a:solidFill>
                  <a:schemeClr val="tx1"/>
                </a:solidFill>
                <a:effectLst/>
                <a:latin typeface="+mn-lt"/>
                <a:ea typeface="+mn-ea"/>
                <a:cs typeface="+mn-cs"/>
              </a:rPr>
              <a:t>During the 1950s and ’60s, neural networks were in vogue among computer scientists. In 1958, Cornell research psychologist Frank Rosenblatt, in a Navy-backed project, built a prototype neural net, which he called the Perceptron, at a lab in Buffalo. It used a punch-card computer that filled an entire room. After 50 trials it learned to distinguish between cards marked on the left and cards marked on the right. Reporting on the event, the New York Times wrote, “The Navy revealed the embryo of an electronic computer today that it expects will be able to walk, talk, see, write, reproduce itself and be conscious of its existence.”</a:t>
            </a:r>
            <a:endParaRPr lang="en-US" altLang="zh-TW" sz="2000" dirty="0"/>
          </a:p>
          <a:p>
            <a:endParaRPr lang="en-US" altLang="zh-TW" sz="2000" dirty="0"/>
          </a:p>
          <a:p>
            <a:r>
              <a:rPr lang="en-US" altLang="zh-TW" sz="1200" b="0" i="0" kern="1200" dirty="0">
                <a:solidFill>
                  <a:schemeClr val="tx1"/>
                </a:solidFill>
                <a:effectLst/>
                <a:latin typeface="+mn-lt"/>
                <a:ea typeface="+mn-ea"/>
                <a:cs typeface="+mn-cs"/>
              </a:rPr>
              <a:t>One of the first versions of the </a:t>
            </a:r>
            <a:r>
              <a:rPr lang="en-US" altLang="zh-TW" sz="1200" b="0" i="0" u="none" strike="noStrike" kern="1200" dirty="0">
                <a:solidFill>
                  <a:schemeClr val="tx1"/>
                </a:solidFill>
                <a:effectLst/>
                <a:latin typeface="+mn-lt"/>
                <a:ea typeface="+mn-ea"/>
                <a:cs typeface="+mn-cs"/>
                <a:hlinkClick r:id="rId7" tooltip="Theorem"/>
              </a:rPr>
              <a:t>theorem</a:t>
            </a:r>
            <a:r>
              <a:rPr lang="en-US" altLang="zh-TW" sz="1200" b="0" i="0" kern="1200" dirty="0">
                <a:solidFill>
                  <a:schemeClr val="tx1"/>
                </a:solidFill>
                <a:effectLst/>
                <a:latin typeface="+mn-lt"/>
                <a:ea typeface="+mn-ea"/>
                <a:cs typeface="+mn-cs"/>
              </a:rPr>
              <a:t> was proved by </a:t>
            </a:r>
            <a:r>
              <a:rPr lang="en-US" altLang="zh-TW" sz="1200" b="0" i="0" u="none" strike="noStrike" kern="1200" dirty="0">
                <a:solidFill>
                  <a:schemeClr val="tx1"/>
                </a:solidFill>
                <a:effectLst/>
                <a:latin typeface="+mn-lt"/>
                <a:ea typeface="+mn-ea"/>
                <a:cs typeface="+mn-cs"/>
                <a:hlinkClick r:id="rId8" tooltip="George Cybenko"/>
              </a:rPr>
              <a:t>George </a:t>
            </a:r>
            <a:r>
              <a:rPr lang="en-US" altLang="zh-TW" sz="1200" b="0" i="0" u="none" strike="noStrike" kern="1200" dirty="0" err="1">
                <a:solidFill>
                  <a:schemeClr val="tx1"/>
                </a:solidFill>
                <a:effectLst/>
                <a:latin typeface="+mn-lt"/>
                <a:ea typeface="+mn-ea"/>
                <a:cs typeface="+mn-cs"/>
                <a:hlinkClick r:id="rId8" tooltip="George Cybenko"/>
              </a:rPr>
              <a:t>Cybenko</a:t>
            </a:r>
            <a:r>
              <a:rPr lang="en-US" altLang="zh-TW" sz="1200" b="0" i="0" kern="1200" dirty="0">
                <a:solidFill>
                  <a:schemeClr val="tx1"/>
                </a:solidFill>
                <a:effectLst/>
                <a:latin typeface="+mn-lt"/>
                <a:ea typeface="+mn-ea"/>
                <a:cs typeface="+mn-cs"/>
              </a:rPr>
              <a:t> in 1989 for </a:t>
            </a:r>
            <a:r>
              <a:rPr lang="en-US" altLang="zh-TW" sz="1200" b="0" i="0" u="none" strike="noStrike" kern="1200" dirty="0">
                <a:solidFill>
                  <a:schemeClr val="tx1"/>
                </a:solidFill>
                <a:effectLst/>
                <a:latin typeface="+mn-lt"/>
                <a:ea typeface="+mn-ea"/>
                <a:cs typeface="+mn-cs"/>
                <a:hlinkClick r:id="rId9" tooltip="Sigmoid function"/>
              </a:rPr>
              <a:t>sigmoid</a:t>
            </a:r>
            <a:r>
              <a:rPr lang="en-US" altLang="zh-TW" sz="1200" b="0" i="0" kern="1200" dirty="0">
                <a:solidFill>
                  <a:schemeClr val="tx1"/>
                </a:solidFill>
                <a:effectLst/>
                <a:latin typeface="+mn-lt"/>
                <a:ea typeface="+mn-ea"/>
                <a:cs typeface="+mn-cs"/>
              </a:rPr>
              <a:t> activation functions</a:t>
            </a:r>
          </a:p>
          <a:p>
            <a:r>
              <a:rPr lang="en-US" altLang="zh-TW" sz="1200" b="0" i="0" kern="1200" dirty="0">
                <a:solidFill>
                  <a:schemeClr val="tx1"/>
                </a:solidFill>
                <a:effectLst/>
                <a:latin typeface="+mn-lt"/>
                <a:ea typeface="+mn-ea"/>
                <a:cs typeface="+mn-cs"/>
              </a:rPr>
              <a:t>1989: http://deeplearning.cs.cmu.edu/notes/Sonia_Hornik.pdf</a:t>
            </a:r>
          </a:p>
          <a:p>
            <a:r>
              <a:rPr lang="en-US" altLang="zh-TW" sz="1200" b="1" i="0" kern="1200" dirty="0">
                <a:solidFill>
                  <a:schemeClr val="tx1"/>
                </a:solidFill>
                <a:effectLst/>
                <a:latin typeface="+mn-lt"/>
                <a:ea typeface="+mn-ea"/>
                <a:cs typeface="+mn-cs"/>
              </a:rPr>
              <a:t>George </a:t>
            </a:r>
            <a:r>
              <a:rPr lang="en-US" altLang="zh-TW" sz="1200" b="1" i="0" kern="1200" dirty="0" err="1">
                <a:solidFill>
                  <a:schemeClr val="tx1"/>
                </a:solidFill>
                <a:effectLst/>
                <a:latin typeface="+mn-lt"/>
                <a:ea typeface="+mn-ea"/>
                <a:cs typeface="+mn-cs"/>
              </a:rPr>
              <a:t>Cybenko</a:t>
            </a:r>
            <a:r>
              <a:rPr lang="en-US" altLang="zh-TW" sz="1200" b="0" i="0" kern="1200" dirty="0">
                <a:solidFill>
                  <a:schemeClr val="tx1"/>
                </a:solidFill>
                <a:effectLst/>
                <a:latin typeface="+mn-lt"/>
                <a:ea typeface="+mn-ea"/>
                <a:cs typeface="+mn-cs"/>
              </a:rPr>
              <a:t> is the Dorothy and Walter Gramm Professor of Engineering at </a:t>
            </a:r>
            <a:r>
              <a:rPr lang="en-US" altLang="zh-TW" sz="1200" b="0" i="0" u="none" strike="noStrike" kern="1200" dirty="0">
                <a:solidFill>
                  <a:schemeClr val="tx1"/>
                </a:solidFill>
                <a:effectLst/>
                <a:latin typeface="+mn-lt"/>
                <a:ea typeface="+mn-ea"/>
                <a:cs typeface="+mn-cs"/>
                <a:hlinkClick r:id="rId10" tooltip="Dartmouth College"/>
              </a:rPr>
              <a:t>Dartmouth</a:t>
            </a:r>
            <a:r>
              <a:rPr lang="en-US" altLang="zh-TW" sz="1200" b="0" i="0" kern="1200" dirty="0">
                <a:solidFill>
                  <a:schemeClr val="tx1"/>
                </a:solidFill>
                <a:effectLst/>
                <a:latin typeface="+mn-lt"/>
                <a:ea typeface="+mn-ea"/>
                <a:cs typeface="+mn-cs"/>
              </a:rPr>
              <a:t> and a fellow of the </a:t>
            </a:r>
            <a:r>
              <a:rPr lang="en-US" altLang="zh-TW" sz="1200" b="0" i="0" u="none" strike="noStrike" kern="1200" dirty="0">
                <a:solidFill>
                  <a:schemeClr val="tx1"/>
                </a:solidFill>
                <a:effectLst/>
                <a:latin typeface="+mn-lt"/>
                <a:ea typeface="+mn-ea"/>
                <a:cs typeface="+mn-cs"/>
                <a:hlinkClick r:id="rId11" tooltip="IEEE"/>
              </a:rPr>
              <a:t>IEEE</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Speech: begin 2009</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2012:</a:t>
            </a:r>
            <a:r>
              <a:rPr lang="en-US" altLang="zh-TW" sz="1200" b="0" i="0" kern="1200" baseline="0" dirty="0">
                <a:solidFill>
                  <a:schemeClr val="tx1"/>
                </a:solidFill>
                <a:effectLst/>
                <a:latin typeface="+mn-lt"/>
                <a:ea typeface="+mn-ea"/>
                <a:cs typeface="+mn-cs"/>
              </a:rPr>
              <a:t> Times</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2000"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4</a:t>
            </a:fld>
            <a:endParaRPr lang="zh-TW" altLang="en-US"/>
          </a:p>
        </p:txBody>
      </p:sp>
    </p:spTree>
    <p:extLst>
      <p:ext uri="{BB962C8B-B14F-4D97-AF65-F5344CB8AC3E}">
        <p14:creationId xmlns:p14="http://schemas.microsoft.com/office/powerpoint/2010/main" val="3226731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38</a:t>
            </a:fld>
            <a:endParaRPr lang="zh-TW" altLang="en-US"/>
          </a:p>
        </p:txBody>
      </p:sp>
    </p:spTree>
    <p:extLst>
      <p:ext uri="{BB962C8B-B14F-4D97-AF65-F5344CB8AC3E}">
        <p14:creationId xmlns:p14="http://schemas.microsoft.com/office/powerpoint/2010/main" val="1149065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39</a:t>
            </a:fld>
            <a:endParaRPr lang="zh-TW" altLang="en-US"/>
          </a:p>
        </p:txBody>
      </p:sp>
    </p:spTree>
    <p:extLst>
      <p:ext uri="{BB962C8B-B14F-4D97-AF65-F5344CB8AC3E}">
        <p14:creationId xmlns:p14="http://schemas.microsoft.com/office/powerpoint/2010/main" val="2410346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sz="3600" dirty="0">
                <a:solidFill>
                  <a:schemeClr val="bg1"/>
                </a:solidFill>
              </a:rPr>
              <a:t>Add: </a:t>
            </a:r>
            <a:r>
              <a:rPr lang="en-US" altLang="zh-TW" sz="3600" dirty="0" err="1">
                <a:solidFill>
                  <a:schemeClr val="bg1"/>
                </a:solidFill>
              </a:rPr>
              <a:t>vidualize</a:t>
            </a:r>
            <a:r>
              <a:rPr lang="en-US" altLang="zh-TW" sz="3600" dirty="0">
                <a:solidFill>
                  <a:schemeClr val="bg1"/>
                </a:solidFill>
              </a:rPr>
              <a:t> learning</a:t>
            </a:r>
            <a:endParaRPr lang="zh-TW" altLang="en-US" sz="3600" dirty="0">
              <a:solidFill>
                <a:schemeClr val="bg1"/>
              </a:solidFill>
            </a:endParaRPr>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42</a:t>
            </a:fld>
            <a:endParaRPr lang="zh-TW" altLang="en-US"/>
          </a:p>
        </p:txBody>
      </p:sp>
    </p:spTree>
    <p:extLst>
      <p:ext uri="{BB962C8B-B14F-4D97-AF65-F5344CB8AC3E}">
        <p14:creationId xmlns:p14="http://schemas.microsoft.com/office/powerpoint/2010/main" val="2285672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Other methods do not emphasize this.</a:t>
            </a:r>
            <a:endParaRPr lang="zh-TW" altLang="en-US"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Some machine learning methods do not emphasize this.</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43</a:t>
            </a:fld>
            <a:endParaRPr lang="zh-TW" altLang="en-US"/>
          </a:p>
        </p:txBody>
      </p:sp>
    </p:spTree>
    <p:extLst>
      <p:ext uri="{BB962C8B-B14F-4D97-AF65-F5344CB8AC3E}">
        <p14:creationId xmlns:p14="http://schemas.microsoft.com/office/powerpoint/2010/main" val="4062933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加敏 加防</a:t>
            </a:r>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45</a:t>
            </a:fld>
            <a:endParaRPr lang="zh-TW" altLang="en-US"/>
          </a:p>
        </p:txBody>
      </p:sp>
    </p:spTree>
    <p:extLst>
      <p:ext uri="{BB962C8B-B14F-4D97-AF65-F5344CB8AC3E}">
        <p14:creationId xmlns:p14="http://schemas.microsoft.com/office/powerpoint/2010/main" val="2486389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感不感獎 時投湯 的故是</a:t>
            </a:r>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47</a:t>
            </a:fld>
            <a:endParaRPr lang="zh-TW" altLang="en-US"/>
          </a:p>
        </p:txBody>
      </p:sp>
    </p:spTree>
    <p:extLst>
      <p:ext uri="{BB962C8B-B14F-4D97-AF65-F5344CB8AC3E}">
        <p14:creationId xmlns:p14="http://schemas.microsoft.com/office/powerpoint/2010/main" val="3869446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The</a:t>
            </a:r>
            <a:r>
              <a:rPr lang="en-US" altLang="zh-TW" sz="1200" b="0" i="0" kern="1200" baseline="0" dirty="0">
                <a:solidFill>
                  <a:schemeClr val="tx1"/>
                </a:solidFill>
                <a:effectLst/>
                <a:latin typeface="+mn-lt"/>
                <a:ea typeface="+mn-ea"/>
                <a:cs typeface="+mn-cs"/>
              </a:rPr>
              <a:t> problem of gradient vanish is very hard to explain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石頭湯裡的石頭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See </a:t>
            </a:r>
            <a:r>
              <a:rPr lang="en-US" altLang="zh-TW" sz="1200" b="0" i="0" u="none" strike="noStrike" kern="1200" dirty="0">
                <a:solidFill>
                  <a:schemeClr val="tx1"/>
                </a:solidFill>
                <a:effectLst/>
                <a:latin typeface="+mn-lt"/>
                <a:ea typeface="+mn-ea"/>
                <a:cs typeface="+mn-cs"/>
                <a:hlinkClick r:id="rId3"/>
              </a:rPr>
              <a:t>Gradient flow in recurrent nets: the difficulty of learning long-term dependencies</a:t>
            </a:r>
            <a:r>
              <a:rPr lang="en-US" altLang="zh-TW" sz="1200" b="0" i="0" kern="1200" dirty="0">
                <a:solidFill>
                  <a:schemeClr val="tx1"/>
                </a:solidFill>
                <a:effectLst/>
                <a:latin typeface="+mn-lt"/>
                <a:ea typeface="+mn-ea"/>
                <a:cs typeface="+mn-cs"/>
              </a:rPr>
              <a:t>, by Sepp </a:t>
            </a:r>
            <a:r>
              <a:rPr lang="en-US" altLang="zh-TW" sz="1200" b="0" i="0" kern="1200" dirty="0" err="1">
                <a:solidFill>
                  <a:schemeClr val="tx1"/>
                </a:solidFill>
                <a:effectLst/>
                <a:latin typeface="+mn-lt"/>
                <a:ea typeface="+mn-ea"/>
                <a:cs typeface="+mn-cs"/>
              </a:rPr>
              <a:t>Hochreiter</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Yoshua</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Bengio</a:t>
            </a:r>
            <a:r>
              <a:rPr lang="en-US" altLang="zh-TW" sz="1200" b="0" i="0" kern="1200" dirty="0">
                <a:solidFill>
                  <a:schemeClr val="tx1"/>
                </a:solidFill>
                <a:effectLst/>
                <a:latin typeface="+mn-lt"/>
                <a:ea typeface="+mn-ea"/>
                <a:cs typeface="+mn-cs"/>
              </a:rPr>
              <a:t>, Paolo </a:t>
            </a:r>
            <a:r>
              <a:rPr lang="en-US" altLang="zh-TW" sz="1200" b="0" i="0" kern="1200" dirty="0" err="1">
                <a:solidFill>
                  <a:schemeClr val="tx1"/>
                </a:solidFill>
                <a:effectLst/>
                <a:latin typeface="+mn-lt"/>
                <a:ea typeface="+mn-ea"/>
                <a:cs typeface="+mn-cs"/>
              </a:rPr>
              <a:t>Frasconi</a:t>
            </a:r>
            <a:r>
              <a:rPr lang="en-US" altLang="zh-TW" sz="1200" b="0" i="0" kern="1200" dirty="0">
                <a:solidFill>
                  <a:schemeClr val="tx1"/>
                </a:solidFill>
                <a:effectLst/>
                <a:latin typeface="+mn-lt"/>
                <a:ea typeface="+mn-ea"/>
                <a:cs typeface="+mn-cs"/>
              </a:rPr>
              <a:t>, and Jürgen </a:t>
            </a:r>
            <a:r>
              <a:rPr lang="en-US" altLang="zh-TW" sz="1200" b="0" i="0" kern="1200" dirty="0" err="1">
                <a:solidFill>
                  <a:schemeClr val="tx1"/>
                </a:solidFill>
                <a:effectLst/>
                <a:latin typeface="+mn-lt"/>
                <a:ea typeface="+mn-ea"/>
                <a:cs typeface="+mn-cs"/>
              </a:rPr>
              <a:t>Schmidhuber</a:t>
            </a:r>
            <a:r>
              <a:rPr lang="en-US" altLang="zh-TW" sz="1200" b="0" i="0" kern="1200" dirty="0">
                <a:solidFill>
                  <a:schemeClr val="tx1"/>
                </a:solidFill>
                <a:effectLst/>
                <a:latin typeface="+mn-lt"/>
                <a:ea typeface="+mn-ea"/>
                <a:cs typeface="+mn-cs"/>
              </a:rPr>
              <a:t> (2001). This paper studied recurrent neural nets, but the essential phenomenon is the same as in the feedforward networks we are studying. See also Sepp </a:t>
            </a:r>
            <a:r>
              <a:rPr lang="en-US" altLang="zh-TW" sz="1200" b="0" i="0" kern="1200" dirty="0" err="1">
                <a:solidFill>
                  <a:schemeClr val="tx1"/>
                </a:solidFill>
                <a:effectLst/>
                <a:latin typeface="+mn-lt"/>
                <a:ea typeface="+mn-ea"/>
                <a:cs typeface="+mn-cs"/>
              </a:rPr>
              <a:t>Hochreiter's</a:t>
            </a:r>
            <a:r>
              <a:rPr lang="en-US" altLang="zh-TW" sz="1200" b="0" i="0" kern="1200" dirty="0">
                <a:solidFill>
                  <a:schemeClr val="tx1"/>
                </a:solidFill>
                <a:effectLst/>
                <a:latin typeface="+mn-lt"/>
                <a:ea typeface="+mn-ea"/>
                <a:cs typeface="+mn-cs"/>
              </a:rPr>
              <a:t> earlier Diploma </a:t>
            </a:r>
            <a:r>
              <a:rPr lang="en-US" altLang="zh-TW" sz="1200" b="0" i="0" kern="1200" dirty="0" err="1">
                <a:solidFill>
                  <a:schemeClr val="tx1"/>
                </a:solidFill>
                <a:effectLst/>
                <a:latin typeface="+mn-lt"/>
                <a:ea typeface="+mn-ea"/>
                <a:cs typeface="+mn-cs"/>
              </a:rPr>
              <a:t>Thesis,</a:t>
            </a:r>
            <a:r>
              <a:rPr lang="en-US" altLang="zh-TW" sz="1200" b="0" i="0" u="none" strike="noStrike" kern="1200" dirty="0" err="1">
                <a:solidFill>
                  <a:schemeClr val="tx1"/>
                </a:solidFill>
                <a:effectLst/>
                <a:latin typeface="+mn-lt"/>
                <a:ea typeface="+mn-ea"/>
                <a:cs typeface="+mn-cs"/>
                <a:hlinkClick r:id="rId4"/>
              </a:rPr>
              <a:t>Untersuchungen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zu</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dynamischen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neuronalen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Netzen</a:t>
            </a:r>
            <a:r>
              <a:rPr lang="en-US" altLang="zh-TW" sz="1200" b="0" i="0" kern="1200" dirty="0">
                <a:solidFill>
                  <a:schemeClr val="tx1"/>
                </a:solidFill>
                <a:effectLst/>
                <a:latin typeface="+mn-lt"/>
                <a:ea typeface="+mn-ea"/>
                <a:cs typeface="+mn-cs"/>
              </a:rPr>
              <a:t> (1991, in German).</a:t>
            </a:r>
            <a:endParaRPr lang="en-US" altLang="zh-TW" dirty="0"/>
          </a:p>
          <a:p>
            <a:endParaRPr lang="en-US" altLang="zh-TW" dirty="0"/>
          </a:p>
          <a:p>
            <a:r>
              <a:rPr lang="en-US" altLang="zh-TW" dirty="0"/>
              <a:t>Stuck</a:t>
            </a:r>
            <a:r>
              <a:rPr lang="en-US" altLang="zh-TW" baseline="0" dirty="0"/>
              <a:t> at a bad local minima</a:t>
            </a:r>
          </a:p>
          <a:p>
            <a:endParaRPr lang="en-US" altLang="zh-TW" baseline="0" dirty="0"/>
          </a:p>
          <a:p>
            <a:r>
              <a:rPr lang="en-US" altLang="zh-TW" baseline="0" dirty="0"/>
              <a:t>When deep learning is difficult in early year</a:t>
            </a:r>
          </a:p>
          <a:p>
            <a:r>
              <a:rPr lang="en-US" altLang="zh-TW" baseline="0" dirty="0"/>
              <a:t>Need initialization</a:t>
            </a:r>
          </a:p>
          <a:p>
            <a:endParaRPr lang="en-US" altLang="zh-TW" baseline="0" dirty="0"/>
          </a:p>
          <a:p>
            <a:r>
              <a:rPr lang="en-US" altLang="zh-TW" baseline="0" dirty="0"/>
              <a:t>Another point of view</a:t>
            </a:r>
          </a:p>
          <a:p>
            <a:r>
              <a:rPr lang="en-US" altLang="zh-TW" baseline="0" dirty="0"/>
              <a:t>Definition of gradient</a:t>
            </a:r>
          </a:p>
          <a:p>
            <a:endParaRPr lang="en-US" altLang="zh-TW" baseline="0" dirty="0"/>
          </a:p>
          <a:p>
            <a:endParaRPr lang="en-US" altLang="zh-TW" baseline="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48</a:t>
            </a:fld>
            <a:endParaRPr lang="zh-TW" altLang="en-US"/>
          </a:p>
        </p:txBody>
      </p:sp>
    </p:spTree>
    <p:extLst>
      <p:ext uri="{BB962C8B-B14F-4D97-AF65-F5344CB8AC3E}">
        <p14:creationId xmlns:p14="http://schemas.microsoft.com/office/powerpoint/2010/main" val="2060157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hlinkClick r:id="rId3"/>
              </a:rPr>
              <a:t>Parametric </a:t>
            </a:r>
            <a:r>
              <a:rPr lang="en-US" altLang="zh-TW" sz="1200" b="0" i="0" kern="1200" dirty="0" err="1">
                <a:solidFill>
                  <a:schemeClr val="tx1"/>
                </a:solidFill>
                <a:effectLst/>
                <a:latin typeface="+mn-lt"/>
                <a:ea typeface="+mn-ea"/>
                <a:cs typeface="+mn-cs"/>
                <a:hlinkClick r:id="rId3"/>
              </a:rPr>
              <a:t>ReLU</a:t>
            </a:r>
            <a:r>
              <a:rPr lang="en-US" altLang="zh-TW" sz="1200" b="0" i="0" kern="1200" dirty="0">
                <a:solidFill>
                  <a:schemeClr val="tx1"/>
                </a:solidFill>
                <a:effectLst/>
                <a:latin typeface="+mn-lt"/>
                <a:ea typeface="+mn-ea"/>
                <a:cs typeface="+mn-cs"/>
              </a:rPr>
              <a:t>, -&gt;</a:t>
            </a:r>
            <a:r>
              <a:rPr lang="en-US" altLang="zh-TW" sz="1200" b="0" i="0" kern="1200" baseline="0" dirty="0">
                <a:solidFill>
                  <a:schemeClr val="tx1"/>
                </a:solidFill>
                <a:effectLst/>
                <a:latin typeface="+mn-lt"/>
                <a:ea typeface="+mn-ea"/>
                <a:cs typeface="+mn-cs"/>
              </a:rPr>
              <a:t> </a:t>
            </a:r>
            <a:r>
              <a:rPr lang="en-US" altLang="zh-TW" sz="1200" b="0" i="0" kern="1200" baseline="0" dirty="0" err="1">
                <a:solidFill>
                  <a:schemeClr val="tx1"/>
                </a:solidFill>
                <a:effectLst/>
                <a:latin typeface="+mn-lt"/>
                <a:ea typeface="+mn-ea"/>
                <a:cs typeface="+mn-cs"/>
              </a:rPr>
              <a:t>PReLU</a:t>
            </a:r>
            <a:endParaRPr lang="en-US" altLang="zh-TW" sz="1200" b="0" i="0" kern="1200" baseline="0" dirty="0">
              <a:solidFill>
                <a:schemeClr val="tx1"/>
              </a:solidFill>
              <a:effectLst/>
              <a:latin typeface="+mn-lt"/>
              <a:ea typeface="+mn-ea"/>
              <a:cs typeface="+mn-cs"/>
            </a:endParaRPr>
          </a:p>
          <a:p>
            <a:endParaRPr lang="en-US" altLang="zh-TW"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222222"/>
                </a:solidFill>
                <a:latin typeface="Arial" panose="020B0604020202020204" pitchFamily="34" charset="0"/>
              </a:rPr>
              <a:t>Ref: </a:t>
            </a:r>
            <a:r>
              <a:rPr lang="en-US" altLang="zh-TW" dirty="0" err="1">
                <a:solidFill>
                  <a:srgbClr val="222222"/>
                </a:solidFill>
                <a:latin typeface="Arial" panose="020B0604020202020204" pitchFamily="34" charset="0"/>
              </a:rPr>
              <a:t>Glorot</a:t>
            </a:r>
            <a:r>
              <a:rPr lang="en-US" altLang="zh-TW" dirty="0">
                <a:solidFill>
                  <a:srgbClr val="222222"/>
                </a:solidFill>
                <a:latin typeface="Arial" panose="020B0604020202020204" pitchFamily="34" charset="0"/>
              </a:rPr>
              <a:t>, Xavier, Antoine </a:t>
            </a:r>
            <a:r>
              <a:rPr lang="en-US" altLang="zh-TW" dirty="0" err="1">
                <a:solidFill>
                  <a:srgbClr val="222222"/>
                </a:solidFill>
                <a:latin typeface="Arial" panose="020B0604020202020204" pitchFamily="34" charset="0"/>
              </a:rPr>
              <a:t>Bordes</a:t>
            </a:r>
            <a:r>
              <a:rPr lang="en-US" altLang="zh-TW" dirty="0">
                <a:solidFill>
                  <a:srgbClr val="222222"/>
                </a:solidFill>
                <a:latin typeface="Arial" panose="020B0604020202020204" pitchFamily="34" charset="0"/>
              </a:rPr>
              <a:t>, and </a:t>
            </a:r>
            <a:r>
              <a:rPr lang="en-US" altLang="zh-TW" dirty="0" err="1">
                <a:solidFill>
                  <a:srgbClr val="222222"/>
                </a:solidFill>
                <a:latin typeface="Arial" panose="020B0604020202020204" pitchFamily="34" charset="0"/>
              </a:rPr>
              <a:t>Yoshua</a:t>
            </a:r>
            <a:r>
              <a:rPr lang="en-US" altLang="zh-TW" dirty="0">
                <a:solidFill>
                  <a:srgbClr val="222222"/>
                </a:solidFill>
                <a:latin typeface="Arial" panose="020B0604020202020204" pitchFamily="34" charset="0"/>
              </a:rPr>
              <a:t> </a:t>
            </a:r>
            <a:r>
              <a:rPr lang="en-US" altLang="zh-TW" dirty="0" err="1">
                <a:solidFill>
                  <a:srgbClr val="222222"/>
                </a:solidFill>
                <a:latin typeface="Arial" panose="020B0604020202020204" pitchFamily="34" charset="0"/>
              </a:rPr>
              <a:t>Bengio</a:t>
            </a:r>
            <a:r>
              <a:rPr lang="en-US" altLang="zh-TW" dirty="0">
                <a:solidFill>
                  <a:srgbClr val="222222"/>
                </a:solidFill>
                <a:latin typeface="Arial" panose="020B0604020202020204" pitchFamily="34" charset="0"/>
              </a:rPr>
              <a:t>. "Deep sparse rectifier neural networks." </a:t>
            </a:r>
            <a:r>
              <a:rPr lang="en-US" altLang="zh-TW" i="1" dirty="0">
                <a:solidFill>
                  <a:srgbClr val="222222"/>
                </a:solidFill>
                <a:latin typeface="Arial" panose="020B0604020202020204" pitchFamily="34" charset="0"/>
              </a:rPr>
              <a:t>International Conference on Artificial Intelligence and Statistics</a:t>
            </a:r>
            <a:r>
              <a:rPr lang="en-US" altLang="zh-TW" dirty="0">
                <a:solidFill>
                  <a:srgbClr val="222222"/>
                </a:solidFill>
                <a:latin typeface="Arial" panose="020B0604020202020204" pitchFamily="34" charset="0"/>
              </a:rPr>
              <a:t>. 2011.</a:t>
            </a:r>
            <a:endParaRPr lang="zh-TW" altLang="en-US" dirty="0"/>
          </a:p>
          <a:p>
            <a:endParaRPr lang="en-US" altLang="zh-TW" dirty="0"/>
          </a:p>
          <a:p>
            <a:endParaRPr lang="en-US" altLang="zh-TW" dirty="0"/>
          </a:p>
          <a:p>
            <a:r>
              <a:rPr lang="en-US" altLang="zh-TW" dirty="0"/>
              <a:t>No </a:t>
            </a:r>
            <a:r>
              <a:rPr lang="en-US" altLang="zh-TW" dirty="0" err="1"/>
              <a:t>differentailalbe</a:t>
            </a:r>
            <a:r>
              <a:rPr lang="en-US" altLang="zh-TW" dirty="0"/>
              <a:t> how about 0</a:t>
            </a:r>
          </a:p>
          <a:p>
            <a:endParaRPr lang="en-US" altLang="zh-TW" dirty="0"/>
          </a:p>
          <a:p>
            <a:r>
              <a:rPr lang="en-US" altLang="zh-TW" dirty="0"/>
              <a:t>Benefit:</a:t>
            </a:r>
            <a:endParaRPr lang="en-US" altLang="zh-TW" baseline="0" dirty="0"/>
          </a:p>
          <a:p>
            <a:r>
              <a:rPr lang="en-US" altLang="zh-TW" baseline="0" dirty="0"/>
              <a:t>2011</a:t>
            </a:r>
          </a:p>
          <a:p>
            <a:r>
              <a:rPr lang="en-US" altLang="zh-TW" baseline="0" dirty="0"/>
              <a:t>Where does it come from?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a:t>	fast to compute</a:t>
            </a:r>
          </a:p>
          <a:p>
            <a:r>
              <a:rPr lang="en-US" altLang="zh-TW" baseline="0" dirty="0"/>
              <a:t>	biology?</a:t>
            </a:r>
          </a:p>
          <a:p>
            <a:r>
              <a:rPr lang="en-US" altLang="zh-TW" baseline="0" dirty="0"/>
              <a:t>	many sigmoid</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50</a:t>
            </a:fld>
            <a:endParaRPr lang="zh-TW" altLang="en-US"/>
          </a:p>
        </p:txBody>
      </p:sp>
    </p:spTree>
    <p:extLst>
      <p:ext uri="{BB962C8B-B14F-4D97-AF65-F5344CB8AC3E}">
        <p14:creationId xmlns:p14="http://schemas.microsoft.com/office/powerpoint/2010/main" val="3916618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How to train?</a:t>
            </a:r>
            <a:r>
              <a:rPr lang="zh-TW" altLang="en-US" sz="1200" baseline="0" dirty="0">
                <a:solidFill>
                  <a:schemeClr val="tx1"/>
                </a:solidFill>
              </a:rPr>
              <a:t> </a:t>
            </a:r>
            <a:r>
              <a:rPr lang="en-US" altLang="zh-TW" sz="1200" baseline="0" dirty="0">
                <a:solidFill>
                  <a:schemeClr val="tx1"/>
                </a:solidFill>
              </a:rPr>
              <a:t>Latter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rPr>
              <a:t>2013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Ian J. Goodfellow goodfeli@iro.umontreal.ca David </a:t>
            </a:r>
            <a:r>
              <a:rPr lang="en-US" altLang="zh-TW" dirty="0" err="1"/>
              <a:t>Warde</a:t>
            </a:r>
            <a:r>
              <a:rPr lang="en-US" altLang="zh-TW" dirty="0"/>
              <a:t>-Farley wardefar@iro.umontreal.ca Mehdi Mirza mirzamom@iro.umontreal.ca Aaron </a:t>
            </a:r>
            <a:r>
              <a:rPr lang="en-US" altLang="zh-TW" dirty="0" err="1"/>
              <a:t>Courville</a:t>
            </a:r>
            <a:r>
              <a:rPr lang="en-US" altLang="zh-TW" dirty="0"/>
              <a:t> aaron.courville@umontreal.ca </a:t>
            </a:r>
            <a:r>
              <a:rPr lang="en-US" altLang="zh-TW" dirty="0" err="1"/>
              <a:t>Yoshua</a:t>
            </a:r>
            <a:r>
              <a:rPr lang="en-US" altLang="zh-TW" dirty="0"/>
              <a:t> </a:t>
            </a:r>
            <a:r>
              <a:rPr lang="en-US" altLang="zh-TW" dirty="0" err="1"/>
              <a:t>Bengio</a:t>
            </a:r>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54</a:t>
            </a:fld>
            <a:endParaRPr lang="zh-TW" altLang="en-US"/>
          </a:p>
        </p:txBody>
      </p:sp>
    </p:spTree>
    <p:extLst>
      <p:ext uri="{BB962C8B-B14F-4D97-AF65-F5344CB8AC3E}">
        <p14:creationId xmlns:p14="http://schemas.microsoft.com/office/powerpoint/2010/main" val="1035204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3,4,5</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57</a:t>
            </a:fld>
            <a:endParaRPr lang="zh-TW" altLang="en-US"/>
          </a:p>
        </p:txBody>
      </p:sp>
    </p:spTree>
    <p:extLst>
      <p:ext uri="{BB962C8B-B14F-4D97-AF65-F5344CB8AC3E}">
        <p14:creationId xmlns:p14="http://schemas.microsoft.com/office/powerpoint/2010/main" val="322248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a:t>
            </a:fld>
            <a:endParaRPr lang="zh-TW" altLang="en-US"/>
          </a:p>
        </p:txBody>
      </p:sp>
    </p:spTree>
    <p:extLst>
      <p:ext uri="{BB962C8B-B14F-4D97-AF65-F5344CB8AC3E}">
        <p14:creationId xmlns:p14="http://schemas.microsoft.com/office/powerpoint/2010/main" val="3671186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Larger Gradient </a:t>
            </a:r>
            <a:endParaRPr lang="zh-TW" altLang="en-US" sz="1200" dirty="0"/>
          </a:p>
          <a:p>
            <a:pPr algn="ctr"/>
            <a:r>
              <a:rPr lang="en-US" altLang="zh-TW" sz="1200" dirty="0"/>
              <a:t>Smaller Learning</a:t>
            </a:r>
          </a:p>
          <a:p>
            <a:pPr algn="ctr"/>
            <a:r>
              <a:rPr lang="en-US" altLang="zh-TW" sz="1200" dirty="0"/>
              <a:t>Rate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61</a:t>
            </a:fld>
            <a:endParaRPr lang="zh-TW" altLang="en-US"/>
          </a:p>
        </p:txBody>
      </p:sp>
    </p:spTree>
    <p:extLst>
      <p:ext uri="{BB962C8B-B14F-4D97-AF65-F5344CB8AC3E}">
        <p14:creationId xmlns:p14="http://schemas.microsoft.com/office/powerpoint/2010/main" val="2744216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 Root Mean Squares of gradients </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63</a:t>
            </a:fld>
            <a:endParaRPr lang="zh-TW" altLang="en-US"/>
          </a:p>
        </p:txBody>
      </p:sp>
    </p:spTree>
    <p:extLst>
      <p:ext uri="{BB962C8B-B14F-4D97-AF65-F5344CB8AC3E}">
        <p14:creationId xmlns:p14="http://schemas.microsoft.com/office/powerpoint/2010/main" val="8711101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64</a:t>
            </a:fld>
            <a:endParaRPr lang="zh-TW" altLang="en-US"/>
          </a:p>
        </p:txBody>
      </p:sp>
    </p:spTree>
    <p:extLst>
      <p:ext uri="{BB962C8B-B14F-4D97-AF65-F5344CB8AC3E}">
        <p14:creationId xmlns:p14="http://schemas.microsoft.com/office/powerpoint/2010/main" val="3780779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Momentum: </a:t>
            </a:r>
            <a:r>
              <a:rPr lang="zh-TW" altLang="en-US" dirty="0"/>
              <a:t>動量</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65</a:t>
            </a:fld>
            <a:endParaRPr lang="zh-TW" altLang="en-US"/>
          </a:p>
        </p:txBody>
      </p:sp>
    </p:spTree>
    <p:extLst>
      <p:ext uri="{BB962C8B-B14F-4D97-AF65-F5344CB8AC3E}">
        <p14:creationId xmlns:p14="http://schemas.microsoft.com/office/powerpoint/2010/main" val="1095593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平凡的；普通的；乏味的</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66</a:t>
            </a:fld>
            <a:endParaRPr lang="zh-TW" altLang="en-US"/>
          </a:p>
        </p:txBody>
      </p:sp>
    </p:spTree>
    <p:extLst>
      <p:ext uri="{BB962C8B-B14F-4D97-AF65-F5344CB8AC3E}">
        <p14:creationId xmlns:p14="http://schemas.microsoft.com/office/powerpoint/2010/main" val="3923213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Lambda</a:t>
            </a:r>
            <a:r>
              <a:rPr lang="en-US" altLang="zh-TW" baseline="0" dirty="0"/>
              <a:t> = 0.9</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68</a:t>
            </a:fld>
            <a:endParaRPr lang="zh-TW" altLang="en-US"/>
          </a:p>
        </p:txBody>
      </p:sp>
    </p:spTree>
    <p:extLst>
      <p:ext uri="{BB962C8B-B14F-4D97-AF65-F5344CB8AC3E}">
        <p14:creationId xmlns:p14="http://schemas.microsoft.com/office/powerpoint/2010/main" val="23289763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can we</a:t>
            </a:r>
            <a:r>
              <a:rPr lang="en-US" altLang="zh-TW" baseline="0" dirty="0"/>
              <a:t> see?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69</a:t>
            </a:fld>
            <a:endParaRPr lang="zh-TW" altLang="en-US"/>
          </a:p>
        </p:txBody>
      </p:sp>
    </p:spTree>
    <p:extLst>
      <p:ext uri="{BB962C8B-B14F-4D97-AF65-F5344CB8AC3E}">
        <p14:creationId xmlns:p14="http://schemas.microsoft.com/office/powerpoint/2010/main" val="3359721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http://sebastianruder.com/optimizing-gradient-descent/</a:t>
            </a:r>
          </a:p>
          <a:p>
            <a:endParaRPr lang="en-US" altLang="zh-TW" dirty="0"/>
          </a:p>
          <a:p>
            <a:r>
              <a:rPr lang="en-US" altLang="zh-TW" dirty="0"/>
              <a:t>http://cs231n.github.io/neural-networks-3/</a:t>
            </a:r>
          </a:p>
          <a:p>
            <a:endParaRPr lang="en-US" altLang="zh-TW" dirty="0"/>
          </a:p>
          <a:p>
            <a:r>
              <a:rPr lang="en-US" altLang="zh-TW" dirty="0"/>
              <a:t>Original</a:t>
            </a:r>
            <a:r>
              <a:rPr lang="en-US" altLang="zh-TW" baseline="0" dirty="0"/>
              <a:t> paper: https://arxiv.org/pdf/1412.6980.pdf</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70</a:t>
            </a:fld>
            <a:endParaRPr lang="zh-TW" altLang="en-US"/>
          </a:p>
        </p:txBody>
      </p:sp>
    </p:spTree>
    <p:extLst>
      <p:ext uri="{BB962C8B-B14F-4D97-AF65-F5344CB8AC3E}">
        <p14:creationId xmlns:p14="http://schemas.microsoft.com/office/powerpoint/2010/main" val="2116607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 The data set can used to evaluate your model but not involve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a:t>
            </a:r>
            <a:r>
              <a:rPr lang="en-US" altLang="zh-TW" sz="1200" baseline="0" dirty="0">
                <a:solidFill>
                  <a:schemeClr val="bg1"/>
                </a:solidFill>
              </a:rPr>
              <a:t> </a:t>
            </a:r>
            <a:r>
              <a:rPr lang="en-US" altLang="zh-TW" sz="1200" baseline="0" dirty="0" err="1">
                <a:solidFill>
                  <a:schemeClr val="bg1"/>
                </a:solidFill>
              </a:rPr>
              <a:t>seplit</a:t>
            </a:r>
            <a:r>
              <a:rPr lang="en-US" altLang="zh-TW" sz="1200" baseline="0" dirty="0">
                <a:solidFill>
                  <a:schemeClr val="bg1"/>
                </a:solidFill>
              </a:rPr>
              <a:t> from training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err="1">
                <a:solidFill>
                  <a:schemeClr val="bg1"/>
                </a:solidFill>
              </a:rPr>
              <a:t>Acturally</a:t>
            </a:r>
            <a:r>
              <a:rPr lang="en-US" altLang="zh-TW" sz="1200" baseline="0" dirty="0">
                <a:solidFill>
                  <a:schemeClr val="bg1"/>
                </a:solidFill>
              </a:rPr>
              <a:t> is difficult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http://deeplearning.net/tutorial/mlp.html#mlp</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chemeClr val="bg1"/>
              </a:solidFill>
            </a:endParaRP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72</a:t>
            </a:fld>
            <a:endParaRPr lang="zh-TW" altLang="en-US"/>
          </a:p>
        </p:txBody>
      </p:sp>
    </p:spTree>
    <p:extLst>
      <p:ext uri="{BB962C8B-B14F-4D97-AF65-F5344CB8AC3E}">
        <p14:creationId xmlns:p14="http://schemas.microsoft.com/office/powerpoint/2010/main" val="3950881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L1 is also good, subtle difference</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74</a:t>
            </a:fld>
            <a:endParaRPr lang="zh-TW" altLang="en-US"/>
          </a:p>
        </p:txBody>
      </p:sp>
    </p:spTree>
    <p:extLst>
      <p:ext uri="{BB962C8B-B14F-4D97-AF65-F5344CB8AC3E}">
        <p14:creationId xmlns:p14="http://schemas.microsoft.com/office/powerpoint/2010/main" val="2431447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6</a:t>
            </a:fld>
            <a:endParaRPr lang="en-US"/>
          </a:p>
        </p:txBody>
      </p:sp>
    </p:spTree>
    <p:extLst>
      <p:ext uri="{BB962C8B-B14F-4D97-AF65-F5344CB8AC3E}">
        <p14:creationId xmlns:p14="http://schemas.microsoft.com/office/powerpoint/2010/main" val="1954663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If p=2, then the </a:t>
            </a:r>
            <a:r>
              <a:rPr lang="en-US" altLang="zh-TW" sz="1200" b="0" i="0" kern="1200" dirty="0" err="1">
                <a:solidFill>
                  <a:schemeClr val="tx1"/>
                </a:solidFill>
                <a:effectLst/>
                <a:latin typeface="+mn-lt"/>
                <a:ea typeface="+mn-ea"/>
                <a:cs typeface="+mn-cs"/>
              </a:rPr>
              <a:t>regularizer</a:t>
            </a:r>
            <a:r>
              <a:rPr lang="en-US" altLang="zh-TW" sz="1200" b="0" i="0" kern="1200" dirty="0">
                <a:solidFill>
                  <a:schemeClr val="tx1"/>
                </a:solidFill>
                <a:effectLst/>
                <a:latin typeface="+mn-lt"/>
                <a:ea typeface="+mn-ea"/>
                <a:cs typeface="+mn-cs"/>
              </a:rPr>
              <a:t> is also called “weight decay”.</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75</a:t>
            </a:fld>
            <a:endParaRPr lang="zh-TW" altLang="en-US"/>
          </a:p>
        </p:txBody>
      </p:sp>
    </p:spTree>
    <p:extLst>
      <p:ext uri="{BB962C8B-B14F-4D97-AF65-F5344CB8AC3E}">
        <p14:creationId xmlns:p14="http://schemas.microsoft.com/office/powerpoint/2010/main" val="1563570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If p=2, then the </a:t>
            </a:r>
            <a:r>
              <a:rPr lang="en-US" altLang="zh-TW" sz="1200" b="0" i="0" kern="1200" dirty="0" err="1">
                <a:solidFill>
                  <a:schemeClr val="tx1"/>
                </a:solidFill>
                <a:effectLst/>
                <a:latin typeface="+mn-lt"/>
                <a:ea typeface="+mn-ea"/>
                <a:cs typeface="+mn-cs"/>
              </a:rPr>
              <a:t>regularizer</a:t>
            </a:r>
            <a:r>
              <a:rPr lang="en-US" altLang="zh-TW" sz="1200" b="0" i="0" kern="1200" dirty="0">
                <a:solidFill>
                  <a:schemeClr val="tx1"/>
                </a:solidFill>
                <a:effectLst/>
                <a:latin typeface="+mn-lt"/>
                <a:ea typeface="+mn-ea"/>
                <a:cs typeface="+mn-cs"/>
              </a:rPr>
              <a:t> is also called “weight decay”.</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76</a:t>
            </a:fld>
            <a:endParaRPr lang="zh-TW" altLang="en-US"/>
          </a:p>
        </p:txBody>
      </p:sp>
    </p:spTree>
    <p:extLst>
      <p:ext uri="{BB962C8B-B14F-4D97-AF65-F5344CB8AC3E}">
        <p14:creationId xmlns:p14="http://schemas.microsoft.com/office/powerpoint/2010/main" val="406125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人腦會遺忘久沒用的資訊</a:t>
            </a:r>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One kind of regularization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77</a:t>
            </a:fld>
            <a:endParaRPr lang="zh-TW" altLang="en-US"/>
          </a:p>
        </p:txBody>
      </p:sp>
    </p:spTree>
    <p:extLst>
      <p:ext uri="{BB962C8B-B14F-4D97-AF65-F5344CB8AC3E}">
        <p14:creationId xmlns:p14="http://schemas.microsoft.com/office/powerpoint/2010/main" val="13760997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Iteration</a:t>
            </a:r>
            <a:r>
              <a:rPr lang="en-US" altLang="zh-TW" baseline="0" dirty="0"/>
              <a:t> </a:t>
            </a:r>
            <a:r>
              <a:rPr lang="en-US" altLang="zh-TW" baseline="0" dirty="0" err="1"/>
              <a:t>v.s</a:t>
            </a:r>
            <a:r>
              <a:rPr lang="en-US" altLang="zh-TW" baseline="0" dirty="0"/>
              <a:t>. epoch!!!!!!!!</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79</a:t>
            </a:fld>
            <a:endParaRPr lang="zh-TW" altLang="en-US"/>
          </a:p>
        </p:txBody>
      </p:sp>
    </p:spTree>
    <p:extLst>
      <p:ext uri="{BB962C8B-B14F-4D97-AF65-F5344CB8AC3E}">
        <p14:creationId xmlns:p14="http://schemas.microsoft.com/office/powerpoint/2010/main" val="327004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Do not worry that someone</a:t>
            </a:r>
            <a:r>
              <a:rPr lang="en-US" altLang="zh-TW" baseline="0" dirty="0"/>
              <a:t> will not update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80</a:t>
            </a:fld>
            <a:endParaRPr lang="zh-TW" altLang="en-US"/>
          </a:p>
        </p:txBody>
      </p:sp>
    </p:spTree>
    <p:extLst>
      <p:ext uri="{BB962C8B-B14F-4D97-AF65-F5344CB8AC3E}">
        <p14:creationId xmlns:p14="http://schemas.microsoft.com/office/powerpoint/2010/main" val="2999493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Bias do not have to multiply !!!!!!!!!!!!!!!!!!!!!!!!!!!!!!!!!!!</a:t>
            </a:r>
          </a:p>
          <a:p>
            <a:r>
              <a:rPr lang="en-US" altLang="zh-TW" dirty="0"/>
              <a:t>Reasonable !!!!!!!!!!!!!!!!!!!!</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81</a:t>
            </a:fld>
            <a:endParaRPr lang="zh-TW" altLang="en-US"/>
          </a:p>
        </p:txBody>
      </p:sp>
    </p:spTree>
    <p:extLst>
      <p:ext uri="{BB962C8B-B14F-4D97-AF65-F5344CB8AC3E}">
        <p14:creationId xmlns:p14="http://schemas.microsoft.com/office/powerpoint/2010/main" val="690512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Why the weights should multiply p (dropout rate) at testing?</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83</a:t>
            </a:fld>
            <a:endParaRPr lang="zh-TW" altLang="en-US"/>
          </a:p>
        </p:txBody>
      </p:sp>
    </p:spTree>
    <p:extLst>
      <p:ext uri="{BB962C8B-B14F-4D97-AF65-F5344CB8AC3E}">
        <p14:creationId xmlns:p14="http://schemas.microsoft.com/office/powerpoint/2010/main" val="1963049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i="1" dirty="0">
                    <a:latin typeface="Cambria Math" panose="02040503050406030204" pitchFamily="18" charset="0"/>
                  </a:rPr>
                  <a:t>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i="1" dirty="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i="0" smtClean="0">
                    <a:latin typeface="Cambria Math" panose="02040503050406030204" pitchFamily="18" charset="0"/>
                  </a:rPr>
                  <a:t>𝑧</a:t>
                </a:r>
                <a:r>
                  <a:rPr lang="en-US" altLang="zh-TW" sz="1200" b="0" i="0" smtClean="0">
                    <a:latin typeface="Cambria Math" panose="02040503050406030204" pitchFamily="18" charset="0"/>
                  </a:rPr>
                  <a:t>=∑▒〖𝑤_𝑖 𝑎_𝑖 〗</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D013B472-B66E-431C-811F-64FEA2AB6C54}" type="slidenum">
              <a:rPr lang="zh-TW" altLang="en-US" smtClean="0"/>
              <a:t>84</a:t>
            </a:fld>
            <a:endParaRPr lang="zh-TW" altLang="en-US"/>
          </a:p>
        </p:txBody>
      </p:sp>
    </p:spTree>
    <p:extLst>
      <p:ext uri="{BB962C8B-B14F-4D97-AF65-F5344CB8AC3E}">
        <p14:creationId xmlns:p14="http://schemas.microsoft.com/office/powerpoint/2010/main" val="9408067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87</a:t>
            </a:fld>
            <a:endParaRPr lang="zh-TW" altLang="en-US"/>
          </a:p>
        </p:txBody>
      </p:sp>
    </p:spTree>
    <p:extLst>
      <p:ext uri="{BB962C8B-B14F-4D97-AF65-F5344CB8AC3E}">
        <p14:creationId xmlns:p14="http://schemas.microsoft.com/office/powerpoint/2010/main" val="26244310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0,0 -&gt;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1,0 -&gt;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0,-1 -&gt;</a:t>
            </a:r>
            <a:r>
              <a:rPr lang="zh-TW" altLang="en-US" sz="1200" baseline="0" dirty="0"/>
              <a:t> </a:t>
            </a:r>
            <a:r>
              <a:rPr lang="en-US" altLang="zh-TW" sz="1200" baseline="0" dirty="0"/>
              <a:t>-2</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1,-1 -&gt;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½, -1/2 -&gt; -0.5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Geometric Mean?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88</a:t>
            </a:fld>
            <a:endParaRPr lang="zh-TW" altLang="en-US"/>
          </a:p>
        </p:txBody>
      </p:sp>
    </p:spTree>
    <p:extLst>
      <p:ext uri="{BB962C8B-B14F-4D97-AF65-F5344CB8AC3E}">
        <p14:creationId xmlns:p14="http://schemas.microsoft.com/office/powerpoint/2010/main" val="3647247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D501794-379E-49EC-B1C8-F2C0C0C03D51}" type="slidenum">
              <a:rPr lang="en-US" smtClean="0"/>
              <a:t>7</a:t>
            </a:fld>
            <a:endParaRPr lang="en-US"/>
          </a:p>
        </p:txBody>
      </p:sp>
    </p:spTree>
    <p:extLst>
      <p:ext uri="{BB962C8B-B14F-4D97-AF65-F5344CB8AC3E}">
        <p14:creationId xmlns:p14="http://schemas.microsoft.com/office/powerpoint/2010/main" val="908441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Other methods do not emphasize this.</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90</a:t>
            </a:fld>
            <a:endParaRPr lang="zh-TW" altLang="en-US"/>
          </a:p>
        </p:txBody>
      </p:sp>
    </p:spTree>
    <p:extLst>
      <p:ext uri="{BB962C8B-B14F-4D97-AF65-F5344CB8AC3E}">
        <p14:creationId xmlns:p14="http://schemas.microsoft.com/office/powerpoint/2010/main" val="151543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9</a:t>
            </a:fld>
            <a:endParaRPr lang="zh-TW" altLang="en-US"/>
          </a:p>
        </p:txBody>
      </p:sp>
    </p:spTree>
    <p:extLst>
      <p:ext uri="{BB962C8B-B14F-4D97-AF65-F5344CB8AC3E}">
        <p14:creationId xmlns:p14="http://schemas.microsoft.com/office/powerpoint/2010/main" val="2029711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10</a:t>
            </a:fld>
            <a:endParaRPr lang="zh-TW" altLang="en-US"/>
          </a:p>
        </p:txBody>
      </p:sp>
    </p:spTree>
    <p:extLst>
      <p:ext uri="{BB962C8B-B14F-4D97-AF65-F5344CB8AC3E}">
        <p14:creationId xmlns:p14="http://schemas.microsoft.com/office/powerpoint/2010/main" val="3735892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11</a:t>
            </a:fld>
            <a:endParaRPr lang="zh-TW" altLang="en-US"/>
          </a:p>
        </p:txBody>
      </p:sp>
    </p:spTree>
    <p:extLst>
      <p:ext uri="{BB962C8B-B14F-4D97-AF65-F5344CB8AC3E}">
        <p14:creationId xmlns:p14="http://schemas.microsoft.com/office/powerpoint/2010/main" val="1025654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2019/3/7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1042716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2019/3/7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57743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2019/3/7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4069320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2019/3/7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342459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D7014B5-A822-4760-9C92-A4C0DDBD790A}" type="datetimeFigureOut">
              <a:rPr lang="zh-TW" altLang="en-US" smtClean="0"/>
              <a:t>2019/3/7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75684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D7014B5-A822-4760-9C92-A4C0DDBD790A}" type="datetimeFigureOut">
              <a:rPr lang="zh-TW" altLang="en-US" smtClean="0"/>
              <a:t>2019/3/7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672318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D7014B5-A822-4760-9C92-A4C0DDBD790A}" type="datetimeFigureOut">
              <a:rPr lang="zh-TW" altLang="en-US" smtClean="0"/>
              <a:t>2019/3/7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3874304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D7014B5-A822-4760-9C92-A4C0DDBD790A}" type="datetimeFigureOut">
              <a:rPr lang="zh-TW" altLang="en-US" smtClean="0"/>
              <a:t>2019/3/7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791056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014B5-A822-4760-9C92-A4C0DDBD790A}" type="datetimeFigureOut">
              <a:rPr lang="zh-TW" altLang="en-US" smtClean="0"/>
              <a:t>2019/3/7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3244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t>2019/3/7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177739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t>2019/3/7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1113690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014B5-A822-4760-9C92-A4C0DDBD790A}" type="datetimeFigureOut">
              <a:rPr lang="zh-TW" altLang="en-US" smtClean="0"/>
              <a:t>2019/3/7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664253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6.bin"/><Relationship Id="rId3" Type="http://schemas.openxmlformats.org/officeDocument/2006/relationships/notesSlide" Target="../notesSlides/notesSlide9.xml"/><Relationship Id="rId7" Type="http://schemas.openxmlformats.org/officeDocument/2006/relationships/image" Target="../media/image44.wmf"/><Relationship Id="rId12"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220.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4.bin"/><Relationship Id="rId5" Type="http://schemas.openxmlformats.org/officeDocument/2006/relationships/image" Target="../media/image47.jpeg"/><Relationship Id="rId15" Type="http://schemas.openxmlformats.org/officeDocument/2006/relationships/oleObject" Target="../embeddings/oleObject8.bin"/><Relationship Id="rId10" Type="http://schemas.openxmlformats.org/officeDocument/2006/relationships/oleObject" Target="../embeddings/oleObject3.bin"/><Relationship Id="rId4" Type="http://schemas.openxmlformats.org/officeDocument/2006/relationships/image" Target="../media/image46.jpeg"/><Relationship Id="rId9" Type="http://schemas.openxmlformats.org/officeDocument/2006/relationships/image" Target="../media/image45.wmf"/><Relationship Id="rId14"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10.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8.wmf"/><Relationship Id="rId5" Type="http://schemas.openxmlformats.org/officeDocument/2006/relationships/oleObject" Target="../embeddings/oleObject9.bin"/><Relationship Id="rId10" Type="http://schemas.openxmlformats.org/officeDocument/2006/relationships/image" Target="../media/image50.wmf"/><Relationship Id="rId4" Type="http://schemas.openxmlformats.org/officeDocument/2006/relationships/image" Target="../media/image51.png"/><Relationship Id="rId9"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0.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2.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52.wmf"/><Relationship Id="rId4" Type="http://schemas.openxmlformats.org/officeDocument/2006/relationships/oleObject" Target="../embeddings/oleObject12.bin"/><Relationship Id="rId9" Type="http://schemas.openxmlformats.org/officeDocument/2006/relationships/image" Target="../media/image54.wmf"/></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image" Target="../media/image330.png"/><Relationship Id="rId3" Type="http://schemas.openxmlformats.org/officeDocument/2006/relationships/notesSlide" Target="../notesSlides/notesSlide14.xml"/><Relationship Id="rId7" Type="http://schemas.openxmlformats.org/officeDocument/2006/relationships/oleObject" Target="../embeddings/oleObject16.bin"/><Relationship Id="rId12" Type="http://schemas.openxmlformats.org/officeDocument/2006/relationships/image" Target="../media/image320.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9.wmf"/><Relationship Id="rId11" Type="http://schemas.openxmlformats.org/officeDocument/2006/relationships/image" Target="../media/image310.png"/><Relationship Id="rId5" Type="http://schemas.openxmlformats.org/officeDocument/2006/relationships/oleObject" Target="../embeddings/oleObject15.bin"/><Relationship Id="rId15" Type="http://schemas.openxmlformats.org/officeDocument/2006/relationships/image" Target="../media/image350.png"/><Relationship Id="rId10" Type="http://schemas.openxmlformats.org/officeDocument/2006/relationships/image" Target="../media/image300.png"/><Relationship Id="rId4" Type="http://schemas.openxmlformats.org/officeDocument/2006/relationships/image" Target="../media/image280.png"/><Relationship Id="rId9" Type="http://schemas.openxmlformats.org/officeDocument/2006/relationships/image" Target="../media/image290.png"/><Relationship Id="rId14" Type="http://schemas.openxmlformats.org/officeDocument/2006/relationships/image" Target="../media/image340.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5.xml"/><Relationship Id="rId7" Type="http://schemas.openxmlformats.org/officeDocument/2006/relationships/image" Target="../media/image53.wmf"/><Relationship Id="rId12" Type="http://schemas.openxmlformats.org/officeDocument/2006/relationships/image" Target="../media/image38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371.png"/><Relationship Id="rId5" Type="http://schemas.openxmlformats.org/officeDocument/2006/relationships/image" Target="../media/image52.wmf"/><Relationship Id="rId10" Type="http://schemas.openxmlformats.org/officeDocument/2006/relationships/image" Target="../media/image360.png"/><Relationship Id="rId4" Type="http://schemas.openxmlformats.org/officeDocument/2006/relationships/oleObject" Target="../embeddings/oleObject17.bin"/><Relationship Id="rId9" Type="http://schemas.openxmlformats.org/officeDocument/2006/relationships/image" Target="../media/image54.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42.png"/><Relationship Id="rId3" Type="http://schemas.openxmlformats.org/officeDocument/2006/relationships/notesSlide" Target="../notesSlides/notesSlide16.xml"/><Relationship Id="rId7" Type="http://schemas.openxmlformats.org/officeDocument/2006/relationships/image" Target="../media/image52.wmf"/><Relationship Id="rId12" Type="http://schemas.openxmlformats.org/officeDocument/2006/relationships/image" Target="../media/image410.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0.bin"/><Relationship Id="rId11" Type="http://schemas.openxmlformats.org/officeDocument/2006/relationships/image" Target="../media/image54.wmf"/><Relationship Id="rId5" Type="http://schemas.openxmlformats.org/officeDocument/2006/relationships/image" Target="../media/image400.png"/><Relationship Id="rId10" Type="http://schemas.openxmlformats.org/officeDocument/2006/relationships/oleObject" Target="../embeddings/oleObject22.bin"/><Relationship Id="rId4" Type="http://schemas.openxmlformats.org/officeDocument/2006/relationships/image" Target="../media/image390.png"/><Relationship Id="rId9" Type="http://schemas.openxmlformats.org/officeDocument/2006/relationships/image" Target="../media/image53.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7.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4.bin"/><Relationship Id="rId11" Type="http://schemas.openxmlformats.org/officeDocument/2006/relationships/image" Target="../media/image63.wmf"/><Relationship Id="rId5" Type="http://schemas.openxmlformats.org/officeDocument/2006/relationships/image" Target="../media/image61.wmf"/><Relationship Id="rId10" Type="http://schemas.openxmlformats.org/officeDocument/2006/relationships/oleObject" Target="../embeddings/oleObject25.bin"/><Relationship Id="rId4" Type="http://schemas.openxmlformats.org/officeDocument/2006/relationships/oleObject" Target="../embeddings/oleObject23.bin"/><Relationship Id="rId9" Type="http://schemas.openxmlformats.org/officeDocument/2006/relationships/image" Target="../media/image52.wmf"/></Relationships>
</file>

<file path=ppt/slides/_rels/slide22.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18.xml"/><Relationship Id="rId7" Type="http://schemas.openxmlformats.org/officeDocument/2006/relationships/oleObject" Target="../embeddings/oleObject27.bin"/><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52.wmf"/><Relationship Id="rId11" Type="http://schemas.openxmlformats.org/officeDocument/2006/relationships/image" Target="../media/image66.png"/><Relationship Id="rId5" Type="http://schemas.openxmlformats.org/officeDocument/2006/relationships/oleObject" Target="../embeddings/oleObject26.bin"/><Relationship Id="rId10" Type="http://schemas.openxmlformats.org/officeDocument/2006/relationships/image" Target="../media/image64.wmf"/><Relationship Id="rId4" Type="http://schemas.openxmlformats.org/officeDocument/2006/relationships/image" Target="../media/image65.png"/><Relationship Id="rId9" Type="http://schemas.openxmlformats.org/officeDocument/2006/relationships/oleObject" Target="../embeddings/oleObject28.bin"/></Relationships>
</file>

<file path=ppt/slides/_rels/slide23.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19.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2.wmf"/><Relationship Id="rId5" Type="http://schemas.openxmlformats.org/officeDocument/2006/relationships/oleObject" Target="../embeddings/oleObject29.bin"/><Relationship Id="rId10" Type="http://schemas.openxmlformats.org/officeDocument/2006/relationships/image" Target="../media/image64.wmf"/><Relationship Id="rId4" Type="http://schemas.openxmlformats.org/officeDocument/2006/relationships/image" Target="../media/image65.png"/><Relationship Id="rId9" Type="http://schemas.openxmlformats.org/officeDocument/2006/relationships/oleObject" Target="../embeddings/oleObject31.bin"/></Relationships>
</file>

<file path=ppt/slides/_rels/slide24.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20.xml"/><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2.wmf"/><Relationship Id="rId5" Type="http://schemas.openxmlformats.org/officeDocument/2006/relationships/oleObject" Target="../embeddings/oleObject32.bin"/><Relationship Id="rId10" Type="http://schemas.openxmlformats.org/officeDocument/2006/relationships/image" Target="../media/image67.wmf"/><Relationship Id="rId4" Type="http://schemas.openxmlformats.org/officeDocument/2006/relationships/image" Target="../media/image65.png"/><Relationship Id="rId9" Type="http://schemas.openxmlformats.org/officeDocument/2006/relationships/oleObject" Target="../embeddings/oleObject34.bin"/></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510.png"/><Relationship Id="rId3" Type="http://schemas.openxmlformats.org/officeDocument/2006/relationships/notesSlide" Target="../notesSlides/notesSlide22.xml"/><Relationship Id="rId7" Type="http://schemas.openxmlformats.org/officeDocument/2006/relationships/image" Target="../media/image53.wmf"/><Relationship Id="rId12" Type="http://schemas.openxmlformats.org/officeDocument/2006/relationships/image" Target="../media/image50.png"/><Relationship Id="rId2" Type="http://schemas.openxmlformats.org/officeDocument/2006/relationships/slideLayout" Target="../slideLayouts/slideLayout2.xml"/><Relationship Id="rId16" Type="http://schemas.openxmlformats.org/officeDocument/2006/relationships/image" Target="../media/image54.png"/><Relationship Id="rId1" Type="http://schemas.openxmlformats.org/officeDocument/2006/relationships/vmlDrawing" Target="../drawings/vmlDrawing11.vml"/><Relationship Id="rId6" Type="http://schemas.openxmlformats.org/officeDocument/2006/relationships/oleObject" Target="../embeddings/oleObject36.bin"/><Relationship Id="rId11" Type="http://schemas.openxmlformats.org/officeDocument/2006/relationships/image" Target="../media/image341.png"/><Relationship Id="rId5" Type="http://schemas.openxmlformats.org/officeDocument/2006/relationships/image" Target="../media/image52.wmf"/><Relationship Id="rId1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oleObject" Target="../embeddings/oleObject35.bin"/><Relationship Id="rId9" Type="http://schemas.openxmlformats.org/officeDocument/2006/relationships/image" Target="../media/image64.wmf"/><Relationship Id="rId14"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62.png"/><Relationship Id="rId1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860.png"/><Relationship Id="rId12" Type="http://schemas.openxmlformats.org/officeDocument/2006/relationships/image" Target="../media/image49.png"/><Relationship Id="rId17" Type="http://schemas.openxmlformats.org/officeDocument/2006/relationships/image" Target="../media/image74.png"/><Relationship Id="rId2" Type="http://schemas.openxmlformats.org/officeDocument/2006/relationships/notesSlide" Target="../notesSlides/notesSlide23.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61.png"/><Relationship Id="rId11" Type="http://schemas.openxmlformats.org/officeDocument/2006/relationships/image" Target="../media/image73.png"/><Relationship Id="rId5" Type="http://schemas.openxmlformats.org/officeDocument/2006/relationships/image" Target="../media/image550.png"/><Relationship Id="rId15" Type="http://schemas.openxmlformats.org/officeDocument/2006/relationships/image" Target="../media/image570.png"/><Relationship Id="rId10" Type="http://schemas.openxmlformats.org/officeDocument/2006/relationships/image" Target="../media/image72.png"/><Relationship Id="rId19" Type="http://schemas.openxmlformats.org/officeDocument/2006/relationships/image" Target="../media/image69.png"/><Relationship Id="rId4" Type="http://schemas.openxmlformats.org/officeDocument/2006/relationships/image" Target="../media/image73.png"/><Relationship Id="rId9" Type="http://schemas.openxmlformats.org/officeDocument/2006/relationships/image" Target="../media/image71.png"/><Relationship Id="rId14" Type="http://schemas.openxmlformats.org/officeDocument/2006/relationships/image" Target="../media/image560.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18" Type="http://schemas.openxmlformats.org/officeDocument/2006/relationships/image" Target="../media/image851.png"/><Relationship Id="rId3" Type="http://schemas.openxmlformats.org/officeDocument/2006/relationships/image" Target="../media/image800.png"/><Relationship Id="rId7" Type="http://schemas.openxmlformats.org/officeDocument/2006/relationships/image" Target="../media/image880.png"/><Relationship Id="rId12" Type="http://schemas.openxmlformats.org/officeDocument/2006/relationships/image" Target="../media/image930.png"/><Relationship Id="rId17" Type="http://schemas.openxmlformats.org/officeDocument/2006/relationships/image" Target="../media/image980.png"/><Relationship Id="rId2" Type="http://schemas.openxmlformats.org/officeDocument/2006/relationships/image" Target="../media/image790.png"/><Relationship Id="rId1" Type="http://schemas.openxmlformats.org/officeDocument/2006/relationships/slideLayout" Target="../slideLayouts/slideLayout2.xml"/><Relationship Id="rId19" Type="http://schemas.openxmlformats.org/officeDocument/2006/relationships/image" Target="../media/image871.png"/><Relationship Id="rId4" Type="http://schemas.openxmlformats.org/officeDocument/2006/relationships/image" Target="../media/image810.png"/><Relationship Id="rId9" Type="http://schemas.openxmlformats.org/officeDocument/2006/relationships/image" Target="../media/image900.png"/><Relationship Id="rId14" Type="http://schemas.openxmlformats.org/officeDocument/2006/relationships/image" Target="../media/image950.png"/></Relationships>
</file>

<file path=ppt/slides/_rels/slide31.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3" Type="http://schemas.openxmlformats.org/officeDocument/2006/relationships/image" Target="../media/image800.png"/><Relationship Id="rId7" Type="http://schemas.openxmlformats.org/officeDocument/2006/relationships/image" Target="../media/image880.png"/><Relationship Id="rId12" Type="http://schemas.openxmlformats.org/officeDocument/2006/relationships/image" Target="../media/image930.png"/><Relationship Id="rId17" Type="http://schemas.openxmlformats.org/officeDocument/2006/relationships/image" Target="../media/image980.png"/><Relationship Id="rId2" Type="http://schemas.openxmlformats.org/officeDocument/2006/relationships/image" Target="../media/image790.png"/><Relationship Id="rId16"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50.png"/><Relationship Id="rId15" Type="http://schemas.openxmlformats.org/officeDocument/2006/relationships/image" Target="../media/image960.png"/><Relationship Id="rId10" Type="http://schemas.openxmlformats.org/officeDocument/2006/relationships/image" Target="../media/image910.png"/><Relationship Id="rId4" Type="http://schemas.openxmlformats.org/officeDocument/2006/relationships/image" Target="../media/image810.png"/><Relationship Id="rId9" Type="http://schemas.openxmlformats.org/officeDocument/2006/relationships/image" Target="../media/image900.png"/><Relationship Id="rId14" Type="http://schemas.openxmlformats.org/officeDocument/2006/relationships/image" Target="../media/image950.png"/></Relationships>
</file>

<file path=ppt/slides/_rels/slide3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720.png"/><Relationship Id="rId9"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8.wmf"/><Relationship Id="rId5" Type="http://schemas.openxmlformats.org/officeDocument/2006/relationships/oleObject" Target="../embeddings/oleObject38.bin"/><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30.xml"/><Relationship Id="rId7" Type="http://schemas.openxmlformats.org/officeDocument/2006/relationships/image" Target="../media/image53.wmf"/><Relationship Id="rId12"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40.bin"/><Relationship Id="rId11" Type="http://schemas.openxmlformats.org/officeDocument/2006/relationships/oleObject" Target="../embeddings/oleObject43.bin"/><Relationship Id="rId5" Type="http://schemas.openxmlformats.org/officeDocument/2006/relationships/image" Target="../media/image52.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90.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1.png"/><Relationship Id="rId7" Type="http://schemas.openxmlformats.org/officeDocument/2006/relationships/diagramColors" Target="../diagrams/colors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36.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6.bin"/><Relationship Id="rId5" Type="http://schemas.openxmlformats.org/officeDocument/2006/relationships/image" Target="../media/image52.wmf"/><Relationship Id="rId4" Type="http://schemas.openxmlformats.org/officeDocument/2006/relationships/oleObject" Target="../embeddings/oleObject45.bin"/><Relationship Id="rId9" Type="http://schemas.openxmlformats.org/officeDocument/2006/relationships/image" Target="../media/image54.wmf"/></Relationships>
</file>

<file path=ppt/slides/_rels/slide49.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1310.png"/><Relationship Id="rId18" Type="http://schemas.openxmlformats.org/officeDocument/2006/relationships/image" Target="../media/image120.png"/><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1300.png"/><Relationship Id="rId17" Type="http://schemas.openxmlformats.org/officeDocument/2006/relationships/image" Target="../media/image142.png"/><Relationship Id="rId2" Type="http://schemas.openxmlformats.org/officeDocument/2006/relationships/slideLayout" Target="../slideLayouts/slideLayout2.xml"/><Relationship Id="rId16" Type="http://schemas.openxmlformats.org/officeDocument/2006/relationships/image" Target="../media/image114.png"/><Relationship Id="rId20" Type="http://schemas.openxmlformats.org/officeDocument/2006/relationships/image" Target="../media/image97.png"/><Relationship Id="rId1" Type="http://schemas.openxmlformats.org/officeDocument/2006/relationships/vmlDrawing" Target="../drawings/vmlDrawing15.vml"/><Relationship Id="rId6" Type="http://schemas.openxmlformats.org/officeDocument/2006/relationships/image" Target="../media/image53.wmf"/><Relationship Id="rId11" Type="http://schemas.openxmlformats.org/officeDocument/2006/relationships/image" Target="../media/image1290.png"/><Relationship Id="rId5" Type="http://schemas.openxmlformats.org/officeDocument/2006/relationships/oleObject" Target="../embeddings/oleObject49.bin"/><Relationship Id="rId15" Type="http://schemas.openxmlformats.org/officeDocument/2006/relationships/image" Target="../media/image1011.png"/><Relationship Id="rId10" Type="http://schemas.openxmlformats.org/officeDocument/2006/relationships/image" Target="../media/image1280.png"/><Relationship Id="rId19" Type="http://schemas.openxmlformats.org/officeDocument/2006/relationships/image" Target="../media/image132.png"/><Relationship Id="rId4" Type="http://schemas.openxmlformats.org/officeDocument/2006/relationships/image" Target="../media/image52.wmf"/><Relationship Id="rId9" Type="http://schemas.openxmlformats.org/officeDocument/2006/relationships/image" Target="../media/image1270.png"/><Relationship Id="rId14" Type="http://schemas.openxmlformats.org/officeDocument/2006/relationships/image" Target="../media/image1320.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1" Type="http://schemas.openxmlformats.org/officeDocument/2006/relationships/image" Target="../media/image951.png"/><Relationship Id="rId2" Type="http://schemas.openxmlformats.org/officeDocument/2006/relationships/notesSlide" Target="../notesSlides/notesSlide37.xml"/><Relationship Id="rId20" Type="http://schemas.openxmlformats.org/officeDocument/2006/relationships/image" Target="../media/image941.png"/><Relationship Id="rId1" Type="http://schemas.openxmlformats.org/officeDocument/2006/relationships/slideLayout" Target="../slideLayouts/slideLayout2.xml"/><Relationship Id="rId23" Type="http://schemas.openxmlformats.org/officeDocument/2006/relationships/image" Target="../media/image1240.png"/><Relationship Id="rId19" Type="http://schemas.openxmlformats.org/officeDocument/2006/relationships/image" Target="../media/image931.png"/><Relationship Id="rId22" Type="http://schemas.openxmlformats.org/officeDocument/2006/relationships/image" Target="../media/image961.png"/></Relationships>
</file>

<file path=ppt/slides/_rels/slide51.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51.bin"/><Relationship Id="rId21" Type="http://schemas.openxmlformats.org/officeDocument/2006/relationships/image" Target="../media/image951.png"/><Relationship Id="rId7" Type="http://schemas.openxmlformats.org/officeDocument/2006/relationships/oleObject" Target="../embeddings/oleObject53.bin"/><Relationship Id="rId2" Type="http://schemas.openxmlformats.org/officeDocument/2006/relationships/slideLayout" Target="../slideLayouts/slideLayout2.xml"/><Relationship Id="rId20" Type="http://schemas.openxmlformats.org/officeDocument/2006/relationships/image" Target="../media/image941.png"/><Relationship Id="rId1" Type="http://schemas.openxmlformats.org/officeDocument/2006/relationships/vmlDrawing" Target="../drawings/vmlDrawing16.vml"/><Relationship Id="rId6" Type="http://schemas.openxmlformats.org/officeDocument/2006/relationships/image" Target="../media/image53.wmf"/><Relationship Id="rId5" Type="http://schemas.openxmlformats.org/officeDocument/2006/relationships/oleObject" Target="../embeddings/oleObject52.bin"/><Relationship Id="rId10" Type="http://schemas.openxmlformats.org/officeDocument/2006/relationships/image" Target="../media/image99.wmf"/><Relationship Id="rId19" Type="http://schemas.openxmlformats.org/officeDocument/2006/relationships/image" Target="../media/image931.png"/><Relationship Id="rId4" Type="http://schemas.openxmlformats.org/officeDocument/2006/relationships/image" Target="../media/image52.wmf"/><Relationship Id="rId9" Type="http://schemas.openxmlformats.org/officeDocument/2006/relationships/oleObject" Target="../embeddings/oleObject54.bin"/><Relationship Id="rId22" Type="http://schemas.openxmlformats.org/officeDocument/2006/relationships/image" Target="../media/image961.png"/></Relationships>
</file>

<file path=ppt/slides/_rels/slide52.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55.bin"/><Relationship Id="rId21" Type="http://schemas.openxmlformats.org/officeDocument/2006/relationships/image" Target="../media/image951.png"/><Relationship Id="rId7" Type="http://schemas.openxmlformats.org/officeDocument/2006/relationships/oleObject" Target="../embeddings/oleObject57.bin"/><Relationship Id="rId2" Type="http://schemas.openxmlformats.org/officeDocument/2006/relationships/slideLayout" Target="../slideLayouts/slideLayout2.xml"/><Relationship Id="rId20" Type="http://schemas.openxmlformats.org/officeDocument/2006/relationships/image" Target="../media/image941.png"/><Relationship Id="rId1" Type="http://schemas.openxmlformats.org/officeDocument/2006/relationships/vmlDrawing" Target="../drawings/vmlDrawing17.vml"/><Relationship Id="rId6" Type="http://schemas.openxmlformats.org/officeDocument/2006/relationships/image" Target="../media/image53.wmf"/><Relationship Id="rId5" Type="http://schemas.openxmlformats.org/officeDocument/2006/relationships/oleObject" Target="../embeddings/oleObject56.bin"/><Relationship Id="rId10" Type="http://schemas.openxmlformats.org/officeDocument/2006/relationships/image" Target="../media/image99.wmf"/><Relationship Id="rId19" Type="http://schemas.openxmlformats.org/officeDocument/2006/relationships/image" Target="../media/image931.png"/><Relationship Id="rId4" Type="http://schemas.openxmlformats.org/officeDocument/2006/relationships/image" Target="../media/image52.wmf"/><Relationship Id="rId9" Type="http://schemas.openxmlformats.org/officeDocument/2006/relationships/oleObject" Target="../embeddings/oleObject58.bin"/><Relationship Id="rId22" Type="http://schemas.openxmlformats.org/officeDocument/2006/relationships/image" Target="../media/image961.png"/></Relationships>
</file>

<file path=ppt/slides/_rels/slide53.xml.rels><?xml version="1.0" encoding="UTF-8" standalone="yes"?>
<Relationships xmlns="http://schemas.openxmlformats.org/package/2006/relationships"><Relationship Id="rId21" Type="http://schemas.openxmlformats.org/officeDocument/2006/relationships/image" Target="../media/image951.png"/><Relationship Id="rId25" Type="http://schemas.openxmlformats.org/officeDocument/2006/relationships/image" Target="../media/image5501.png"/><Relationship Id="rId20" Type="http://schemas.openxmlformats.org/officeDocument/2006/relationships/image" Target="../media/image941.png"/><Relationship Id="rId1" Type="http://schemas.openxmlformats.org/officeDocument/2006/relationships/slideLayout" Target="../slideLayouts/slideLayout2.xml"/><Relationship Id="rId24" Type="http://schemas.openxmlformats.org/officeDocument/2006/relationships/image" Target="../media/image540.png"/><Relationship Id="rId23" Type="http://schemas.openxmlformats.org/officeDocument/2006/relationships/image" Target="../media/image530.png"/><Relationship Id="rId19" Type="http://schemas.openxmlformats.org/officeDocument/2006/relationships/image" Target="../media/image931.png"/><Relationship Id="rId22" Type="http://schemas.openxmlformats.org/officeDocument/2006/relationships/image" Target="../media/image520.png"/></Relationships>
</file>

<file path=ppt/slides/_rels/slide54.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1480.png"/><Relationship Id="rId18" Type="http://schemas.openxmlformats.org/officeDocument/2006/relationships/image" Target="../media/image1530.png"/><Relationship Id="rId3" Type="http://schemas.openxmlformats.org/officeDocument/2006/relationships/notesSlide" Target="../notesSlides/notesSlide38.xml"/><Relationship Id="rId7" Type="http://schemas.openxmlformats.org/officeDocument/2006/relationships/image" Target="../media/image53.wmf"/><Relationship Id="rId12" Type="http://schemas.openxmlformats.org/officeDocument/2006/relationships/image" Target="../media/image1470.png"/><Relationship Id="rId17" Type="http://schemas.openxmlformats.org/officeDocument/2006/relationships/image" Target="../media/image1520.png"/><Relationship Id="rId2" Type="http://schemas.openxmlformats.org/officeDocument/2006/relationships/slideLayout" Target="../slideLayouts/slideLayout2.xml"/><Relationship Id="rId16" Type="http://schemas.openxmlformats.org/officeDocument/2006/relationships/image" Target="../media/image1510.png"/><Relationship Id="rId1" Type="http://schemas.openxmlformats.org/officeDocument/2006/relationships/vmlDrawing" Target="../drawings/vmlDrawing18.vml"/><Relationship Id="rId6" Type="http://schemas.openxmlformats.org/officeDocument/2006/relationships/oleObject" Target="../embeddings/oleObject60.bin"/><Relationship Id="rId11" Type="http://schemas.openxmlformats.org/officeDocument/2006/relationships/image" Target="../media/image1460.png"/><Relationship Id="rId5" Type="http://schemas.openxmlformats.org/officeDocument/2006/relationships/image" Target="../media/image52.wmf"/><Relationship Id="rId15" Type="http://schemas.openxmlformats.org/officeDocument/2006/relationships/image" Target="../media/image1500.png"/><Relationship Id="rId10" Type="http://schemas.openxmlformats.org/officeDocument/2006/relationships/image" Target="../media/image1450.png"/><Relationship Id="rId19" Type="http://schemas.openxmlformats.org/officeDocument/2006/relationships/image" Target="../media/image1560.png"/><Relationship Id="rId4" Type="http://schemas.openxmlformats.org/officeDocument/2006/relationships/oleObject" Target="../embeddings/oleObject59.bin"/><Relationship Id="rId9" Type="http://schemas.openxmlformats.org/officeDocument/2006/relationships/image" Target="../media/image1430.png"/><Relationship Id="rId14" Type="http://schemas.openxmlformats.org/officeDocument/2006/relationships/image" Target="../media/image1490.png"/></Relationships>
</file>

<file path=ppt/slides/_rels/slide55.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image" Target="../media/image571.png"/><Relationship Id="rId18" Type="http://schemas.openxmlformats.org/officeDocument/2006/relationships/image" Target="../media/image620.png"/><Relationship Id="rId26" Type="http://schemas.openxmlformats.org/officeDocument/2006/relationships/oleObject" Target="../embeddings/oleObject64.bin"/><Relationship Id="rId3" Type="http://schemas.openxmlformats.org/officeDocument/2006/relationships/oleObject" Target="../embeddings/oleObject61.bin"/><Relationship Id="rId21" Type="http://schemas.openxmlformats.org/officeDocument/2006/relationships/image" Target="../media/image861.png"/><Relationship Id="rId34" Type="http://schemas.openxmlformats.org/officeDocument/2006/relationships/image" Target="../media/image911.png"/><Relationship Id="rId7" Type="http://schemas.openxmlformats.org/officeDocument/2006/relationships/oleObject" Target="../embeddings/oleObject62.bin"/><Relationship Id="rId12" Type="http://schemas.openxmlformats.org/officeDocument/2006/relationships/image" Target="../media/image561.png"/><Relationship Id="rId17" Type="http://schemas.openxmlformats.org/officeDocument/2006/relationships/image" Target="../media/image61.png"/><Relationship Id="rId25" Type="http://schemas.openxmlformats.org/officeDocument/2006/relationships/image" Target="../media/image102.wmf"/><Relationship Id="rId33" Type="http://schemas.openxmlformats.org/officeDocument/2006/relationships/image" Target="../media/image90.png"/><Relationship Id="rId2" Type="http://schemas.openxmlformats.org/officeDocument/2006/relationships/slideLayout" Target="../slideLayouts/slideLayout2.xml"/><Relationship Id="rId16" Type="http://schemas.openxmlformats.org/officeDocument/2006/relationships/image" Target="../media/image60.png"/><Relationship Id="rId20" Type="http://schemas.openxmlformats.org/officeDocument/2006/relationships/image" Target="../media/image852.png"/><Relationship Id="rId29" Type="http://schemas.openxmlformats.org/officeDocument/2006/relationships/image" Target="../media/image103.wmf"/><Relationship Id="rId1" Type="http://schemas.openxmlformats.org/officeDocument/2006/relationships/vmlDrawing" Target="../drawings/vmlDrawing19.vml"/><Relationship Id="rId6" Type="http://schemas.openxmlformats.org/officeDocument/2006/relationships/image" Target="../media/image52.wmf"/><Relationship Id="rId11" Type="http://schemas.openxmlformats.org/officeDocument/2006/relationships/image" Target="../media/image5500.png"/><Relationship Id="rId24" Type="http://schemas.openxmlformats.org/officeDocument/2006/relationships/oleObject" Target="../embeddings/oleObject1210.bin"/><Relationship Id="rId32" Type="http://schemas.openxmlformats.org/officeDocument/2006/relationships/image" Target="../media/image891.png"/><Relationship Id="rId37" Type="http://schemas.openxmlformats.org/officeDocument/2006/relationships/image" Target="../media/image98.png"/><Relationship Id="rId5" Type="http://schemas.openxmlformats.org/officeDocument/2006/relationships/oleObject" Target="../embeddings/oleObject800.bin"/><Relationship Id="rId15" Type="http://schemas.openxmlformats.org/officeDocument/2006/relationships/image" Target="../media/image59.png"/><Relationship Id="rId23" Type="http://schemas.openxmlformats.org/officeDocument/2006/relationships/image" Target="../media/image102.wmf"/><Relationship Id="rId28" Type="http://schemas.openxmlformats.org/officeDocument/2006/relationships/oleObject" Target="../embeddings/oleObject1220.bin"/><Relationship Id="rId36" Type="http://schemas.openxmlformats.org/officeDocument/2006/relationships/image" Target="../media/image971.png"/><Relationship Id="rId10" Type="http://schemas.openxmlformats.org/officeDocument/2006/relationships/image" Target="../media/image510.wmf"/><Relationship Id="rId19" Type="http://schemas.openxmlformats.org/officeDocument/2006/relationships/image" Target="../media/image63.png"/><Relationship Id="rId31" Type="http://schemas.openxmlformats.org/officeDocument/2006/relationships/image" Target="../media/image88.png"/><Relationship Id="rId4" Type="http://schemas.openxmlformats.org/officeDocument/2006/relationships/image" Target="../media/image100.wmf"/><Relationship Id="rId9" Type="http://schemas.openxmlformats.org/officeDocument/2006/relationships/oleObject" Target="../embeddings/oleObject1200.bin"/><Relationship Id="rId14" Type="http://schemas.openxmlformats.org/officeDocument/2006/relationships/image" Target="../media/image580.png"/><Relationship Id="rId22" Type="http://schemas.openxmlformats.org/officeDocument/2006/relationships/oleObject" Target="../embeddings/oleObject63.bin"/><Relationship Id="rId27" Type="http://schemas.openxmlformats.org/officeDocument/2006/relationships/image" Target="../media/image103.wmf"/><Relationship Id="rId30" Type="http://schemas.openxmlformats.org/officeDocument/2006/relationships/image" Target="../media/image872.png"/><Relationship Id="rId35" Type="http://schemas.openxmlformats.org/officeDocument/2006/relationships/image" Target="../media/image921.png"/></Relationships>
</file>

<file path=ppt/slides/_rels/slide56.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image" Target="../media/image571.png"/><Relationship Id="rId18" Type="http://schemas.openxmlformats.org/officeDocument/2006/relationships/image" Target="../media/image100.png"/><Relationship Id="rId26" Type="http://schemas.openxmlformats.org/officeDocument/2006/relationships/oleObject" Target="../embeddings/oleObject68.bin"/><Relationship Id="rId3" Type="http://schemas.openxmlformats.org/officeDocument/2006/relationships/oleObject" Target="../embeddings/oleObject65.bin"/><Relationship Id="rId21" Type="http://schemas.openxmlformats.org/officeDocument/2006/relationships/image" Target="../media/image861.png"/><Relationship Id="rId34" Type="http://schemas.openxmlformats.org/officeDocument/2006/relationships/image" Target="../media/image911.png"/><Relationship Id="rId7" Type="http://schemas.openxmlformats.org/officeDocument/2006/relationships/oleObject" Target="../embeddings/oleObject66.bin"/><Relationship Id="rId12" Type="http://schemas.openxmlformats.org/officeDocument/2006/relationships/image" Target="../media/image561.png"/><Relationship Id="rId17" Type="http://schemas.openxmlformats.org/officeDocument/2006/relationships/image" Target="../media/image99.png"/><Relationship Id="rId25" Type="http://schemas.openxmlformats.org/officeDocument/2006/relationships/image" Target="../media/image102.wmf"/><Relationship Id="rId33" Type="http://schemas.openxmlformats.org/officeDocument/2006/relationships/image" Target="../media/image90.png"/><Relationship Id="rId2" Type="http://schemas.openxmlformats.org/officeDocument/2006/relationships/slideLayout" Target="../slideLayouts/slideLayout2.xml"/><Relationship Id="rId16" Type="http://schemas.openxmlformats.org/officeDocument/2006/relationships/image" Target="../media/image60.png"/><Relationship Id="rId20" Type="http://schemas.openxmlformats.org/officeDocument/2006/relationships/image" Target="../media/image852.png"/><Relationship Id="rId29" Type="http://schemas.openxmlformats.org/officeDocument/2006/relationships/image" Target="../media/image103.wmf"/><Relationship Id="rId1" Type="http://schemas.openxmlformats.org/officeDocument/2006/relationships/vmlDrawing" Target="../drawings/vmlDrawing20.vml"/><Relationship Id="rId6" Type="http://schemas.openxmlformats.org/officeDocument/2006/relationships/image" Target="../media/image52.wmf"/><Relationship Id="rId11" Type="http://schemas.openxmlformats.org/officeDocument/2006/relationships/image" Target="../media/image5500.png"/><Relationship Id="rId24" Type="http://schemas.openxmlformats.org/officeDocument/2006/relationships/oleObject" Target="../embeddings/oleObject1250.bin"/><Relationship Id="rId32" Type="http://schemas.openxmlformats.org/officeDocument/2006/relationships/image" Target="../media/image891.png"/><Relationship Id="rId37" Type="http://schemas.openxmlformats.org/officeDocument/2006/relationships/image" Target="../media/image101.png"/><Relationship Id="rId5" Type="http://schemas.openxmlformats.org/officeDocument/2006/relationships/oleObject" Target="../embeddings/oleObject800.bin"/><Relationship Id="rId15" Type="http://schemas.openxmlformats.org/officeDocument/2006/relationships/image" Target="../media/image59.png"/><Relationship Id="rId23" Type="http://schemas.openxmlformats.org/officeDocument/2006/relationships/image" Target="../media/image102.wmf"/><Relationship Id="rId28" Type="http://schemas.openxmlformats.org/officeDocument/2006/relationships/oleObject" Target="../embeddings/oleObject1260.bin"/><Relationship Id="rId36" Type="http://schemas.openxmlformats.org/officeDocument/2006/relationships/image" Target="../media/image971.png"/><Relationship Id="rId10" Type="http://schemas.openxmlformats.org/officeDocument/2006/relationships/image" Target="../media/image510.wmf"/><Relationship Id="rId19" Type="http://schemas.openxmlformats.org/officeDocument/2006/relationships/image" Target="../media/image63.png"/><Relationship Id="rId31" Type="http://schemas.openxmlformats.org/officeDocument/2006/relationships/image" Target="../media/image88.png"/><Relationship Id="rId4" Type="http://schemas.openxmlformats.org/officeDocument/2006/relationships/image" Target="../media/image100.wmf"/><Relationship Id="rId9" Type="http://schemas.openxmlformats.org/officeDocument/2006/relationships/oleObject" Target="../embeddings/oleObject1240.bin"/><Relationship Id="rId14" Type="http://schemas.openxmlformats.org/officeDocument/2006/relationships/image" Target="../media/image580.png"/><Relationship Id="rId22" Type="http://schemas.openxmlformats.org/officeDocument/2006/relationships/oleObject" Target="../embeddings/oleObject67.bin"/><Relationship Id="rId27" Type="http://schemas.openxmlformats.org/officeDocument/2006/relationships/image" Target="../media/image103.wmf"/><Relationship Id="rId30" Type="http://schemas.openxmlformats.org/officeDocument/2006/relationships/image" Target="../media/image872.png"/><Relationship Id="rId35" Type="http://schemas.openxmlformats.org/officeDocument/2006/relationships/image" Target="../media/image92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76.png"/><Relationship Id="rId3" Type="http://schemas.openxmlformats.org/officeDocument/2006/relationships/oleObject" Target="../embeddings/oleObject69.bin"/><Relationship Id="rId21" Type="http://schemas.openxmlformats.org/officeDocument/2006/relationships/image" Target="../media/image107.png"/><Relationship Id="rId7" Type="http://schemas.openxmlformats.org/officeDocument/2006/relationships/image" Target="../media/image102.png"/><Relationship Id="rId12" Type="http://schemas.openxmlformats.org/officeDocument/2006/relationships/image" Target="../media/image700.png"/><Relationship Id="rId17" Type="http://schemas.openxmlformats.org/officeDocument/2006/relationships/image" Target="../media/image75.png"/><Relationship Id="rId2" Type="http://schemas.openxmlformats.org/officeDocument/2006/relationships/slideLayout" Target="../slideLayouts/slideLayout2.xml"/><Relationship Id="rId16" Type="http://schemas.openxmlformats.org/officeDocument/2006/relationships/image" Target="../media/image740.png"/><Relationship Id="rId20" Type="http://schemas.openxmlformats.org/officeDocument/2006/relationships/image" Target="../media/image106.png"/><Relationship Id="rId1" Type="http://schemas.openxmlformats.org/officeDocument/2006/relationships/vmlDrawing" Target="../drawings/vmlDrawing21.vml"/><Relationship Id="rId6" Type="http://schemas.openxmlformats.org/officeDocument/2006/relationships/image" Target="../media/image53.wmf"/><Relationship Id="rId11" Type="http://schemas.openxmlformats.org/officeDocument/2006/relationships/image" Target="../media/image690.png"/><Relationship Id="rId5" Type="http://schemas.openxmlformats.org/officeDocument/2006/relationships/oleObject" Target="../embeddings/oleObject70.bin"/><Relationship Id="rId15" Type="http://schemas.openxmlformats.org/officeDocument/2006/relationships/image" Target="../media/image730.png"/><Relationship Id="rId23" Type="http://schemas.openxmlformats.org/officeDocument/2006/relationships/image" Target="../media/image109.png"/><Relationship Id="rId10" Type="http://schemas.openxmlformats.org/officeDocument/2006/relationships/image" Target="../media/image680.png"/><Relationship Id="rId19" Type="http://schemas.openxmlformats.org/officeDocument/2006/relationships/image" Target="../media/image105.png"/><Relationship Id="rId4" Type="http://schemas.openxmlformats.org/officeDocument/2006/relationships/image" Target="../media/image52.wmf"/><Relationship Id="rId9" Type="http://schemas.openxmlformats.org/officeDocument/2006/relationships/image" Target="../media/image670.png"/><Relationship Id="rId14" Type="http://schemas.openxmlformats.org/officeDocument/2006/relationships/image" Target="../media/image104.png"/><Relationship Id="rId22" Type="http://schemas.openxmlformats.org/officeDocument/2006/relationships/image" Target="../media/image108.png"/></Relationships>
</file>

<file path=ppt/slides/_rels/slide59.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76.png"/><Relationship Id="rId3" Type="http://schemas.openxmlformats.org/officeDocument/2006/relationships/oleObject" Target="../embeddings/oleObject71.bin"/><Relationship Id="rId21" Type="http://schemas.openxmlformats.org/officeDocument/2006/relationships/image" Target="../media/image107.png"/><Relationship Id="rId7" Type="http://schemas.openxmlformats.org/officeDocument/2006/relationships/image" Target="../media/image102.png"/><Relationship Id="rId12" Type="http://schemas.openxmlformats.org/officeDocument/2006/relationships/image" Target="../media/image700.png"/><Relationship Id="rId17" Type="http://schemas.openxmlformats.org/officeDocument/2006/relationships/image" Target="../media/image75.png"/><Relationship Id="rId2" Type="http://schemas.openxmlformats.org/officeDocument/2006/relationships/slideLayout" Target="../slideLayouts/slideLayout2.xml"/><Relationship Id="rId16" Type="http://schemas.openxmlformats.org/officeDocument/2006/relationships/image" Target="../media/image740.png"/><Relationship Id="rId20" Type="http://schemas.openxmlformats.org/officeDocument/2006/relationships/image" Target="../media/image106.png"/><Relationship Id="rId1" Type="http://schemas.openxmlformats.org/officeDocument/2006/relationships/vmlDrawing" Target="../drawings/vmlDrawing22.vml"/><Relationship Id="rId6" Type="http://schemas.openxmlformats.org/officeDocument/2006/relationships/image" Target="../media/image53.wmf"/><Relationship Id="rId11" Type="http://schemas.openxmlformats.org/officeDocument/2006/relationships/image" Target="../media/image690.png"/><Relationship Id="rId5" Type="http://schemas.openxmlformats.org/officeDocument/2006/relationships/oleObject" Target="../embeddings/oleObject72.bin"/><Relationship Id="rId15" Type="http://schemas.openxmlformats.org/officeDocument/2006/relationships/image" Target="../media/image730.png"/><Relationship Id="rId10" Type="http://schemas.openxmlformats.org/officeDocument/2006/relationships/image" Target="../media/image680.png"/><Relationship Id="rId19" Type="http://schemas.openxmlformats.org/officeDocument/2006/relationships/image" Target="../media/image105.png"/><Relationship Id="rId4" Type="http://schemas.openxmlformats.org/officeDocument/2006/relationships/image" Target="../media/image52.wmf"/><Relationship Id="rId9" Type="http://schemas.openxmlformats.org/officeDocument/2006/relationships/image" Target="../media/image670.png"/><Relationship Id="rId14" Type="http://schemas.openxmlformats.org/officeDocument/2006/relationships/image" Target="../media/image104.png"/><Relationship Id="rId22"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9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s>
</file>

<file path=ppt/slides/_rels/slide6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63.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0.png"/><Relationship Id="rId7" Type="http://schemas.openxmlformats.org/officeDocument/2006/relationships/image" Target="../media/image10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0.png"/><Relationship Id="rId5" Type="http://schemas.openxmlformats.org/officeDocument/2006/relationships/image" Target="../media/image1000.png"/><Relationship Id="rId10" Type="http://schemas.openxmlformats.org/officeDocument/2006/relationships/image" Target="../media/image1050.png"/><Relationship Id="rId4" Type="http://schemas.openxmlformats.org/officeDocument/2006/relationships/image" Target="../media/image990.png"/><Relationship Id="rId9" Type="http://schemas.openxmlformats.org/officeDocument/2006/relationships/image" Target="../media/image1040.png"/></Relationships>
</file>

<file path=ppt/slides/_rels/slide64.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100.png"/><Relationship Id="rId4" Type="http://schemas.openxmlformats.org/officeDocument/2006/relationships/image" Target="../media/image100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62.png"/><Relationship Id="rId3" Type="http://schemas.openxmlformats.org/officeDocument/2006/relationships/image" Target="../media/image240.png"/><Relationship Id="rId7" Type="http://schemas.openxmlformats.org/officeDocument/2006/relationships/image" Target="../media/image301.png"/><Relationship Id="rId12" Type="http://schemas.openxmlformats.org/officeDocument/2006/relationships/image" Target="../media/image352.png"/><Relationship Id="rId2" Type="http://schemas.openxmlformats.org/officeDocument/2006/relationships/notesSlide" Target="../notesSlides/notesSlide44.xml"/><Relationship Id="rId16"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291.png"/><Relationship Id="rId11" Type="http://schemas.openxmlformats.org/officeDocument/2006/relationships/image" Target="../media/image342.png"/><Relationship Id="rId5" Type="http://schemas.openxmlformats.org/officeDocument/2006/relationships/image" Target="../media/image281.png"/><Relationship Id="rId15" Type="http://schemas.openxmlformats.org/officeDocument/2006/relationships/image" Target="../media/image381.png"/><Relationship Id="rId10" Type="http://schemas.openxmlformats.org/officeDocument/2006/relationships/image" Target="../media/image331.png"/><Relationship Id="rId4" Type="http://schemas.openxmlformats.org/officeDocument/2006/relationships/image" Target="../media/image250.png"/><Relationship Id="rId9" Type="http://schemas.openxmlformats.org/officeDocument/2006/relationships/image" Target="../media/image321.png"/><Relationship Id="rId14" Type="http://schemas.openxmlformats.org/officeDocument/2006/relationships/image" Target="../media/image372.png"/></Relationships>
</file>

<file path=ppt/slides/_rels/slide67.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420.png"/><Relationship Id="rId3" Type="http://schemas.openxmlformats.org/officeDocument/2006/relationships/image" Target="../media/image211.png"/><Relationship Id="rId7" Type="http://schemas.openxmlformats.org/officeDocument/2006/relationships/image" Target="../media/image411.png"/><Relationship Id="rId12" Type="http://schemas.openxmlformats.org/officeDocument/2006/relationships/image" Target="../media/image2200.png"/><Relationship Id="rId2" Type="http://schemas.openxmlformats.org/officeDocument/2006/relationships/image" Target="../media/image210.png"/><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image" Target="../media/image219.png"/><Relationship Id="rId5" Type="http://schemas.openxmlformats.org/officeDocument/2006/relationships/image" Target="../media/image213.png"/><Relationship Id="rId15" Type="http://schemas.openxmlformats.org/officeDocument/2006/relationships/image" Target="../media/image44.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image" Target="../media/image430.png"/></Relationships>
</file>

<file path=ppt/slides/_rels/slide68.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46.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411.png"/><Relationship Id="rId5" Type="http://schemas.openxmlformats.org/officeDocument/2006/relationships/image" Target="../media/image48.png"/><Relationship Id="rId10" Type="http://schemas.openxmlformats.org/officeDocument/2006/relationships/image" Target="../media/image401.png"/><Relationship Id="rId4" Type="http://schemas.openxmlformats.org/officeDocument/2006/relationships/image" Target="../media/image47.png"/><Relationship Id="rId9" Type="http://schemas.openxmlformats.org/officeDocument/2006/relationships/image" Target="../media/image213.png"/></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jpe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notesSlide" Target="../notesSlides/notesSlide6.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49.xml"/><Relationship Id="rId7"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74.bin"/><Relationship Id="rId5" Type="http://schemas.openxmlformats.org/officeDocument/2006/relationships/image" Target="../media/image114.wmf"/><Relationship Id="rId4" Type="http://schemas.openxmlformats.org/officeDocument/2006/relationships/oleObject" Target="../embeddings/oleObject73.bin"/><Relationship Id="rId9" Type="http://schemas.openxmlformats.org/officeDocument/2006/relationships/image" Target="../media/image116.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121.wmf"/><Relationship Id="rId3" Type="http://schemas.openxmlformats.org/officeDocument/2006/relationships/notesSlide" Target="../notesSlides/notesSlide50.xml"/><Relationship Id="rId7" Type="http://schemas.openxmlformats.org/officeDocument/2006/relationships/image" Target="../media/image118.wmf"/><Relationship Id="rId12"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77.bin"/><Relationship Id="rId11" Type="http://schemas.openxmlformats.org/officeDocument/2006/relationships/image" Target="../media/image120.wmf"/><Relationship Id="rId5" Type="http://schemas.openxmlformats.org/officeDocument/2006/relationships/image" Target="../media/image117.wmf"/><Relationship Id="rId15" Type="http://schemas.openxmlformats.org/officeDocument/2006/relationships/image" Target="../media/image122.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119.wmf"/><Relationship Id="rId14" Type="http://schemas.openxmlformats.org/officeDocument/2006/relationships/oleObject" Target="../embeddings/oleObject81.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126.wmf"/><Relationship Id="rId3" Type="http://schemas.openxmlformats.org/officeDocument/2006/relationships/notesSlide" Target="../notesSlides/notesSlide51.xml"/><Relationship Id="rId7" Type="http://schemas.openxmlformats.org/officeDocument/2006/relationships/image" Target="../media/image118.wmf"/><Relationship Id="rId12" Type="http://schemas.openxmlformats.org/officeDocument/2006/relationships/oleObject" Target="../embeddings/oleObject85.bin"/><Relationship Id="rId17" Type="http://schemas.openxmlformats.org/officeDocument/2006/relationships/image" Target="../media/image120.wmf"/><Relationship Id="rId2" Type="http://schemas.openxmlformats.org/officeDocument/2006/relationships/slideLayout" Target="../slideLayouts/slideLayout2.xml"/><Relationship Id="rId16" Type="http://schemas.openxmlformats.org/officeDocument/2006/relationships/oleObject" Target="../embeddings/oleObject79.bin"/><Relationship Id="rId1" Type="http://schemas.openxmlformats.org/officeDocument/2006/relationships/vmlDrawing" Target="../drawings/vmlDrawing25.vml"/><Relationship Id="rId6" Type="http://schemas.openxmlformats.org/officeDocument/2006/relationships/oleObject" Target="../embeddings/oleObject77.bin"/><Relationship Id="rId11" Type="http://schemas.openxmlformats.org/officeDocument/2006/relationships/image" Target="../media/image125.wmf"/><Relationship Id="rId5" Type="http://schemas.openxmlformats.org/officeDocument/2006/relationships/image" Target="../media/image123.wmf"/><Relationship Id="rId15" Type="http://schemas.openxmlformats.org/officeDocument/2006/relationships/image" Target="../media/image127.wmf"/><Relationship Id="rId10" Type="http://schemas.openxmlformats.org/officeDocument/2006/relationships/oleObject" Target="../embeddings/oleObject84.bin"/><Relationship Id="rId4" Type="http://schemas.openxmlformats.org/officeDocument/2006/relationships/oleObject" Target="../embeddings/oleObject82.bin"/><Relationship Id="rId9" Type="http://schemas.openxmlformats.org/officeDocument/2006/relationships/image" Target="../media/image124.wmf"/><Relationship Id="rId14" Type="http://schemas.openxmlformats.org/officeDocument/2006/relationships/oleObject" Target="../embeddings/oleObject86.bin"/></Relationships>
</file>

<file path=ppt/slides/_rels/slide7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0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8700.png"/><Relationship Id="rId13" Type="http://schemas.openxmlformats.org/officeDocument/2006/relationships/image" Target="../media/image9200.png"/><Relationship Id="rId18" Type="http://schemas.openxmlformats.org/officeDocument/2006/relationships/image" Target="../media/image2280.png"/><Relationship Id="rId3" Type="http://schemas.openxmlformats.org/officeDocument/2006/relationships/image" Target="../media/image820.png"/><Relationship Id="rId7" Type="http://schemas.openxmlformats.org/officeDocument/2006/relationships/image" Target="../media/image8600.png"/><Relationship Id="rId12" Type="http://schemas.openxmlformats.org/officeDocument/2006/relationships/image" Target="../media/image9100.png"/><Relationship Id="rId17" Type="http://schemas.openxmlformats.org/officeDocument/2006/relationships/image" Target="../media/image9600.png"/><Relationship Id="rId2" Type="http://schemas.openxmlformats.org/officeDocument/2006/relationships/notesSlide" Target="../notesSlides/notesSlide57.xml"/><Relationship Id="rId16" Type="http://schemas.openxmlformats.org/officeDocument/2006/relationships/image" Target="../media/image9500.png"/><Relationship Id="rId1" Type="http://schemas.openxmlformats.org/officeDocument/2006/relationships/slideLayout" Target="../slideLayouts/slideLayout2.xml"/><Relationship Id="rId6" Type="http://schemas.openxmlformats.org/officeDocument/2006/relationships/image" Target="../media/image8500.png"/><Relationship Id="rId11" Type="http://schemas.openxmlformats.org/officeDocument/2006/relationships/image" Target="../media/image9000.png"/><Relationship Id="rId5" Type="http://schemas.openxmlformats.org/officeDocument/2006/relationships/image" Target="../media/image840.png"/><Relationship Id="rId15" Type="http://schemas.openxmlformats.org/officeDocument/2006/relationships/image" Target="../media/image9400.png"/><Relationship Id="rId10" Type="http://schemas.openxmlformats.org/officeDocument/2006/relationships/image" Target="../media/image8900.png"/><Relationship Id="rId4" Type="http://schemas.openxmlformats.org/officeDocument/2006/relationships/image" Target="../media/image830.png"/><Relationship Id="rId9" Type="http://schemas.openxmlformats.org/officeDocument/2006/relationships/image" Target="../media/image8800.png"/><Relationship Id="rId14" Type="http://schemas.openxmlformats.org/officeDocument/2006/relationships/image" Target="../media/image93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6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91.png"/><Relationship Id="rId7" Type="http://schemas.openxmlformats.org/officeDocument/2006/relationships/diagramColors" Target="../diagrams/colors16.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Deep Learning</a:t>
            </a:r>
            <a:endParaRPr lang="zh-TW" altLang="en-US" dirty="0"/>
          </a:p>
        </p:txBody>
      </p:sp>
    </p:spTree>
    <p:extLst>
      <p:ext uri="{BB962C8B-B14F-4D97-AF65-F5344CB8AC3E}">
        <p14:creationId xmlns:p14="http://schemas.microsoft.com/office/powerpoint/2010/main" val="97599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a:xfrm>
            <a:off x="-1" y="365126"/>
            <a:ext cx="9215919" cy="1325563"/>
          </a:xfrm>
        </p:spPr>
        <p:txBody>
          <a:bodyPr/>
          <a:lstStyle/>
          <a:p>
            <a:r>
              <a:rPr lang="en-US" altLang="zh-TW" dirty="0"/>
              <a:t>Three Steps for Deep </a:t>
            </a:r>
            <a:r>
              <a:rPr lang="en-US" altLang="zh-TW" dirty="0" smtClean="0"/>
              <a:t>Learning Training</a:t>
            </a:r>
            <a:endParaRPr lang="zh-TW" altLang="en-US" dirty="0"/>
          </a:p>
        </p:txBody>
      </p:sp>
      <p:sp>
        <p:nvSpPr>
          <p:cNvPr id="7" name="矩形 6"/>
          <p:cNvSpPr/>
          <p:nvPr/>
        </p:nvSpPr>
        <p:spPr>
          <a:xfrm>
            <a:off x="532262" y="1941449"/>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21109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Neural Network </a:t>
            </a:r>
            <a:endParaRPr lang="zh-TW" altLang="en-US" dirty="0"/>
          </a:p>
        </p:txBody>
      </p:sp>
      <p:grpSp>
        <p:nvGrpSpPr>
          <p:cNvPr id="11" name="群組 10"/>
          <p:cNvGrpSpPr/>
          <p:nvPr/>
        </p:nvGrpSpPr>
        <p:grpSpPr>
          <a:xfrm>
            <a:off x="4897340" y="294084"/>
            <a:ext cx="3854551" cy="2068497"/>
            <a:chOff x="4897340" y="294084"/>
            <a:chExt cx="3854551" cy="2068497"/>
          </a:xfrm>
        </p:grpSpPr>
        <p:pic>
          <p:nvPicPr>
            <p:cNvPr id="4" name="Picture 6" descr="http://bio1152.nicerweb.com/Locked/media/ch48/48_05NeuronStru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340" y="294084"/>
              <a:ext cx="3271985" cy="206849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p:cNvGrpSpPr/>
            <p:nvPr/>
          </p:nvGrpSpPr>
          <p:grpSpPr>
            <a:xfrm>
              <a:off x="6464097" y="432086"/>
              <a:ext cx="2287794" cy="1038723"/>
              <a:chOff x="3202412" y="1600580"/>
              <a:chExt cx="3275013" cy="1486948"/>
            </a:xfrm>
          </p:grpSpPr>
          <p:pic>
            <p:nvPicPr>
              <p:cNvPr id="6" name="Picture 4" descr="http://cdn.zmescience.com/wp-content/uploads/2011/07/neural_networ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137" y="1600580"/>
                <a:ext cx="2478247" cy="148694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202412" y="2732294"/>
                <a:ext cx="3275013" cy="307777"/>
              </a:xfrm>
              <a:prstGeom prst="rect">
                <a:avLst/>
              </a:prstGeom>
            </p:spPr>
            <p:txBody>
              <a:bodyPr wrap="square">
                <a:spAutoFit/>
              </a:bodyPr>
              <a:lstStyle/>
              <a:p>
                <a:endParaRPr lang="zh-TW" altLang="en-US" sz="1400" dirty="0"/>
              </a:p>
            </p:txBody>
          </p:sp>
        </p:grpSp>
      </p:grpSp>
      <p:grpSp>
        <p:nvGrpSpPr>
          <p:cNvPr id="39" name="群組 38"/>
          <p:cNvGrpSpPr/>
          <p:nvPr/>
        </p:nvGrpSpPr>
        <p:grpSpPr>
          <a:xfrm>
            <a:off x="3534928" y="2481260"/>
            <a:ext cx="2416814" cy="1897458"/>
            <a:chOff x="3223753" y="2941320"/>
            <a:chExt cx="2416814" cy="1897458"/>
          </a:xfrm>
        </p:grpSpPr>
        <p:grpSp>
          <p:nvGrpSpPr>
            <p:cNvPr id="38" name="群組 37"/>
            <p:cNvGrpSpPr/>
            <p:nvPr/>
          </p:nvGrpSpPr>
          <p:grpSpPr>
            <a:xfrm>
              <a:off x="4112351" y="3404891"/>
              <a:ext cx="1528216" cy="565603"/>
              <a:chOff x="4261309" y="3400794"/>
              <a:chExt cx="1528216" cy="565603"/>
            </a:xfrm>
          </p:grpSpPr>
          <p:cxnSp>
            <p:nvCxnSpPr>
              <p:cNvPr id="32" name="直線單箭頭接點 31"/>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4839124" y="3400794"/>
                <a:ext cx="565603" cy="56560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cxnSp>
            <p:nvCxnSpPr>
              <p:cNvPr id="23" name="直線單箭頭接點 22"/>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3338" name="方程式" r:id="rId6" imgW="317160" imgH="215640" progId="Equation.3">
                      <p:embed/>
                    </p:oleObj>
                  </mc:Choice>
                  <mc:Fallback>
                    <p:oleObj name="方程式" r:id="rId6" imgW="317160" imgH="215640" progId="Equation.3">
                      <p:embed/>
                      <p:pic>
                        <p:nvPicPr>
                          <p:cNvPr id="29"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21" name="直線單箭頭接點 20"/>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p:cNvGrpSpPr/>
            <p:nvPr/>
          </p:nvGrpSpPr>
          <p:grpSpPr>
            <a:xfrm>
              <a:off x="3956988" y="3478177"/>
              <a:ext cx="439530" cy="439530"/>
              <a:chOff x="3371313" y="3530847"/>
              <a:chExt cx="439530" cy="439530"/>
            </a:xfrm>
          </p:grpSpPr>
          <p:sp>
            <p:nvSpPr>
              <p:cNvPr id="26" name="矩形 25"/>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7"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3339" name="方程式" r:id="rId8" imgW="139680" imgH="139680" progId="Equation.3">
                      <p:embed/>
                    </p:oleObj>
                  </mc:Choice>
                  <mc:Fallback>
                    <p:oleObj name="方程式" r:id="rId8" imgW="139680" imgH="139680" progId="Equation.3">
                      <p:embed/>
                      <p:pic>
                        <p:nvPicPr>
                          <p:cNvPr id="27"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37" name="群組 36"/>
            <p:cNvGrpSpPr/>
            <p:nvPr/>
          </p:nvGrpSpPr>
          <p:grpSpPr>
            <a:xfrm>
              <a:off x="3972433" y="3933548"/>
              <a:ext cx="385763" cy="905230"/>
              <a:chOff x="3982168" y="3985175"/>
              <a:chExt cx="385763" cy="905230"/>
            </a:xfrm>
          </p:grpSpPr>
          <p:sp>
            <p:nvSpPr>
              <p:cNvPr id="20" name="矩形 19"/>
              <p:cNvSpPr/>
              <p:nvPr/>
            </p:nvSpPr>
            <p:spPr>
              <a:xfrm>
                <a:off x="3982168" y="4512672"/>
                <a:ext cx="385763" cy="37773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28" name="直線單箭頭接點 27"/>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直線單箭頭接點 32"/>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群組 41"/>
          <p:cNvGrpSpPr/>
          <p:nvPr/>
        </p:nvGrpSpPr>
        <p:grpSpPr>
          <a:xfrm>
            <a:off x="1070220" y="1724155"/>
            <a:ext cx="2416814" cy="1897458"/>
            <a:chOff x="3223753" y="2941320"/>
            <a:chExt cx="2416814" cy="1897458"/>
          </a:xfrm>
        </p:grpSpPr>
        <p:grpSp>
          <p:nvGrpSpPr>
            <p:cNvPr id="43" name="群組 42"/>
            <p:cNvGrpSpPr/>
            <p:nvPr/>
          </p:nvGrpSpPr>
          <p:grpSpPr>
            <a:xfrm>
              <a:off x="4112351" y="3404891"/>
              <a:ext cx="1528216" cy="565603"/>
              <a:chOff x="4261309" y="3400794"/>
              <a:chExt cx="1528216" cy="565603"/>
            </a:xfrm>
          </p:grpSpPr>
          <p:cxnSp>
            <p:nvCxnSpPr>
              <p:cNvPr id="53" name="直線單箭頭接點 52"/>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55" name="直線單箭頭接點 54"/>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3340" name="方程式" r:id="rId10" imgW="317160" imgH="215640" progId="Equation.3">
                      <p:embed/>
                    </p:oleObj>
                  </mc:Choice>
                  <mc:Fallback>
                    <p:oleObj name="方程式" r:id="rId10" imgW="317160" imgH="215640" progId="Equation.3">
                      <p:embed/>
                      <p:pic>
                        <p:nvPicPr>
                          <p:cNvPr id="56"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44" name="直線單箭頭接點 43"/>
            <p:cNvCxnSpPr/>
            <p:nvPr/>
          </p:nvCxnSpPr>
          <p:spPr>
            <a:xfrm flipV="1">
              <a:off x="3405107" y="3780105"/>
              <a:ext cx="503761" cy="677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群組 45"/>
            <p:cNvGrpSpPr/>
            <p:nvPr/>
          </p:nvGrpSpPr>
          <p:grpSpPr>
            <a:xfrm>
              <a:off x="3956988" y="3478177"/>
              <a:ext cx="439530" cy="439530"/>
              <a:chOff x="3371313" y="3530847"/>
              <a:chExt cx="439530" cy="439530"/>
            </a:xfrm>
          </p:grpSpPr>
          <p:sp>
            <p:nvSpPr>
              <p:cNvPr id="51" name="矩形 50"/>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2"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3341" name="方程式" r:id="rId11" imgW="139680" imgH="139680" progId="Equation.3">
                      <p:embed/>
                    </p:oleObj>
                  </mc:Choice>
                  <mc:Fallback>
                    <p:oleObj name="方程式" r:id="rId11" imgW="139680" imgH="139680" progId="Equation.3">
                      <p:embed/>
                      <p:pic>
                        <p:nvPicPr>
                          <p:cNvPr id="52"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47" name="群組 46"/>
            <p:cNvGrpSpPr/>
            <p:nvPr/>
          </p:nvGrpSpPr>
          <p:grpSpPr>
            <a:xfrm>
              <a:off x="3972433" y="3933548"/>
              <a:ext cx="385763" cy="905230"/>
              <a:chOff x="3982168" y="3985175"/>
              <a:chExt cx="385763" cy="905230"/>
            </a:xfrm>
          </p:grpSpPr>
          <p:sp>
            <p:nvSpPr>
              <p:cNvPr id="49" name="矩形 48"/>
              <p:cNvSpPr/>
              <p:nvPr/>
            </p:nvSpPr>
            <p:spPr>
              <a:xfrm>
                <a:off x="3982168" y="4512672"/>
                <a:ext cx="385763" cy="3777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50" name="直線單箭頭接點 49"/>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直線單箭頭接點 47"/>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1099614" y="3584600"/>
            <a:ext cx="2405967" cy="1782000"/>
            <a:chOff x="3234600" y="3056778"/>
            <a:chExt cx="2405967" cy="1782000"/>
          </a:xfrm>
        </p:grpSpPr>
        <p:grpSp>
          <p:nvGrpSpPr>
            <p:cNvPr id="58" name="群組 57"/>
            <p:cNvGrpSpPr/>
            <p:nvPr/>
          </p:nvGrpSpPr>
          <p:grpSpPr>
            <a:xfrm>
              <a:off x="4112351" y="3404891"/>
              <a:ext cx="1528216" cy="565603"/>
              <a:chOff x="4261309" y="3400794"/>
              <a:chExt cx="1528216" cy="565603"/>
            </a:xfrm>
          </p:grpSpPr>
          <p:cxnSp>
            <p:nvCxnSpPr>
              <p:cNvPr id="68" name="直線單箭頭接點 67"/>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70" name="直線單箭頭接點 69"/>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1"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3342" name="方程式" r:id="rId12" imgW="317160" imgH="215640" progId="Equation.3">
                      <p:embed/>
                    </p:oleObj>
                  </mc:Choice>
                  <mc:Fallback>
                    <p:oleObj name="方程式" r:id="rId12" imgW="317160" imgH="215640" progId="Equation.3">
                      <p:embed/>
                      <p:pic>
                        <p:nvPicPr>
                          <p:cNvPr id="71"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59" name="直線單箭頭接點 58"/>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3341416" y="3056778"/>
              <a:ext cx="586910" cy="57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1" name="群組 60"/>
            <p:cNvGrpSpPr/>
            <p:nvPr/>
          </p:nvGrpSpPr>
          <p:grpSpPr>
            <a:xfrm>
              <a:off x="3956988" y="3478177"/>
              <a:ext cx="439530" cy="439530"/>
              <a:chOff x="3371313" y="3530847"/>
              <a:chExt cx="439530" cy="439530"/>
            </a:xfrm>
          </p:grpSpPr>
          <p:sp>
            <p:nvSpPr>
              <p:cNvPr id="66" name="矩形 65"/>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67"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3343" name="方程式" r:id="rId13" imgW="139680" imgH="139680" progId="Equation.3">
                      <p:embed/>
                    </p:oleObj>
                  </mc:Choice>
                  <mc:Fallback>
                    <p:oleObj name="方程式" r:id="rId13" imgW="139680" imgH="139680" progId="Equation.3">
                      <p:embed/>
                      <p:pic>
                        <p:nvPicPr>
                          <p:cNvPr id="67"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62" name="群組 61"/>
            <p:cNvGrpSpPr/>
            <p:nvPr/>
          </p:nvGrpSpPr>
          <p:grpSpPr>
            <a:xfrm>
              <a:off x="3972433" y="3933548"/>
              <a:ext cx="385763" cy="905230"/>
              <a:chOff x="3982168" y="3985175"/>
              <a:chExt cx="385763" cy="905230"/>
            </a:xfrm>
          </p:grpSpPr>
          <p:sp>
            <p:nvSpPr>
              <p:cNvPr id="64" name="矩形 63"/>
              <p:cNvSpPr/>
              <p:nvPr/>
            </p:nvSpPr>
            <p:spPr>
              <a:xfrm>
                <a:off x="3982168" y="4512672"/>
                <a:ext cx="385763" cy="3777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5" name="直線單箭頭接點 64"/>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直線單箭頭接點 62"/>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6044284" y="2469344"/>
            <a:ext cx="2416814" cy="1897458"/>
            <a:chOff x="3223753" y="2941320"/>
            <a:chExt cx="2416814" cy="1897458"/>
          </a:xfrm>
        </p:grpSpPr>
        <p:grpSp>
          <p:nvGrpSpPr>
            <p:cNvPr id="73" name="群組 72"/>
            <p:cNvGrpSpPr/>
            <p:nvPr/>
          </p:nvGrpSpPr>
          <p:grpSpPr>
            <a:xfrm>
              <a:off x="4112351" y="3404891"/>
              <a:ext cx="1528216" cy="565603"/>
              <a:chOff x="4261309" y="3400794"/>
              <a:chExt cx="1528216" cy="565603"/>
            </a:xfrm>
          </p:grpSpPr>
          <p:cxnSp>
            <p:nvCxnSpPr>
              <p:cNvPr id="83" name="直線單箭頭接點 82"/>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83"/>
              <p:cNvSpPr/>
              <p:nvPr/>
            </p:nvSpPr>
            <p:spPr>
              <a:xfrm>
                <a:off x="4839124" y="3400794"/>
                <a:ext cx="565603" cy="56560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85" name="直線單箭頭接點 84"/>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3344" name="方程式" r:id="rId14" imgW="317160" imgH="215640" progId="Equation.3">
                      <p:embed/>
                    </p:oleObj>
                  </mc:Choice>
                  <mc:Fallback>
                    <p:oleObj name="方程式" r:id="rId14" imgW="317160" imgH="215640" progId="Equation.3">
                      <p:embed/>
                      <p:pic>
                        <p:nvPicPr>
                          <p:cNvPr id="86"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74" name="直線單箭頭接點 73"/>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3956988" y="3478177"/>
              <a:ext cx="439530" cy="439530"/>
              <a:chOff x="3371313" y="3530847"/>
              <a:chExt cx="439530" cy="439530"/>
            </a:xfrm>
          </p:grpSpPr>
          <p:sp>
            <p:nvSpPr>
              <p:cNvPr id="81" name="矩形 80"/>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3345" name="方程式" r:id="rId15" imgW="139680" imgH="139680" progId="Equation.3">
                      <p:embed/>
                    </p:oleObj>
                  </mc:Choice>
                  <mc:Fallback>
                    <p:oleObj name="方程式" r:id="rId15" imgW="139680" imgH="139680" progId="Equation.3">
                      <p:embed/>
                      <p:pic>
                        <p:nvPicPr>
                          <p:cNvPr id="82"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77" name="群組 76"/>
            <p:cNvGrpSpPr/>
            <p:nvPr/>
          </p:nvGrpSpPr>
          <p:grpSpPr>
            <a:xfrm>
              <a:off x="3972433" y="3933548"/>
              <a:ext cx="385763" cy="905230"/>
              <a:chOff x="3982168" y="3985175"/>
              <a:chExt cx="385763" cy="905230"/>
            </a:xfrm>
          </p:grpSpPr>
          <p:sp>
            <p:nvSpPr>
              <p:cNvPr id="79" name="矩形 78"/>
              <p:cNvSpPr/>
              <p:nvPr/>
            </p:nvSpPr>
            <p:spPr>
              <a:xfrm>
                <a:off x="3982168" y="4512672"/>
                <a:ext cx="385763" cy="37773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0" name="直線單箭頭接點 79"/>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直線單箭頭接點 77"/>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3729775" y="4347017"/>
            <a:ext cx="1949352" cy="461665"/>
          </a:xfrm>
          <a:prstGeom prst="rect">
            <a:avLst/>
          </a:prstGeom>
          <a:noFill/>
        </p:spPr>
        <p:txBody>
          <a:bodyPr wrap="square" rtlCol="0">
            <a:spAutoFit/>
          </a:bodyPr>
          <a:lstStyle/>
          <a:p>
            <a:pPr algn="ctr"/>
            <a:r>
              <a:rPr lang="en-US" altLang="zh-TW" sz="2400" dirty="0"/>
              <a:t>“Neuron”</a:t>
            </a:r>
            <a:endParaRPr lang="zh-TW" altLang="en-US" sz="2400" dirty="0"/>
          </a:p>
        </p:txBody>
      </p:sp>
      <p:sp>
        <p:nvSpPr>
          <p:cNvPr id="9" name="矩形 8"/>
          <p:cNvSpPr/>
          <p:nvPr/>
        </p:nvSpPr>
        <p:spPr>
          <a:xfrm>
            <a:off x="2575300" y="5320216"/>
            <a:ext cx="6176591" cy="830997"/>
          </a:xfrm>
          <a:prstGeom prst="rect">
            <a:avLst/>
          </a:prstGeom>
        </p:spPr>
        <p:txBody>
          <a:bodyPr wrap="square">
            <a:spAutoFit/>
          </a:bodyPr>
          <a:lstStyle/>
          <a:p>
            <a:pPr>
              <a:defRPr/>
            </a:pPr>
            <a:r>
              <a:rPr lang="en-US" altLang="zh-TW" sz="2400" dirty="0"/>
              <a:t>Different connection leads to different network structures</a:t>
            </a:r>
            <a:endParaRPr lang="zh-TW" altLang="en-US" sz="2400" dirty="0"/>
          </a:p>
        </p:txBody>
      </p:sp>
      <p:sp>
        <p:nvSpPr>
          <p:cNvPr id="8" name="矩形 7"/>
          <p:cNvSpPr/>
          <p:nvPr/>
        </p:nvSpPr>
        <p:spPr>
          <a:xfrm>
            <a:off x="3487034" y="2437267"/>
            <a:ext cx="2493685" cy="1929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p:nvSpPr>
        <p:spPr>
          <a:xfrm>
            <a:off x="2575300" y="4836191"/>
            <a:ext cx="2884267" cy="523220"/>
          </a:xfrm>
          <a:prstGeom prst="rect">
            <a:avLst/>
          </a:prstGeom>
        </p:spPr>
        <p:txBody>
          <a:bodyPr wrap="square">
            <a:spAutoFit/>
          </a:bodyPr>
          <a:lstStyle/>
          <a:p>
            <a:pPr>
              <a:defRPr/>
            </a:pPr>
            <a:r>
              <a:rPr lang="en-US" altLang="zh-TW" sz="2800" b="1" i="1" u="sng" dirty="0"/>
              <a:t>Neural Network</a:t>
            </a:r>
            <a:endParaRPr lang="zh-TW" altLang="en-US" sz="2800" b="1" i="1" u="sng" dirty="0"/>
          </a:p>
        </p:txBody>
      </p:sp>
      <mc:AlternateContent xmlns:mc="http://schemas.openxmlformats.org/markup-compatibility/2006" xmlns:a14="http://schemas.microsoft.com/office/drawing/2010/main">
        <mc:Choice Requires="a14">
          <p:sp>
            <p:nvSpPr>
              <p:cNvPr id="10" name="文字方塊 9"/>
              <p:cNvSpPr txBox="1"/>
              <p:nvPr/>
            </p:nvSpPr>
            <p:spPr>
              <a:xfrm>
                <a:off x="342195" y="6197619"/>
                <a:ext cx="8654351" cy="461665"/>
              </a:xfrm>
              <a:prstGeom prst="rect">
                <a:avLst/>
              </a:prstGeom>
              <a:noFill/>
            </p:spPr>
            <p:txBody>
              <a:bodyPr wrap="square" rtlCol="0">
                <a:spAutoFit/>
              </a:bodyPr>
              <a:lstStyle/>
              <a:p>
                <a:pPr algn="ctr"/>
                <a:r>
                  <a:rPr lang="en-US" altLang="zh-TW" sz="2400" dirty="0"/>
                  <a:t>Network parameter </a:t>
                </a:r>
                <a14:m>
                  <m:oMath xmlns:m="http://schemas.openxmlformats.org/officeDocument/2006/math">
                    <m:r>
                      <a:rPr lang="zh-TW" altLang="en-US" sz="2400" i="1" smtClean="0">
                        <a:latin typeface="Cambria Math" panose="02040503050406030204" pitchFamily="18" charset="0"/>
                      </a:rPr>
                      <m:t>𝜃</m:t>
                    </m:r>
                  </m:oMath>
                </a14:m>
                <a:r>
                  <a:rPr lang="en-US" altLang="zh-TW" sz="2400" dirty="0"/>
                  <a:t>:</a:t>
                </a:r>
                <a:r>
                  <a:rPr lang="zh-TW" altLang="en-US" sz="2400" dirty="0"/>
                  <a:t> </a:t>
                </a:r>
                <a:r>
                  <a:rPr lang="en-US" altLang="zh-TW" sz="2400" dirty="0"/>
                  <a:t>all the weights and biases in the “neurons” </a:t>
                </a:r>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342195" y="6197619"/>
                <a:ext cx="8654351" cy="461665"/>
              </a:xfrm>
              <a:prstGeom prst="rect">
                <a:avLst/>
              </a:prstGeom>
              <a:blipFill>
                <a:blip r:embed="rId16"/>
                <a:stretch>
                  <a:fillRect t="-10667" b="-30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3302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8" grpId="0" animBg="1"/>
      <p:bldP spid="8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群組 128"/>
          <p:cNvGrpSpPr/>
          <p:nvPr/>
        </p:nvGrpSpPr>
        <p:grpSpPr>
          <a:xfrm>
            <a:off x="6906115" y="3813978"/>
            <a:ext cx="458287" cy="831947"/>
            <a:chOff x="10102194" y="1939763"/>
            <a:chExt cx="458287" cy="831947"/>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p:cNvGrpSpPr/>
          <p:nvPr/>
        </p:nvGrpSpPr>
        <p:grpSpPr>
          <a:xfrm>
            <a:off x="4676173" y="3786657"/>
            <a:ext cx="458287" cy="831947"/>
            <a:chOff x="10102194" y="1939763"/>
            <a:chExt cx="458287" cy="831947"/>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p:cNvSpPr>
            <a:spLocks noGrp="1"/>
          </p:cNvSpPr>
          <p:nvPr>
            <p:ph type="title"/>
          </p:nvPr>
        </p:nvSpPr>
        <p:spPr/>
        <p:txBody>
          <a:bodyPr/>
          <a:lstStyle/>
          <a:p>
            <a:r>
              <a:rPr lang="en-US" altLang="zh-TW" dirty="0"/>
              <a:t>Fully Connect Feedforward Network</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6" name="矩形 15"/>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群組 2"/>
          <p:cNvGrpSpPr/>
          <p:nvPr/>
        </p:nvGrpSpPr>
        <p:grpSpPr>
          <a:xfrm>
            <a:off x="3615463" y="4585976"/>
            <a:ext cx="5297714" cy="2078894"/>
            <a:chOff x="3615463" y="4585976"/>
            <a:chExt cx="5297714" cy="2078894"/>
          </a:xfrm>
        </p:grpSpPr>
        <p:sp>
          <p:nvSpPr>
            <p:cNvPr id="137" name="圓角矩形圖說文字 136"/>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5943645" y="4731685"/>
              <a:ext cx="2743688" cy="1838325"/>
              <a:chOff x="4096343" y="4657321"/>
              <a:chExt cx="2743688" cy="1838325"/>
            </a:xfrm>
          </p:grpSpPr>
          <p:pic>
            <p:nvPicPr>
              <p:cNvPr id="5" name="圖片 4"/>
              <p:cNvPicPr>
                <a:picLocks noChangeAspect="1"/>
              </p:cNvPicPr>
              <p:nvPr/>
            </p:nvPicPr>
            <p:blipFill>
              <a:blip r:embed="rId4"/>
              <a:stretch>
                <a:fillRect/>
              </a:stretch>
            </p:blipFill>
            <p:spPr>
              <a:xfrm>
                <a:off x="4096343" y="4657321"/>
                <a:ext cx="2571750" cy="1838325"/>
              </a:xfrm>
              <a:prstGeom prst="rect">
                <a:avLst/>
              </a:prstGeom>
            </p:spPr>
          </p:pic>
          <p:graphicFrame>
            <p:nvGraphicFramePr>
              <p:cNvPr id="6" name="Object 12"/>
              <p:cNvGraphicFramePr>
                <a:graphicFrameLocks noChangeAspect="1"/>
              </p:cNvGraphicFramePr>
              <p:nvPr>
                <p:extLst/>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4191" name="方程式" r:id="rId5" imgW="317160" imgH="215640" progId="Equation.3">
                      <p:embed/>
                    </p:oleObj>
                  </mc:Choice>
                  <mc:Fallback>
                    <p:oleObj name="方程式" r:id="rId5" imgW="317160" imgH="215640" progId="Equation.3">
                      <p:embed/>
                      <p:pic>
                        <p:nvPicPr>
                          <p:cNvPr id="6" name="Object 12"/>
                          <p:cNvPicPr>
                            <a:picLocks noChangeAspect="1" noChangeArrowheads="1"/>
                          </p:cNvPicPr>
                          <p:nvPr/>
                        </p:nvPicPr>
                        <p:blipFill>
                          <a:blip r:embed="rId6"/>
                          <a:srcRect/>
                          <a:stretch>
                            <a:fillRect/>
                          </a:stretch>
                        </p:blipFill>
                        <p:spPr bwMode="auto">
                          <a:xfrm>
                            <a:off x="4474734" y="4768231"/>
                            <a:ext cx="717072" cy="489740"/>
                          </a:xfrm>
                          <a:prstGeom prst="rect">
                            <a:avLst/>
                          </a:prstGeom>
                          <a:noFill/>
                          <a:extLst/>
                        </p:spPr>
                      </p:pic>
                    </p:oleObj>
                  </mc:Fallback>
                </mc:AlternateContent>
              </a:graphicData>
            </a:graphic>
          </p:graphicFrame>
          <p:graphicFrame>
            <p:nvGraphicFramePr>
              <p:cNvPr id="7" name="Object 12"/>
              <p:cNvGraphicFramePr>
                <a:graphicFrameLocks noChangeAspect="1"/>
              </p:cNvGraphicFramePr>
              <p:nvPr>
                <p:extLst/>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4192" name="方程式" r:id="rId7" imgW="126720" imgH="126720" progId="Equation.3">
                      <p:embed/>
                    </p:oleObj>
                  </mc:Choice>
                  <mc:Fallback>
                    <p:oleObj name="方程式" r:id="rId7" imgW="126720" imgH="126720" progId="Equation.3">
                      <p:embed/>
                      <p:pic>
                        <p:nvPicPr>
                          <p:cNvPr id="7" name="Object 12"/>
                          <p:cNvPicPr>
                            <a:picLocks noChangeAspect="1" noChangeArrowheads="1"/>
                          </p:cNvPicPr>
                          <p:nvPr/>
                        </p:nvPicPr>
                        <p:blipFill>
                          <a:blip r:embed="rId8"/>
                          <a:srcRect/>
                          <a:stretch>
                            <a:fillRect/>
                          </a:stretch>
                        </p:blipFill>
                        <p:spPr bwMode="auto">
                          <a:xfrm>
                            <a:off x="6512897" y="6101982"/>
                            <a:ext cx="327134" cy="325661"/>
                          </a:xfrm>
                          <a:prstGeom prst="rect">
                            <a:avLst/>
                          </a:prstGeom>
                          <a:noFill/>
                          <a:extLst/>
                        </p:spPr>
                      </p:pic>
                    </p:oleObj>
                  </mc:Fallback>
                </mc:AlternateContent>
              </a:graphicData>
            </a:graphic>
          </p:graphicFrame>
        </p:grpSp>
        <p:graphicFrame>
          <p:nvGraphicFramePr>
            <p:cNvPr id="79" name="Object 12"/>
            <p:cNvGraphicFramePr>
              <a:graphicFrameLocks noChangeAspect="1"/>
            </p:cNvGraphicFramePr>
            <p:nvPr>
              <p:extLst/>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4193" name="方程式" r:id="rId9" imgW="863280" imgH="393480" progId="Equation.3">
                    <p:embed/>
                  </p:oleObj>
                </mc:Choice>
                <mc:Fallback>
                  <p:oleObj name="方程式" r:id="rId9" imgW="863280" imgH="393480" progId="Equation.3">
                    <p:embed/>
                    <p:pic>
                      <p:nvPicPr>
                        <p:cNvPr id="79" name="Object 12"/>
                        <p:cNvPicPr>
                          <a:picLocks noChangeAspect="1" noChangeArrowheads="1"/>
                        </p:cNvPicPr>
                        <p:nvPr/>
                      </p:nvPicPr>
                      <p:blipFill>
                        <a:blip r:embed="rId10"/>
                        <a:srcRect/>
                        <a:stretch>
                          <a:fillRect/>
                        </a:stretch>
                      </p:blipFill>
                      <p:spPr bwMode="auto">
                        <a:xfrm>
                          <a:off x="3800520" y="5368768"/>
                          <a:ext cx="2143125" cy="973138"/>
                        </a:xfrm>
                        <a:prstGeom prst="rect">
                          <a:avLst/>
                        </a:prstGeom>
                        <a:noFill/>
                        <a:extLst/>
                      </p:spPr>
                    </p:pic>
                  </p:oleObj>
                </mc:Fallback>
              </mc:AlternateContent>
            </a:graphicData>
          </a:graphic>
        </p:graphicFrame>
        <p:sp>
          <p:nvSpPr>
            <p:cNvPr id="103" name="文字方塊 102"/>
            <p:cNvSpPr txBox="1"/>
            <p:nvPr/>
          </p:nvSpPr>
          <p:spPr>
            <a:xfrm>
              <a:off x="3800520" y="4795570"/>
              <a:ext cx="2463800" cy="461665"/>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文字方塊 110"/>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2" name="文字方塊 111"/>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93998" y="264473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grpSp>
        <p:nvGrpSpPr>
          <p:cNvPr id="97" name="群組 96"/>
          <p:cNvGrpSpPr/>
          <p:nvPr/>
        </p:nvGrpSpPr>
        <p:grpSpPr>
          <a:xfrm>
            <a:off x="4673795" y="2262334"/>
            <a:ext cx="458287" cy="831947"/>
            <a:chOff x="10102194" y="1939763"/>
            <a:chExt cx="458287" cy="831947"/>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p:cNvGrpSpPr/>
          <p:nvPr/>
        </p:nvGrpSpPr>
        <p:grpSpPr>
          <a:xfrm>
            <a:off x="6852035" y="2257142"/>
            <a:ext cx="458287" cy="831947"/>
            <a:chOff x="10102194" y="1939763"/>
            <a:chExt cx="458287" cy="831947"/>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198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P spid="115" grpId="0"/>
      <p:bldP spid="116" grpId="0"/>
      <p:bldP spid="120" grpId="0"/>
      <p:bldP spid="134" grpId="0"/>
      <p:bldP spid="135" grpId="0"/>
      <p:bldP spid="136" grpId="0"/>
      <p:bldP spid="138" grpId="0" animBg="1"/>
      <p:bldP spid="1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Fully Connect Feedforward Network</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23" name="群組 122"/>
          <p:cNvGrpSpPr/>
          <p:nvPr/>
        </p:nvGrpSpPr>
        <p:grpSpPr>
          <a:xfrm>
            <a:off x="2471151" y="2274449"/>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2480676" y="3823788"/>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4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5252837" y="166543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15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154" name="文字方塊 153"/>
          <p:cNvSpPr txBox="1"/>
          <p:nvPr/>
        </p:nvSpPr>
        <p:spPr>
          <a:xfrm>
            <a:off x="7505772" y="162619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155" name="文字方塊 154"/>
          <p:cNvSpPr txBox="1"/>
          <p:nvPr/>
        </p:nvSpPr>
        <p:spPr>
          <a:xfrm>
            <a:off x="7528091" y="323173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97" name="群組 96"/>
          <p:cNvGrpSpPr/>
          <p:nvPr/>
        </p:nvGrpSpPr>
        <p:grpSpPr>
          <a:xfrm>
            <a:off x="4673795" y="2262334"/>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05" name="群組 104"/>
          <p:cNvGrpSpPr/>
          <p:nvPr/>
        </p:nvGrpSpPr>
        <p:grpSpPr>
          <a:xfrm>
            <a:off x="4676173" y="3786657"/>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25" name="群組 124"/>
          <p:cNvGrpSpPr/>
          <p:nvPr/>
        </p:nvGrpSpPr>
        <p:grpSpPr>
          <a:xfrm>
            <a:off x="6852035" y="2257142"/>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29" name="群組 128"/>
          <p:cNvGrpSpPr/>
          <p:nvPr/>
        </p:nvGrpSpPr>
        <p:grpSpPr>
          <a:xfrm>
            <a:off x="6906115" y="3813978"/>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21" name="矩形 120"/>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7" name="矩形 136"/>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3"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Tree>
    <p:extLst>
      <p:ext uri="{BB962C8B-B14F-4D97-AF65-F5344CB8AC3E}">
        <p14:creationId xmlns:p14="http://schemas.microsoft.com/office/powerpoint/2010/main" val="150778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4" grpId="0" animBg="1"/>
      <p:bldP spid="1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Fully Connect Feedforward Network</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87759" y="2651189"/>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0.73</a:t>
            </a:r>
            <a:endParaRPr lang="zh-TW" altLang="en-US" sz="2400" dirty="0">
              <a:solidFill>
                <a:srgbClr val="0000FF"/>
              </a:solidFill>
            </a:endParaRPr>
          </a:p>
        </p:txBody>
      </p:sp>
      <p:sp>
        <p:nvSpPr>
          <p:cNvPr id="139" name="文字方塊 138"/>
          <p:cNvSpPr txBox="1"/>
          <p:nvPr/>
        </p:nvSpPr>
        <p:spPr>
          <a:xfrm>
            <a:off x="3075361"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a:t>
            </a:r>
            <a:endParaRPr lang="zh-TW" altLang="en-US" sz="2400" dirty="0">
              <a:solidFill>
                <a:srgbClr val="0000FF"/>
              </a:solidFill>
            </a:endParaRPr>
          </a:p>
        </p:txBody>
      </p:sp>
      <p:sp>
        <p:nvSpPr>
          <p:cNvPr id="14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5215605" y="1556516"/>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0.72</a:t>
            </a:r>
            <a:endParaRPr lang="zh-TW" altLang="en-US" sz="2400" dirty="0">
              <a:solidFill>
                <a:srgbClr val="0000FF"/>
              </a:solidFill>
            </a:endParaRPr>
          </a:p>
        </p:txBody>
      </p:sp>
      <p:sp>
        <p:nvSpPr>
          <p:cNvPr id="15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54" name="文字方塊 153"/>
          <p:cNvSpPr txBox="1"/>
          <p:nvPr/>
        </p:nvSpPr>
        <p:spPr>
          <a:xfrm>
            <a:off x="7540144" y="157462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0.51</a:t>
            </a:r>
            <a:endParaRPr lang="zh-TW" altLang="en-US" sz="2400" dirty="0">
              <a:solidFill>
                <a:srgbClr val="0000FF"/>
              </a:solidFill>
            </a:endParaRPr>
          </a:p>
        </p:txBody>
      </p:sp>
      <p:sp>
        <p:nvSpPr>
          <p:cNvPr id="155" name="文字方塊 154"/>
          <p:cNvSpPr txBox="1"/>
          <p:nvPr/>
        </p:nvSpPr>
        <p:spPr>
          <a:xfrm>
            <a:off x="7621461" y="322841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0.85</a:t>
            </a:r>
            <a:endParaRPr lang="zh-TW" altLang="en-US" sz="2400" dirty="0">
              <a:solidFill>
                <a:srgbClr val="0000FF"/>
              </a:solidFill>
            </a:endParaRPr>
          </a:p>
        </p:txBody>
      </p:sp>
      <p:sp>
        <p:nvSpPr>
          <p:cNvPr id="98" name="矩形 97"/>
          <p:cNvSpPr/>
          <p:nvPr/>
        </p:nvSpPr>
        <p:spPr>
          <a:xfrm>
            <a:off x="4673795" y="2645534"/>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4900697" y="2262334"/>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4690403" y="2639074"/>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18" name="矩形 117"/>
          <p:cNvSpPr/>
          <p:nvPr/>
        </p:nvSpPr>
        <p:spPr>
          <a:xfrm>
            <a:off x="4676173" y="4169857"/>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4903075" y="378665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4692781" y="4163397"/>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26" name="矩形 125"/>
          <p:cNvSpPr/>
          <p:nvPr/>
        </p:nvSpPr>
        <p:spPr>
          <a:xfrm>
            <a:off x="6852035" y="2640342"/>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7078937" y="2257142"/>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6868643" y="2633882"/>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30" name="矩形 129"/>
          <p:cNvSpPr/>
          <p:nvPr/>
        </p:nvSpPr>
        <p:spPr>
          <a:xfrm>
            <a:off x="6906115" y="419717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7133017" y="381397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6922723" y="4190718"/>
            <a:ext cx="441679" cy="461665"/>
          </a:xfrm>
          <a:prstGeom prst="rect">
            <a:avLst/>
          </a:prstGeom>
          <a:noFill/>
        </p:spPr>
        <p:txBody>
          <a:bodyPr wrap="square" rtlCol="0">
            <a:spAutoFit/>
          </a:bodyPr>
          <a:lstStyle/>
          <a:p>
            <a:pPr algn="ctr"/>
            <a:r>
              <a:rPr lang="en-US" altLang="zh-TW" sz="2400" dirty="0"/>
              <a:t>2</a:t>
            </a:r>
            <a:endParaRPr lang="zh-TW" altLang="en-US" sz="2400" dirty="0"/>
          </a:p>
        </p:txBody>
      </p:sp>
      <mc:AlternateContent xmlns:mc="http://schemas.openxmlformats.org/markup-compatibility/2006" xmlns:a14="http://schemas.microsoft.com/office/drawing/2010/main">
        <mc:Choice Requires="a14">
          <p:sp>
            <p:nvSpPr>
              <p:cNvPr id="103" name="文字方塊 102"/>
              <p:cNvSpPr txBox="1"/>
              <p:nvPr/>
            </p:nvSpPr>
            <p:spPr>
              <a:xfrm>
                <a:off x="6601613" y="4767195"/>
                <a:ext cx="2192908" cy="623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d>
                            <m:dPr>
                              <m:begChr m:val="["/>
                              <m:endChr m:val="]"/>
                              <m:ctrlPr>
                                <a:rPr lang="en-US" altLang="zh-TW" sz="2400" b="0" i="1" smtClean="0">
                                  <a:latin typeface="Cambria Math" panose="02040503050406030204" pitchFamily="18" charset="0"/>
                                </a:rPr>
                              </m:ctrlPr>
                            </m:dPr>
                            <m:e>
                              <m:m>
                                <m:mPr>
                                  <m:mcs>
                                    <m:mc>
                                      <m:mcPr>
                                        <m:count m:val="1"/>
                                        <m:mcJc m:val="center"/>
                                      </m:mcPr>
                                    </m:mc>
                                  </m:mcs>
                                  <m:ctrlPr>
                                    <a:rPr lang="en-US" altLang="zh-TW" sz="2400" b="0" i="1" smtClean="0">
                                      <a:latin typeface="Cambria Math" panose="02040503050406030204" pitchFamily="18" charset="0"/>
                                    </a:rPr>
                                  </m:ctrlPr>
                                </m:mP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r>
                                  <a:rPr lang="en-US" altLang="zh-TW" sz="2400" b="0" i="1" smtClean="0">
                                    <a:latin typeface="Cambria Math" panose="02040503050406030204" pitchFamily="18" charset="0"/>
                                  </a:rPr>
                                  <m:t>.51</m:t>
                                </m:r>
                              </m:e>
                            </m:mr>
                            <m:mr>
                              <m:e>
                                <m:r>
                                  <a:rPr lang="en-US" altLang="zh-TW" sz="2400" b="0" i="1" smtClean="0">
                                    <a:latin typeface="Cambria Math" panose="02040503050406030204" pitchFamily="18" charset="0"/>
                                  </a:rPr>
                                  <m:t>0.85</m:t>
                                </m:r>
                              </m:e>
                            </m:mr>
                          </m:m>
                        </m:e>
                      </m:d>
                    </m:oMath>
                  </m:oMathPara>
                </a14:m>
                <a:endParaRPr lang="zh-TW" altLang="en-US" sz="2400" dirty="0"/>
              </a:p>
            </p:txBody>
          </p:sp>
        </mc:Choice>
        <mc:Fallback xmlns="">
          <p:sp>
            <p:nvSpPr>
              <p:cNvPr id="103" name="文字方塊 102"/>
              <p:cNvSpPr txBox="1">
                <a:spLocks noRot="1" noChangeAspect="1" noMove="1" noResize="1" noEditPoints="1" noAdjustHandles="1" noChangeArrowheads="1" noChangeShapeType="1" noTextEdit="1"/>
              </p:cNvSpPr>
              <p:nvPr/>
            </p:nvSpPr>
            <p:spPr>
              <a:xfrm>
                <a:off x="6601613" y="4767195"/>
                <a:ext cx="2192908" cy="623312"/>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4030674" y="4774697"/>
                <a:ext cx="2422137"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d>
                            <m:dPr>
                              <m:begChr m:val="["/>
                              <m:endChr m:val="]"/>
                              <m:ctrlPr>
                                <a:rPr lang="en-US" altLang="zh-TW" sz="2400" b="0" i="1" smtClean="0">
                                  <a:latin typeface="Cambria Math" panose="02040503050406030204" pitchFamily="18" charset="0"/>
                                </a:rPr>
                              </m:ctrlPr>
                            </m:dPr>
                            <m:e>
                              <m:m>
                                <m:mPr>
                                  <m:mcs>
                                    <m:mc>
                                      <m:mcPr>
                                        <m:count m:val="1"/>
                                        <m:mcJc m:val="center"/>
                                      </m:mcPr>
                                    </m:mc>
                                  </m:mcs>
                                  <m:ctrlPr>
                                    <a:rPr lang="en-US" altLang="zh-TW" sz="2400" b="0" i="1" smtClean="0">
                                      <a:latin typeface="Cambria Math" panose="02040503050406030204" pitchFamily="18" charset="0"/>
                                    </a:rPr>
                                  </m:ctrlPr>
                                </m:mPr>
                                <m:mr>
                                  <m:e>
                                    <m:r>
                                      <m:rPr>
                                        <m:brk m:alnAt="7"/>
                                      </m:rP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−1</m:t>
                                    </m:r>
                                  </m:e>
                                </m:mr>
                              </m:m>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r>
                                  <a:rPr lang="en-US" altLang="zh-TW" sz="2400" b="0" i="1" smtClean="0">
                                    <a:latin typeface="Cambria Math" panose="02040503050406030204" pitchFamily="18" charset="0"/>
                                  </a:rPr>
                                  <m:t>.62</m:t>
                                </m:r>
                              </m:e>
                            </m:mr>
                            <m:mr>
                              <m:e>
                                <m:r>
                                  <a:rPr lang="en-US" altLang="zh-TW" sz="2400" b="0" i="1" smtClean="0">
                                    <a:latin typeface="Cambria Math" panose="02040503050406030204" pitchFamily="18" charset="0"/>
                                  </a:rPr>
                                  <m:t>0.83</m:t>
                                </m:r>
                              </m:e>
                            </m:mr>
                          </m:m>
                        </m:e>
                      </m:d>
                    </m:oMath>
                  </m:oMathPara>
                </a14:m>
                <a:endParaRPr lang="zh-TW" altLang="en-US" sz="24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4030674" y="4774697"/>
                <a:ext cx="2422137" cy="615810"/>
              </a:xfrm>
              <a:prstGeom prst="rect">
                <a:avLst/>
              </a:prstGeom>
              <a:blipFill rotWithShape="0">
                <a:blip r:embed="rId5"/>
                <a:stretch>
                  <a:fillRect/>
                </a:stretch>
              </a:blipFill>
            </p:spPr>
            <p:txBody>
              <a:bodyPr/>
              <a:lstStyle/>
              <a:p>
                <a:r>
                  <a:rPr lang="zh-TW" altLang="en-US">
                    <a:noFill/>
                  </a:rPr>
                  <a:t> </a:t>
                </a:r>
              </a:p>
            </p:txBody>
          </p:sp>
        </mc:Fallback>
      </mc:AlternateContent>
      <p:sp>
        <p:nvSpPr>
          <p:cNvPr id="135" name="矩形 134"/>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6" name="矩形 135"/>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153"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3" name="文字方塊 2"/>
          <p:cNvSpPr txBox="1"/>
          <p:nvPr/>
        </p:nvSpPr>
        <p:spPr>
          <a:xfrm>
            <a:off x="382588" y="4688442"/>
            <a:ext cx="3599091" cy="461665"/>
          </a:xfrm>
          <a:prstGeom prst="rect">
            <a:avLst/>
          </a:prstGeom>
          <a:noFill/>
        </p:spPr>
        <p:txBody>
          <a:bodyPr wrap="square" rtlCol="0">
            <a:spAutoFit/>
          </a:bodyPr>
          <a:lstStyle/>
          <a:p>
            <a:r>
              <a:rPr lang="en-US" altLang="zh-TW" sz="2400" dirty="0"/>
              <a:t>This is a function.</a:t>
            </a:r>
            <a:endParaRPr lang="zh-TW" altLang="en-US" sz="2400" dirty="0"/>
          </a:p>
        </p:txBody>
      </p:sp>
      <p:sp>
        <p:nvSpPr>
          <p:cNvPr id="101" name="文字方塊 100"/>
          <p:cNvSpPr txBox="1"/>
          <p:nvPr/>
        </p:nvSpPr>
        <p:spPr>
          <a:xfrm>
            <a:off x="371220" y="5073773"/>
            <a:ext cx="3599091" cy="461665"/>
          </a:xfrm>
          <a:prstGeom prst="rect">
            <a:avLst/>
          </a:prstGeom>
          <a:noFill/>
        </p:spPr>
        <p:txBody>
          <a:bodyPr wrap="square" rtlCol="0">
            <a:spAutoFit/>
          </a:bodyPr>
          <a:lstStyle/>
          <a:p>
            <a:r>
              <a:rPr lang="en-US" altLang="zh-TW" sz="2400" dirty="0"/>
              <a:t>Input vector, output vector</a:t>
            </a:r>
            <a:endParaRPr lang="zh-TW" altLang="en-US" sz="2400" dirty="0"/>
          </a:p>
        </p:txBody>
      </p:sp>
      <p:sp>
        <p:nvSpPr>
          <p:cNvPr id="111" name="文字方塊 110"/>
          <p:cNvSpPr txBox="1"/>
          <p:nvPr/>
        </p:nvSpPr>
        <p:spPr>
          <a:xfrm>
            <a:off x="1143311" y="5844805"/>
            <a:ext cx="710528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Given network structure, define </a:t>
            </a:r>
            <a:r>
              <a:rPr lang="en-US" altLang="zh-TW" sz="2800" b="1" i="1" u="sng" dirty="0"/>
              <a:t>a function set</a:t>
            </a:r>
            <a:endParaRPr lang="zh-TW" altLang="en-US" sz="2800" b="1" i="1" u="sng" dirty="0"/>
          </a:p>
        </p:txBody>
      </p:sp>
      <p:sp>
        <p:nvSpPr>
          <p:cNvPr id="5" name="弧形箭號 (下彎) 4"/>
          <p:cNvSpPr/>
          <p:nvPr/>
        </p:nvSpPr>
        <p:spPr>
          <a:xfrm rot="18733527">
            <a:off x="368672" y="3682291"/>
            <a:ext cx="1395203" cy="7010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87607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13"/>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1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44"/>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45"/>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47"/>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142"/>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143"/>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141"/>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40"/>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120"/>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34"/>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02"/>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124"/>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28"/>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14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5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3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16" grpId="0"/>
      <p:bldP spid="120" grpId="0"/>
      <p:bldP spid="134" grpId="0"/>
      <p:bldP spid="138" grpId="0" animBg="1"/>
      <p:bldP spid="138" grpId="1" animBg="1"/>
      <p:bldP spid="139" grpId="0" animBg="1"/>
      <p:bldP spid="139" grpId="1" animBg="1"/>
      <p:bldP spid="140" grpId="0"/>
      <p:bldP spid="141" grpId="0"/>
      <p:bldP spid="142" grpId="0"/>
      <p:bldP spid="143" grpId="0"/>
      <p:bldP spid="144" grpId="0"/>
      <p:bldP spid="145" grpId="0"/>
      <p:bldP spid="146" grpId="0"/>
      <p:bldP spid="147" grpId="0"/>
      <p:bldP spid="150" grpId="0" animBg="1"/>
      <p:bldP spid="150" grpId="1" animBg="1"/>
      <p:bldP spid="151" grpId="0" animBg="1"/>
      <p:bldP spid="151" grpId="1" animBg="1"/>
      <p:bldP spid="154" grpId="0" animBg="1"/>
      <p:bldP spid="154" grpId="1" animBg="1"/>
      <p:bldP spid="155" grpId="0" animBg="1"/>
      <p:bldP spid="155" grpId="1" animBg="1"/>
      <p:bldP spid="102" grpId="0"/>
      <p:bldP spid="124" grpId="0"/>
      <p:bldP spid="128" grpId="0"/>
      <p:bldP spid="149" grpId="0"/>
      <p:bldP spid="103" grpId="0"/>
      <p:bldP spid="121" grpId="0"/>
      <p:bldP spid="152" grpId="0"/>
      <p:bldP spid="152" grpId="1"/>
      <p:bldP spid="153" grpId="0"/>
      <p:bldP spid="153" grpId="1"/>
      <p:bldP spid="3" grpId="0"/>
      <p:bldP spid="101" grpId="0"/>
      <p:bldP spid="111"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5908610" y="537756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2955356" y="5725149"/>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3916276" y="407787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92902" y="280558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92190" y="5382548"/>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lang="en-US" altLang="zh-TW" dirty="0"/>
              <a:t>Fully Connect Feedforward Network</a:t>
            </a:r>
            <a:endParaRPr lang="zh-TW" altLang="en-US" dirty="0"/>
          </a:p>
        </p:txBody>
      </p:sp>
      <p:sp>
        <p:nvSpPr>
          <p:cNvPr id="7" name="文字方塊 6"/>
          <p:cNvSpPr txBox="1"/>
          <p:nvPr/>
        </p:nvSpPr>
        <p:spPr>
          <a:xfrm>
            <a:off x="1065416" y="2323799"/>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7209458" y="2323799"/>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505176" y="382636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614492" y="507225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81292" y="304755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61290" y="35232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467108" y="295294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3204296658"/>
              </p:ext>
            </p:extLst>
          </p:nvPr>
        </p:nvGraphicFramePr>
        <p:xfrm>
          <a:off x="1479807" y="2857697"/>
          <a:ext cx="325438" cy="461962"/>
        </p:xfrm>
        <a:graphic>
          <a:graphicData uri="http://schemas.openxmlformats.org/presentationml/2006/ole">
            <mc:AlternateContent xmlns:mc="http://schemas.openxmlformats.org/markup-compatibility/2006">
              <mc:Choice xmlns:v="urn:schemas-microsoft-com:vml" Requires="v">
                <p:oleObj spid="_x0000_s5221" name="方程式" r:id="rId4" imgW="152280" imgH="215640" progId="Equation.3">
                  <p:embed/>
                </p:oleObj>
              </mc:Choice>
              <mc:Fallback>
                <p:oleObj name="方程式" r:id="rId4" imgW="152280" imgH="215640" progId="Equation.3">
                  <p:embed/>
                  <p:pic>
                    <p:nvPicPr>
                      <p:cNvPr id="16" name="Object 12"/>
                      <p:cNvPicPr>
                        <a:picLocks noChangeAspect="1" noChangeArrowheads="1"/>
                      </p:cNvPicPr>
                      <p:nvPr/>
                    </p:nvPicPr>
                    <p:blipFill>
                      <a:blip r:embed="rId5"/>
                      <a:srcRect/>
                      <a:stretch>
                        <a:fillRect/>
                      </a:stretch>
                    </p:blipFill>
                    <p:spPr bwMode="auto">
                      <a:xfrm>
                        <a:off x="1479807" y="285769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983921309"/>
              </p:ext>
            </p:extLst>
          </p:nvPr>
        </p:nvGraphicFramePr>
        <p:xfrm>
          <a:off x="1485103" y="3440426"/>
          <a:ext cx="352425" cy="461963"/>
        </p:xfrm>
        <a:graphic>
          <a:graphicData uri="http://schemas.openxmlformats.org/presentationml/2006/ole">
            <mc:AlternateContent xmlns:mc="http://schemas.openxmlformats.org/markup-compatibility/2006">
              <mc:Choice xmlns:v="urn:schemas-microsoft-com:vml" Requires="v">
                <p:oleObj spid="_x0000_s5222" name="方程式" r:id="rId6" imgW="164880" imgH="215640" progId="Equation.3">
                  <p:embed/>
                </p:oleObj>
              </mc:Choice>
              <mc:Fallback>
                <p:oleObj name="方程式" r:id="rId6" imgW="164880" imgH="215640" progId="Equation.3">
                  <p:embed/>
                  <p:pic>
                    <p:nvPicPr>
                      <p:cNvPr id="17" name="Object 12"/>
                      <p:cNvPicPr>
                        <a:picLocks noChangeAspect="1" noChangeArrowheads="1"/>
                      </p:cNvPicPr>
                      <p:nvPr/>
                    </p:nvPicPr>
                    <p:blipFill>
                      <a:blip r:embed="rId7"/>
                      <a:srcRect/>
                      <a:stretch>
                        <a:fillRect/>
                      </a:stretch>
                    </p:blipFill>
                    <p:spPr bwMode="auto">
                      <a:xfrm>
                        <a:off x="1485103" y="344042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403577" y="232379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1470815" y="492103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ext uri="{D42A27DB-BD31-4B8C-83A1-F6EECF244321}">
                <p14:modId xmlns:p14="http://schemas.microsoft.com/office/powerpoint/2010/main" val="185532797"/>
              </p:ext>
            </p:extLst>
          </p:nvPr>
        </p:nvGraphicFramePr>
        <p:xfrm>
          <a:off x="1467699" y="4824779"/>
          <a:ext cx="407988" cy="488950"/>
        </p:xfrm>
        <a:graphic>
          <a:graphicData uri="http://schemas.openxmlformats.org/presentationml/2006/ole">
            <mc:AlternateContent xmlns:mc="http://schemas.openxmlformats.org/markup-compatibility/2006">
              <mc:Choice xmlns:v="urn:schemas-microsoft-com:vml" Requires="v">
                <p:oleObj spid="_x0000_s5223" name="方程式" r:id="rId8" imgW="190440" imgH="228600" progId="Equation.3">
                  <p:embed/>
                </p:oleObj>
              </mc:Choice>
              <mc:Fallback>
                <p:oleObj name="方程式" r:id="rId8" imgW="190440" imgH="228600" progId="Equation.3">
                  <p:embed/>
                  <p:pic>
                    <p:nvPicPr>
                      <p:cNvPr id="23" name="Object 12"/>
                      <p:cNvPicPr>
                        <a:picLocks noChangeAspect="1" noChangeArrowheads="1"/>
                      </p:cNvPicPr>
                      <p:nvPr/>
                    </p:nvPicPr>
                    <p:blipFill>
                      <a:blip r:embed="rId9"/>
                      <a:srcRect/>
                      <a:stretch>
                        <a:fillRect/>
                      </a:stretch>
                    </p:blipFill>
                    <p:spPr bwMode="auto">
                      <a:xfrm>
                        <a:off x="1467699" y="482477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346747" y="420597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3728475" y="232379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5939821" y="232379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4671563" y="2744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4678512" y="350591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4707528" y="472125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3237982" y="3061275"/>
            <a:ext cx="753037" cy="2028469"/>
            <a:chOff x="3166542" y="2508205"/>
            <a:chExt cx="753037" cy="2028469"/>
          </a:xfrm>
        </p:grpSpPr>
        <p:cxnSp>
          <p:nvCxnSpPr>
            <p:cNvPr id="36" name="直線單箭頭接點 35"/>
            <p:cNvCxnSpPr>
              <a:stCxn id="18" idx="6"/>
              <a:endCxn id="25"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813715" y="307602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810008" y="312439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810008" y="312439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837528" y="307602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804190" y="369472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804190" y="369472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75687" y="307602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849318" y="385459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849318" y="506919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7473854" y="42265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54"/>
          <p:cNvSpPr txBox="1"/>
          <p:nvPr/>
        </p:nvSpPr>
        <p:spPr>
          <a:xfrm>
            <a:off x="7542947" y="2707699"/>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55"/>
          <p:cNvSpPr txBox="1"/>
          <p:nvPr/>
        </p:nvSpPr>
        <p:spPr>
          <a:xfrm>
            <a:off x="7531664" y="3505919"/>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56"/>
          <p:cNvSpPr txBox="1"/>
          <p:nvPr/>
        </p:nvSpPr>
        <p:spPr>
          <a:xfrm>
            <a:off x="7531664" y="4772151"/>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82" name="群組 81"/>
          <p:cNvGrpSpPr/>
          <p:nvPr/>
        </p:nvGrpSpPr>
        <p:grpSpPr>
          <a:xfrm>
            <a:off x="5428534" y="306888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5056191" y="1718914"/>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neuron</a:t>
            </a:r>
            <a:endParaRPr lang="zh-TW" altLang="en-US" sz="2400" dirty="0"/>
          </a:p>
        </p:txBody>
      </p:sp>
      <p:cxnSp>
        <p:nvCxnSpPr>
          <p:cNvPr id="10" name="直線單箭頭接點 9"/>
          <p:cNvCxnSpPr>
            <a:endCxn id="3" idx="2"/>
          </p:cNvCxnSpPr>
          <p:nvPr/>
        </p:nvCxnSpPr>
        <p:spPr>
          <a:xfrm flipV="1">
            <a:off x="4231064" y="2180579"/>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08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rot="5400000">
            <a:off x="4026217" y="2617301"/>
            <a:ext cx="5940000" cy="1435649"/>
          </a:xfrm>
          <a:prstGeom prst="rect">
            <a:avLst/>
          </a:prstGeom>
        </p:spPr>
      </p:pic>
      <p:pic>
        <p:nvPicPr>
          <p:cNvPr id="5" name="圖片 4"/>
          <p:cNvPicPr>
            <a:picLocks noChangeAspect="1"/>
          </p:cNvPicPr>
          <p:nvPr/>
        </p:nvPicPr>
        <p:blipFill>
          <a:blip r:embed="rId3"/>
          <a:stretch>
            <a:fillRect/>
          </a:stretch>
        </p:blipFill>
        <p:spPr>
          <a:xfrm rot="16200000">
            <a:off x="1126468" y="4736078"/>
            <a:ext cx="2160000" cy="711056"/>
          </a:xfrm>
          <a:prstGeom prst="rect">
            <a:avLst/>
          </a:prstGeom>
        </p:spPr>
      </p:pic>
      <p:pic>
        <p:nvPicPr>
          <p:cNvPr id="6" name="圖片 5"/>
          <p:cNvPicPr>
            <a:picLocks noChangeAspect="1"/>
          </p:cNvPicPr>
          <p:nvPr/>
        </p:nvPicPr>
        <p:blipFill>
          <a:blip r:embed="rId4"/>
          <a:stretch>
            <a:fillRect/>
          </a:stretch>
        </p:blipFill>
        <p:spPr>
          <a:xfrm flipV="1">
            <a:off x="4154004" y="1225508"/>
            <a:ext cx="951870" cy="5130000"/>
          </a:xfrm>
          <a:prstGeom prst="rect">
            <a:avLst/>
          </a:prstGeom>
        </p:spPr>
      </p:pic>
      <p:sp>
        <p:nvSpPr>
          <p:cNvPr id="8" name="文字方塊 7"/>
          <p:cNvSpPr txBox="1"/>
          <p:nvPr/>
        </p:nvSpPr>
        <p:spPr>
          <a:xfrm>
            <a:off x="1603224" y="3267468"/>
            <a:ext cx="121543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8 layers</a:t>
            </a:r>
            <a:endParaRPr lang="zh-TW" altLang="en-US" sz="2400" dirty="0"/>
          </a:p>
        </p:txBody>
      </p:sp>
      <p:sp>
        <p:nvSpPr>
          <p:cNvPr id="9" name="文字方塊 8"/>
          <p:cNvSpPr txBox="1"/>
          <p:nvPr/>
        </p:nvSpPr>
        <p:spPr>
          <a:xfrm>
            <a:off x="4553549" y="2089406"/>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19 layers</a:t>
            </a:r>
            <a:endParaRPr lang="zh-TW" altLang="en-US" sz="2400" dirty="0"/>
          </a:p>
        </p:txBody>
      </p:sp>
      <p:sp>
        <p:nvSpPr>
          <p:cNvPr id="10" name="文字方塊 9"/>
          <p:cNvSpPr txBox="1"/>
          <p:nvPr/>
        </p:nvSpPr>
        <p:spPr>
          <a:xfrm>
            <a:off x="7099194" y="1065629"/>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22 layers</a:t>
            </a:r>
            <a:endParaRPr lang="zh-TW" altLang="en-US" sz="2400" dirty="0"/>
          </a:p>
        </p:txBody>
      </p:sp>
      <p:sp>
        <p:nvSpPr>
          <p:cNvPr id="11" name="文字方塊 10"/>
          <p:cNvSpPr txBox="1"/>
          <p:nvPr/>
        </p:nvSpPr>
        <p:spPr>
          <a:xfrm>
            <a:off x="893548" y="6214211"/>
            <a:ext cx="2464174" cy="461665"/>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3647336" y="6260151"/>
            <a:ext cx="1870262" cy="461665"/>
          </a:xfrm>
          <a:prstGeom prst="rect">
            <a:avLst/>
          </a:prstGeom>
          <a:noFill/>
        </p:spPr>
        <p:txBody>
          <a:bodyPr wrap="square" rtlCol="0">
            <a:spAutoFit/>
          </a:bodyPr>
          <a:lstStyle/>
          <a:p>
            <a:pPr algn="ctr"/>
            <a:r>
              <a:rPr lang="en-US" altLang="zh-TW" sz="2400" dirty="0"/>
              <a:t>VGG (2014)</a:t>
            </a:r>
            <a:endParaRPr lang="zh-TW" altLang="en-US" sz="2400" dirty="0"/>
          </a:p>
        </p:txBody>
      </p:sp>
      <p:sp>
        <p:nvSpPr>
          <p:cNvPr id="14" name="文字方塊 13"/>
          <p:cNvSpPr txBox="1"/>
          <p:nvPr/>
        </p:nvSpPr>
        <p:spPr>
          <a:xfrm>
            <a:off x="5953756" y="6228240"/>
            <a:ext cx="2450981" cy="461665"/>
          </a:xfrm>
          <a:prstGeom prst="rect">
            <a:avLst/>
          </a:prstGeom>
          <a:noFill/>
        </p:spPr>
        <p:txBody>
          <a:bodyPr wrap="square" rtlCol="0">
            <a:spAutoFit/>
          </a:bodyPr>
          <a:lstStyle/>
          <a:p>
            <a:pPr algn="ctr"/>
            <a:r>
              <a:rPr lang="en-US" altLang="zh-TW" sz="2400" dirty="0" err="1"/>
              <a:t>GoogleNet</a:t>
            </a:r>
            <a:r>
              <a:rPr lang="en-US" altLang="zh-TW" sz="2400" dirty="0"/>
              <a:t> (2014)</a:t>
            </a:r>
            <a:endParaRPr lang="zh-TW" altLang="en-US" sz="2400" dirty="0"/>
          </a:p>
        </p:txBody>
      </p:sp>
      <p:sp>
        <p:nvSpPr>
          <p:cNvPr id="15" name="文字方塊 14"/>
          <p:cNvSpPr txBox="1"/>
          <p:nvPr/>
        </p:nvSpPr>
        <p:spPr>
          <a:xfrm>
            <a:off x="789648" y="4571387"/>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16" name="文字方塊 15"/>
          <p:cNvSpPr txBox="1"/>
          <p:nvPr/>
        </p:nvSpPr>
        <p:spPr>
          <a:xfrm>
            <a:off x="3053233" y="4016348"/>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17" name="文字方塊 16"/>
          <p:cNvSpPr txBox="1"/>
          <p:nvPr/>
        </p:nvSpPr>
        <p:spPr>
          <a:xfrm>
            <a:off x="5527495" y="3790508"/>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18" name="矩形 17"/>
          <p:cNvSpPr/>
          <p:nvPr/>
        </p:nvSpPr>
        <p:spPr>
          <a:xfrm>
            <a:off x="314796" y="1853463"/>
            <a:ext cx="2503860" cy="923330"/>
          </a:xfrm>
          <a:prstGeom prst="rect">
            <a:avLst/>
          </a:prstGeom>
        </p:spPr>
        <p:txBody>
          <a:bodyPr wrap="square">
            <a:spAutoFit/>
          </a:bodyPr>
          <a:lstStyle/>
          <a:p>
            <a:r>
              <a:rPr lang="zh-TW" altLang="en-US" dirty="0"/>
              <a:t>http://cs231n.stanford.edu/slides/winter1516_lecture8.pdf</a:t>
            </a:r>
          </a:p>
        </p:txBody>
      </p:sp>
      <p:sp>
        <p:nvSpPr>
          <p:cNvPr id="12" name="文字方塊 11"/>
          <p:cNvSpPr txBox="1"/>
          <p:nvPr/>
        </p:nvSpPr>
        <p:spPr>
          <a:xfrm>
            <a:off x="369439" y="258408"/>
            <a:ext cx="5325106" cy="584775"/>
          </a:xfrm>
          <a:prstGeom prst="rect">
            <a:avLst/>
          </a:prstGeom>
          <a:noFill/>
        </p:spPr>
        <p:txBody>
          <a:bodyPr wrap="square" rtlCol="0">
            <a:spAutoFit/>
          </a:bodyPr>
          <a:lstStyle/>
          <a:p>
            <a:pPr algn="ctr"/>
            <a:r>
              <a:rPr lang="en-US" altLang="zh-TW" sz="3200" dirty="0"/>
              <a:t>Deep = Many hidden layers</a:t>
            </a:r>
            <a:endParaRPr lang="zh-TW" altLang="en-US" sz="3200" dirty="0"/>
          </a:p>
        </p:txBody>
      </p:sp>
    </p:spTree>
    <p:extLst>
      <p:ext uri="{BB962C8B-B14F-4D97-AF65-F5344CB8AC3E}">
        <p14:creationId xmlns:p14="http://schemas.microsoft.com/office/powerpoint/2010/main" val="201397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3" grpId="0"/>
      <p:bldP spid="14"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7191009" y="-420596"/>
            <a:ext cx="454038" cy="6480000"/>
          </a:xfrm>
          <a:prstGeom prst="rect">
            <a:avLst/>
          </a:prstGeom>
        </p:spPr>
      </p:pic>
      <p:pic>
        <p:nvPicPr>
          <p:cNvPr id="5" name="圖片 4"/>
          <p:cNvPicPr>
            <a:picLocks noChangeAspect="1"/>
          </p:cNvPicPr>
          <p:nvPr/>
        </p:nvPicPr>
        <p:blipFill>
          <a:blip r:embed="rId4"/>
          <a:stretch>
            <a:fillRect/>
          </a:stretch>
        </p:blipFill>
        <p:spPr>
          <a:xfrm rot="5400000">
            <a:off x="5122274" y="5398387"/>
            <a:ext cx="932400" cy="225354"/>
          </a:xfrm>
          <a:prstGeom prst="rect">
            <a:avLst/>
          </a:prstGeom>
        </p:spPr>
      </p:pic>
      <p:pic>
        <p:nvPicPr>
          <p:cNvPr id="6" name="圖片 5"/>
          <p:cNvPicPr>
            <a:picLocks noChangeAspect="1"/>
          </p:cNvPicPr>
          <p:nvPr/>
        </p:nvPicPr>
        <p:blipFill>
          <a:blip r:embed="rId5"/>
          <a:stretch>
            <a:fillRect/>
          </a:stretch>
        </p:blipFill>
        <p:spPr>
          <a:xfrm rot="16200000">
            <a:off x="2459439" y="5773421"/>
            <a:ext cx="255600" cy="84142"/>
          </a:xfrm>
          <a:prstGeom prst="rect">
            <a:avLst/>
          </a:prstGeom>
        </p:spPr>
      </p:pic>
      <p:pic>
        <p:nvPicPr>
          <p:cNvPr id="7" name="圖片 6"/>
          <p:cNvPicPr>
            <a:picLocks noChangeAspect="1"/>
          </p:cNvPicPr>
          <p:nvPr/>
        </p:nvPicPr>
        <p:blipFill>
          <a:blip r:embed="rId6"/>
          <a:stretch>
            <a:fillRect/>
          </a:stretch>
        </p:blipFill>
        <p:spPr>
          <a:xfrm flipV="1">
            <a:off x="3974155" y="5136892"/>
            <a:ext cx="149627" cy="806400"/>
          </a:xfrm>
          <a:prstGeom prst="rect">
            <a:avLst/>
          </a:prstGeom>
        </p:spPr>
      </p:pic>
      <p:sp>
        <p:nvSpPr>
          <p:cNvPr id="12" name="文字方塊 11"/>
          <p:cNvSpPr txBox="1"/>
          <p:nvPr/>
        </p:nvSpPr>
        <p:spPr>
          <a:xfrm>
            <a:off x="1834939" y="5927519"/>
            <a:ext cx="1449074" cy="830997"/>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3114538" y="5927518"/>
            <a:ext cx="1870262" cy="830997"/>
          </a:xfrm>
          <a:prstGeom prst="rect">
            <a:avLst/>
          </a:prstGeom>
          <a:noFill/>
        </p:spPr>
        <p:txBody>
          <a:bodyPr wrap="square" rtlCol="0">
            <a:spAutoFit/>
          </a:bodyPr>
          <a:lstStyle/>
          <a:p>
            <a:pPr algn="ctr"/>
            <a:r>
              <a:rPr lang="en-US" altLang="zh-TW" sz="2400" dirty="0"/>
              <a:t>VGG </a:t>
            </a:r>
          </a:p>
          <a:p>
            <a:pPr algn="ctr"/>
            <a:r>
              <a:rPr lang="en-US" altLang="zh-TW" sz="2400" dirty="0"/>
              <a:t>(2014)</a:t>
            </a:r>
            <a:endParaRPr lang="zh-TW" altLang="en-US" sz="2400" dirty="0"/>
          </a:p>
        </p:txBody>
      </p:sp>
      <p:sp>
        <p:nvSpPr>
          <p:cNvPr id="14" name="文字方塊 13"/>
          <p:cNvSpPr txBox="1"/>
          <p:nvPr/>
        </p:nvSpPr>
        <p:spPr>
          <a:xfrm>
            <a:off x="4362984" y="5898489"/>
            <a:ext cx="2450981" cy="830997"/>
          </a:xfrm>
          <a:prstGeom prst="rect">
            <a:avLst/>
          </a:prstGeom>
          <a:noFill/>
        </p:spPr>
        <p:txBody>
          <a:bodyPr wrap="square" rtlCol="0">
            <a:spAutoFit/>
          </a:bodyPr>
          <a:lstStyle/>
          <a:p>
            <a:pPr algn="ctr"/>
            <a:r>
              <a:rPr lang="en-US" altLang="zh-TW" sz="2400" dirty="0" err="1"/>
              <a:t>GoogleNet</a:t>
            </a:r>
            <a:r>
              <a:rPr lang="en-US" altLang="zh-TW" sz="2400" dirty="0"/>
              <a:t> </a:t>
            </a:r>
          </a:p>
          <a:p>
            <a:pPr algn="ctr"/>
            <a:r>
              <a:rPr lang="en-US" altLang="zh-TW" sz="2400" dirty="0"/>
              <a:t>(2014)</a:t>
            </a:r>
            <a:endParaRPr lang="zh-TW" altLang="en-US" sz="2400" dirty="0"/>
          </a:p>
        </p:txBody>
      </p:sp>
      <p:sp>
        <p:nvSpPr>
          <p:cNvPr id="15" name="文字方塊 14"/>
          <p:cNvSpPr txBox="1"/>
          <p:nvPr/>
        </p:nvSpPr>
        <p:spPr>
          <a:xfrm>
            <a:off x="5701068" y="1179274"/>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152 layers</a:t>
            </a:r>
            <a:endParaRPr lang="zh-TW" altLang="en-US" sz="2400" dirty="0"/>
          </a:p>
        </p:txBody>
      </p:sp>
      <p:sp>
        <p:nvSpPr>
          <p:cNvPr id="17" name="文字方塊 16"/>
          <p:cNvSpPr txBox="1"/>
          <p:nvPr/>
        </p:nvSpPr>
        <p:spPr>
          <a:xfrm>
            <a:off x="6147380" y="4255315"/>
            <a:ext cx="1270000" cy="461665"/>
          </a:xfrm>
          <a:prstGeom prst="rect">
            <a:avLst/>
          </a:prstGeom>
          <a:noFill/>
        </p:spPr>
        <p:txBody>
          <a:bodyPr wrap="square" rtlCol="0">
            <a:spAutoFit/>
          </a:bodyPr>
          <a:lstStyle/>
          <a:p>
            <a:pPr algn="ctr"/>
            <a:r>
              <a:rPr lang="en-US" altLang="zh-TW" sz="2400" dirty="0">
                <a:solidFill>
                  <a:srgbClr val="FF0000"/>
                </a:solidFill>
              </a:rPr>
              <a:t>3.57%</a:t>
            </a:r>
            <a:endParaRPr lang="zh-TW" altLang="en-US" sz="2400" dirty="0">
              <a:solidFill>
                <a:srgbClr val="FF0000"/>
              </a:solidFill>
            </a:endParaRPr>
          </a:p>
        </p:txBody>
      </p:sp>
      <p:sp>
        <p:nvSpPr>
          <p:cNvPr id="18" name="文字方塊 17"/>
          <p:cNvSpPr txBox="1"/>
          <p:nvPr/>
        </p:nvSpPr>
        <p:spPr>
          <a:xfrm>
            <a:off x="6147380" y="5921899"/>
            <a:ext cx="2450981" cy="830997"/>
          </a:xfrm>
          <a:prstGeom prst="rect">
            <a:avLst/>
          </a:prstGeom>
          <a:noFill/>
        </p:spPr>
        <p:txBody>
          <a:bodyPr wrap="square" rtlCol="0">
            <a:spAutoFit/>
          </a:bodyPr>
          <a:lstStyle/>
          <a:p>
            <a:pPr algn="ctr"/>
            <a:r>
              <a:rPr lang="en-US" altLang="zh-TW" sz="2400" dirty="0"/>
              <a:t>Residual Net </a:t>
            </a:r>
          </a:p>
          <a:p>
            <a:pPr algn="ctr"/>
            <a:r>
              <a:rPr lang="en-US" altLang="zh-TW" sz="2400" dirty="0"/>
              <a:t>(2015)</a:t>
            </a:r>
            <a:endParaRPr lang="zh-TW" altLang="en-US" sz="2400" dirty="0"/>
          </a:p>
        </p:txBody>
      </p:sp>
      <p:sp>
        <p:nvSpPr>
          <p:cNvPr id="24" name="文字方塊 23"/>
          <p:cNvSpPr txBox="1"/>
          <p:nvPr/>
        </p:nvSpPr>
        <p:spPr>
          <a:xfrm>
            <a:off x="1321404" y="5529771"/>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25" name="文字方塊 24"/>
          <p:cNvSpPr txBox="1"/>
          <p:nvPr/>
        </p:nvSpPr>
        <p:spPr>
          <a:xfrm>
            <a:off x="2926034" y="5289959"/>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26" name="文字方塊 25"/>
          <p:cNvSpPr txBox="1"/>
          <p:nvPr/>
        </p:nvSpPr>
        <p:spPr>
          <a:xfrm>
            <a:off x="4416101" y="5301372"/>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21" name="文字方塊 20"/>
          <p:cNvSpPr txBox="1"/>
          <p:nvPr/>
        </p:nvSpPr>
        <p:spPr>
          <a:xfrm>
            <a:off x="683593" y="368487"/>
            <a:ext cx="5325106" cy="584775"/>
          </a:xfrm>
          <a:prstGeom prst="rect">
            <a:avLst/>
          </a:prstGeom>
          <a:noFill/>
        </p:spPr>
        <p:txBody>
          <a:bodyPr wrap="square" rtlCol="0">
            <a:spAutoFit/>
          </a:bodyPr>
          <a:lstStyle/>
          <a:p>
            <a:pPr algn="ctr"/>
            <a:r>
              <a:rPr lang="en-US" altLang="zh-TW" sz="3200" dirty="0"/>
              <a:t>Deep = Many hidden layers</a:t>
            </a:r>
            <a:endParaRPr lang="zh-TW" altLang="en-US" sz="3200" dirty="0"/>
          </a:p>
        </p:txBody>
      </p:sp>
      <p:sp>
        <p:nvSpPr>
          <p:cNvPr id="22" name="文字方塊 21"/>
          <p:cNvSpPr txBox="1"/>
          <p:nvPr/>
        </p:nvSpPr>
        <p:spPr>
          <a:xfrm>
            <a:off x="1634821" y="2458508"/>
            <a:ext cx="1480558" cy="830997"/>
          </a:xfrm>
          <a:prstGeom prst="rect">
            <a:avLst/>
          </a:prstGeom>
          <a:noFill/>
        </p:spPr>
        <p:txBody>
          <a:bodyPr wrap="square" rtlCol="0">
            <a:spAutoFit/>
          </a:bodyPr>
          <a:lstStyle/>
          <a:p>
            <a:pPr algn="ctr"/>
            <a:r>
              <a:rPr lang="en-US" altLang="zh-TW" sz="2400" dirty="0"/>
              <a:t>Special </a:t>
            </a:r>
          </a:p>
          <a:p>
            <a:pPr algn="ctr"/>
            <a:r>
              <a:rPr lang="en-US" altLang="zh-TW" sz="2400" dirty="0"/>
              <a:t>structure</a:t>
            </a:r>
            <a:endParaRPr lang="zh-TW" altLang="en-US" sz="2400" dirty="0"/>
          </a:p>
        </p:txBody>
      </p:sp>
      <p:cxnSp>
        <p:nvCxnSpPr>
          <p:cNvPr id="27" name="直線單箭頭接點 26"/>
          <p:cNvCxnSpPr/>
          <p:nvPr/>
        </p:nvCxnSpPr>
        <p:spPr>
          <a:xfrm flipV="1">
            <a:off x="3943261" y="3440761"/>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180853" y="2277151"/>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3180853" y="3129949"/>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單箭頭接點 36"/>
          <p:cNvCxnSpPr/>
          <p:nvPr/>
        </p:nvCxnSpPr>
        <p:spPr>
          <a:xfrm flipV="1">
            <a:off x="3944636" y="2596465"/>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3944636" y="1743667"/>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3256146" y="234680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0" name="橢圓 39"/>
          <p:cNvSpPr/>
          <p:nvPr/>
        </p:nvSpPr>
        <p:spPr>
          <a:xfrm>
            <a:off x="3503207"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1" name="橢圓 40"/>
          <p:cNvSpPr/>
          <p:nvPr/>
        </p:nvSpPr>
        <p:spPr>
          <a:xfrm>
            <a:off x="3758500"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2" name="橢圓 41"/>
          <p:cNvSpPr/>
          <p:nvPr/>
        </p:nvSpPr>
        <p:spPr>
          <a:xfrm>
            <a:off x="3998155" y="2349351"/>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3" name="橢圓 42"/>
          <p:cNvSpPr/>
          <p:nvPr/>
        </p:nvSpPr>
        <p:spPr>
          <a:xfrm>
            <a:off x="4240805"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4" name="橢圓 43"/>
          <p:cNvSpPr/>
          <p:nvPr/>
        </p:nvSpPr>
        <p:spPr>
          <a:xfrm>
            <a:off x="4500509" y="234616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5" name="橢圓 44"/>
          <p:cNvSpPr/>
          <p:nvPr/>
        </p:nvSpPr>
        <p:spPr>
          <a:xfrm>
            <a:off x="3256146" y="314532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6" name="橢圓 45"/>
          <p:cNvSpPr/>
          <p:nvPr/>
        </p:nvSpPr>
        <p:spPr>
          <a:xfrm>
            <a:off x="3503207"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7" name="橢圓 46"/>
          <p:cNvSpPr/>
          <p:nvPr/>
        </p:nvSpPr>
        <p:spPr>
          <a:xfrm>
            <a:off x="3758500"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8" name="橢圓 47"/>
          <p:cNvSpPr/>
          <p:nvPr/>
        </p:nvSpPr>
        <p:spPr>
          <a:xfrm>
            <a:off x="3998155" y="3147872"/>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9" name="橢圓 48"/>
          <p:cNvSpPr/>
          <p:nvPr/>
        </p:nvSpPr>
        <p:spPr>
          <a:xfrm>
            <a:off x="4240805"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0" name="橢圓 49"/>
          <p:cNvSpPr/>
          <p:nvPr/>
        </p:nvSpPr>
        <p:spPr>
          <a:xfrm>
            <a:off x="4500509" y="314468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cxnSp>
        <p:nvCxnSpPr>
          <p:cNvPr id="51" name="直線接點 50"/>
          <p:cNvCxnSpPr/>
          <p:nvPr/>
        </p:nvCxnSpPr>
        <p:spPr>
          <a:xfrm>
            <a:off x="3943618" y="3722251"/>
            <a:ext cx="11367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5080390" y="2109122"/>
            <a:ext cx="0" cy="15688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3998632" y="2109122"/>
            <a:ext cx="1040141"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7091680" y="2582803"/>
            <a:ext cx="553367" cy="7887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1630013" y="1673578"/>
            <a:ext cx="3674221" cy="2439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p:cNvCxnSpPr>
            <a:cxnSpLocks/>
          </p:cNvCxnSpPr>
          <p:nvPr/>
        </p:nvCxnSpPr>
        <p:spPr>
          <a:xfrm flipH="1" flipV="1">
            <a:off x="5292663" y="1672462"/>
            <a:ext cx="1799017" cy="9103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a:cxnSpLocks/>
          </p:cNvCxnSpPr>
          <p:nvPr/>
        </p:nvCxnSpPr>
        <p:spPr>
          <a:xfrm flipH="1">
            <a:off x="5315805" y="3392377"/>
            <a:ext cx="1752733" cy="7211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30013" y="4207262"/>
            <a:ext cx="3692935" cy="923330"/>
          </a:xfrm>
          <a:prstGeom prst="rect">
            <a:avLst/>
          </a:prstGeom>
        </p:spPr>
        <p:txBody>
          <a:bodyPr wrap="square">
            <a:spAutoFit/>
          </a:bodyPr>
          <a:lstStyle/>
          <a:p>
            <a:r>
              <a:rPr lang="en-US" altLang="zh-TW" dirty="0"/>
              <a:t>Ref: </a:t>
            </a:r>
            <a:r>
              <a:rPr lang="zh-TW" altLang="en-US" dirty="0"/>
              <a:t>https://www.youtube.com/watch?v=dxB6299gpvI</a:t>
            </a:r>
          </a:p>
        </p:txBody>
      </p:sp>
    </p:spTree>
    <p:extLst>
      <p:ext uri="{BB962C8B-B14F-4D97-AF65-F5344CB8AC3E}">
        <p14:creationId xmlns:p14="http://schemas.microsoft.com/office/powerpoint/2010/main" val="150951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5" grpId="0" animBg="1"/>
      <p:bldP spid="56"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字方塊 7"/>
              <p:cNvSpPr txBox="1"/>
              <p:nvPr/>
            </p:nvSpPr>
            <p:spPr>
              <a:xfrm>
                <a:off x="1218012" y="5073419"/>
                <a:ext cx="49186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218012" y="5073419"/>
                <a:ext cx="4918654" cy="430887"/>
              </a:xfrm>
              <a:prstGeom prst="rect">
                <a:avLst/>
              </a:prstGeom>
              <a:blipFill rotWithShape="0">
                <a:blip r:embed="rId4"/>
                <a:stretch>
                  <a:fillRect/>
                </a:stretch>
              </a:blipFill>
            </p:spPr>
            <p:txBody>
              <a:bodyPr/>
              <a:lstStyle/>
              <a:p>
                <a:r>
                  <a:rPr lang="zh-TW" altLang="en-US">
                    <a:noFill/>
                  </a:rPr>
                  <a:t> </a:t>
                </a:r>
              </a:p>
            </p:txBody>
          </p:sp>
        </mc:Fallback>
      </mc:AlternateContent>
      <p:sp>
        <p:nvSpPr>
          <p:cNvPr id="2" name="標題 1"/>
          <p:cNvSpPr>
            <a:spLocks noGrp="1"/>
          </p:cNvSpPr>
          <p:nvPr>
            <p:ph type="title"/>
          </p:nvPr>
        </p:nvSpPr>
        <p:spPr/>
        <p:txBody>
          <a:bodyPr/>
          <a:lstStyle/>
          <a:p>
            <a:r>
              <a:rPr lang="en-US" altLang="zh-TW" dirty="0"/>
              <a:t>Matrix Operation</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100" name="Object 12"/>
          <p:cNvGraphicFramePr>
            <a:graphicFrameLocks noChangeAspect="1"/>
          </p:cNvGraphicFramePr>
          <p:nvPr>
            <p:extLst/>
          </p:nvPr>
        </p:nvGraphicFramePr>
        <p:xfrm>
          <a:off x="8307921" y="3494488"/>
          <a:ext cx="379412" cy="461963"/>
        </p:xfrm>
        <a:graphic>
          <a:graphicData uri="http://schemas.openxmlformats.org/presentationml/2006/ole">
            <mc:AlternateContent xmlns:mc="http://schemas.openxmlformats.org/markup-compatibility/2006">
              <mc:Choice xmlns:v="urn:schemas-microsoft-com:vml" Requires="v">
                <p:oleObj spid="_x0000_s13376" name="方程式" r:id="rId5" imgW="177480" imgH="215640" progId="Equation.3">
                  <p:embed/>
                </p:oleObj>
              </mc:Choice>
              <mc:Fallback>
                <p:oleObj name="方程式" r:id="rId5" imgW="177480" imgH="215640" progId="Equation.3">
                  <p:embed/>
                  <p:pic>
                    <p:nvPicPr>
                      <p:cNvPr id="100" name="Object 12"/>
                      <p:cNvPicPr>
                        <a:picLocks noChangeAspect="1" noChangeArrowheads="1"/>
                      </p:cNvPicPr>
                      <p:nvPr/>
                    </p:nvPicPr>
                    <p:blipFill>
                      <a:blip r:embed="rId6"/>
                      <a:srcRect/>
                      <a:stretch>
                        <a:fillRect/>
                      </a:stretch>
                    </p:blipFill>
                    <p:spPr bwMode="auto">
                      <a:xfrm>
                        <a:off x="8307921" y="349448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 name="Object 12"/>
          <p:cNvGraphicFramePr>
            <a:graphicFrameLocks noChangeAspect="1"/>
          </p:cNvGraphicFramePr>
          <p:nvPr>
            <p:extLst/>
          </p:nvPr>
        </p:nvGraphicFramePr>
        <p:xfrm>
          <a:off x="8320088" y="1838346"/>
          <a:ext cx="352425" cy="461963"/>
        </p:xfrm>
        <a:graphic>
          <a:graphicData uri="http://schemas.openxmlformats.org/presentationml/2006/ole">
            <mc:AlternateContent xmlns:mc="http://schemas.openxmlformats.org/markup-compatibility/2006">
              <mc:Choice xmlns:v="urn:schemas-microsoft-com:vml" Requires="v">
                <p:oleObj spid="_x0000_s13377" name="方程式" r:id="rId7" imgW="164880" imgH="215640" progId="Equation.3">
                  <p:embed/>
                </p:oleObj>
              </mc:Choice>
              <mc:Fallback>
                <p:oleObj name="方程式" r:id="rId7" imgW="164880" imgH="215640" progId="Equation.3">
                  <p:embed/>
                  <p:pic>
                    <p:nvPicPr>
                      <p:cNvPr id="101" name="Object 12"/>
                      <p:cNvPicPr>
                        <a:picLocks noChangeAspect="1" noChangeArrowheads="1"/>
                      </p:cNvPicPr>
                      <p:nvPr/>
                    </p:nvPicPr>
                    <p:blipFill>
                      <a:blip r:embed="rId8"/>
                      <a:srcRect/>
                      <a:stretch>
                        <a:fillRect/>
                      </a:stretch>
                    </p:blipFill>
                    <p:spPr bwMode="auto">
                      <a:xfrm>
                        <a:off x="8320088" y="183834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solidFill>
                  <a:srgbClr val="FFC000"/>
                </a:solidFill>
              </a:rPr>
              <a:t>-2</a:t>
            </a:r>
            <a:endParaRPr lang="zh-TW" altLang="en-US" sz="2400" dirty="0">
              <a:solidFill>
                <a:srgbClr val="FFC000"/>
              </a:solidFill>
            </a:endParaRPr>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87759" y="2651189"/>
            <a:ext cx="441679" cy="461665"/>
          </a:xfrm>
          <a:prstGeom prst="rect">
            <a:avLst/>
          </a:prstGeom>
          <a:noFill/>
        </p:spPr>
        <p:txBody>
          <a:bodyPr wrap="square" rtlCol="0">
            <a:spAutoFit/>
          </a:bodyPr>
          <a:lstStyle/>
          <a:p>
            <a:pPr algn="ctr"/>
            <a:r>
              <a:rPr lang="en-US" altLang="zh-TW" sz="2400" dirty="0">
                <a:solidFill>
                  <a:srgbClr val="00B050"/>
                </a:solidFill>
              </a:rPr>
              <a:t>1</a:t>
            </a:r>
            <a:endParaRPr lang="zh-TW" altLang="en-US" sz="2400" dirty="0">
              <a:solidFill>
                <a:srgbClr val="00B050"/>
              </a:solidFill>
            </a:endParaRPr>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a:noFill/>
        </p:spPr>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a:noFill/>
        </p:spPr>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3" name="文字方塊 2"/>
              <p:cNvSpPr txBox="1"/>
              <p:nvPr/>
            </p:nvSpPr>
            <p:spPr>
              <a:xfrm>
                <a:off x="3635333" y="4932535"/>
                <a:ext cx="810478"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00FF"/>
                              </a:solidFill>
                              <a:latin typeface="Cambria Math" panose="02040503050406030204" pitchFamily="18" charset="0"/>
                            </a:rPr>
                          </m:ctrlPr>
                        </m:dPr>
                        <m:e>
                          <m:m>
                            <m:mPr>
                              <m:mcs>
                                <m:mc>
                                  <m:mcPr>
                                    <m:count m:val="1"/>
                                    <m:mcJc m:val="center"/>
                                  </m:mcPr>
                                </m:mc>
                              </m:mcs>
                              <m:ctrlPr>
                                <a:rPr lang="en-US" altLang="zh-TW" sz="2800" i="1" smtClean="0">
                                  <a:solidFill>
                                    <a:srgbClr val="0000FF"/>
                                  </a:solidFill>
                                  <a:latin typeface="Cambria Math" panose="02040503050406030204" pitchFamily="18" charset="0"/>
                                </a:rPr>
                              </m:ctrlPr>
                            </m:mPr>
                            <m:mr>
                              <m:e>
                                <m:r>
                                  <m:rPr>
                                    <m:brk m:alnAt="7"/>
                                  </m:rPr>
                                  <a:rPr lang="en-US" altLang="zh-TW" sz="2800" b="0" i="1" smtClean="0">
                                    <a:solidFill>
                                      <a:srgbClr val="0000FF"/>
                                    </a:solidFill>
                                    <a:latin typeface="Cambria Math" panose="02040503050406030204" pitchFamily="18" charset="0"/>
                                  </a:rPr>
                                  <m:t>1</m:t>
                                </m:r>
                              </m:e>
                            </m:mr>
                            <m:mr>
                              <m:e>
                                <m:r>
                                  <a:rPr lang="en-US" altLang="zh-TW" sz="2800" b="0" i="1" smtClean="0">
                                    <a:solidFill>
                                      <a:srgbClr val="0000FF"/>
                                    </a:solidFill>
                                    <a:latin typeface="Cambria Math" panose="02040503050406030204" pitchFamily="18" charset="0"/>
                                  </a:rPr>
                                  <m:t>−1</m:t>
                                </m:r>
                              </m:e>
                            </m:mr>
                          </m:m>
                        </m:e>
                      </m:d>
                    </m:oMath>
                  </m:oMathPara>
                </a14:m>
                <a:endParaRPr lang="zh-TW" altLang="en-US" sz="2800" dirty="0">
                  <a:solidFill>
                    <a:srgbClr val="0000FF"/>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3635333" y="4932535"/>
                <a:ext cx="810478" cy="715645"/>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p:cNvSpPr txBox="1"/>
              <p:nvPr/>
            </p:nvSpPr>
            <p:spPr>
              <a:xfrm>
                <a:off x="1871121" y="4931041"/>
                <a:ext cx="1636025"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FFC000"/>
                              </a:solidFill>
                              <a:latin typeface="Cambria Math" panose="02040503050406030204" pitchFamily="18" charset="0"/>
                            </a:rPr>
                          </m:ctrlPr>
                        </m:dPr>
                        <m:e>
                          <m:m>
                            <m:mPr>
                              <m:mcs>
                                <m:mc>
                                  <m:mcPr>
                                    <m:count m:val="2"/>
                                    <m:mcJc m:val="center"/>
                                  </m:mcPr>
                                </m:mc>
                              </m:mcs>
                              <m:ctrlPr>
                                <a:rPr lang="en-US" altLang="zh-TW" sz="2800" i="1" smtClean="0">
                                  <a:solidFill>
                                    <a:srgbClr val="FFC000"/>
                                  </a:solidFill>
                                  <a:latin typeface="Cambria Math" panose="02040503050406030204" pitchFamily="18" charset="0"/>
                                </a:rPr>
                              </m:ctrlPr>
                            </m:mPr>
                            <m:mr>
                              <m:e>
                                <m:r>
                                  <m:rPr>
                                    <m:brk m:alnAt="7"/>
                                  </m:rPr>
                                  <a:rPr lang="en-US" altLang="zh-TW" sz="2800" b="0" i="1" smtClean="0">
                                    <a:solidFill>
                                      <a:srgbClr val="FFC000"/>
                                    </a:solidFill>
                                    <a:latin typeface="Cambria Math" panose="02040503050406030204" pitchFamily="18" charset="0"/>
                                  </a:rPr>
                                  <m:t>1</m:t>
                                </m:r>
                              </m:e>
                              <m:e>
                                <m:r>
                                  <a:rPr lang="en-US" altLang="zh-TW" sz="2800" b="0" i="1" smtClean="0">
                                    <a:solidFill>
                                      <a:srgbClr val="FFC000"/>
                                    </a:solidFill>
                                    <a:latin typeface="Cambria Math" panose="02040503050406030204" pitchFamily="18" charset="0"/>
                                  </a:rPr>
                                  <m:t>−2</m:t>
                                </m:r>
                              </m:e>
                            </m:mr>
                            <m:mr>
                              <m:e>
                                <m:r>
                                  <a:rPr lang="en-US" altLang="zh-TW" sz="2800" b="0" i="1" smtClean="0">
                                    <a:solidFill>
                                      <a:srgbClr val="FFC000"/>
                                    </a:solidFill>
                                    <a:latin typeface="Cambria Math" panose="02040503050406030204" pitchFamily="18" charset="0"/>
                                  </a:rPr>
                                  <m:t>−1</m:t>
                                </m:r>
                              </m:e>
                              <m:e>
                                <m:r>
                                  <a:rPr lang="en-US" altLang="zh-TW" sz="2800" b="0" i="1" smtClean="0">
                                    <a:solidFill>
                                      <a:srgbClr val="FFC000"/>
                                    </a:solidFill>
                                    <a:latin typeface="Cambria Math" panose="02040503050406030204" pitchFamily="18" charset="0"/>
                                  </a:rPr>
                                  <m:t>1</m:t>
                                </m:r>
                              </m:e>
                            </m:mr>
                          </m:m>
                        </m:e>
                      </m:d>
                    </m:oMath>
                  </m:oMathPara>
                </a14:m>
                <a:endParaRPr lang="zh-TW" altLang="en-US" sz="2800" dirty="0">
                  <a:solidFill>
                    <a:srgbClr val="FFC000"/>
                  </a:solidFill>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1871121" y="4931041"/>
                <a:ext cx="1636025" cy="71564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p:cNvSpPr txBox="1"/>
              <p:nvPr/>
            </p:nvSpPr>
            <p:spPr>
              <a:xfrm>
                <a:off x="4640994" y="508524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4640994" y="5085249"/>
                <a:ext cx="349455" cy="430887"/>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5141874" y="4921977"/>
                <a:ext cx="542776"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B050"/>
                              </a:solidFill>
                              <a:latin typeface="Cambria Math" panose="02040503050406030204" pitchFamily="18" charset="0"/>
                            </a:rPr>
                          </m:ctrlPr>
                        </m:dPr>
                        <m:e>
                          <m:m>
                            <m:mPr>
                              <m:mcs>
                                <m:mc>
                                  <m:mcPr>
                                    <m:count m:val="1"/>
                                    <m:mcJc m:val="center"/>
                                  </m:mcPr>
                                </m:mc>
                              </m:mcs>
                              <m:ctrlPr>
                                <a:rPr lang="en-US" altLang="zh-TW" sz="2800" i="1" smtClean="0">
                                  <a:solidFill>
                                    <a:srgbClr val="00B050"/>
                                  </a:solidFill>
                                  <a:latin typeface="Cambria Math" panose="02040503050406030204" pitchFamily="18" charset="0"/>
                                </a:rPr>
                              </m:ctrlPr>
                            </m:mPr>
                            <m:mr>
                              <m:e>
                                <m:r>
                                  <m:rPr>
                                    <m:brk m:alnAt="7"/>
                                  </m:rPr>
                                  <a:rPr lang="en-US" altLang="zh-TW" sz="2800" b="0" i="1" smtClean="0">
                                    <a:solidFill>
                                      <a:srgbClr val="00B050"/>
                                    </a:solidFill>
                                    <a:latin typeface="Cambria Math" panose="02040503050406030204" pitchFamily="18" charset="0"/>
                                  </a:rPr>
                                  <m:t>1</m:t>
                                </m:r>
                              </m:e>
                            </m:mr>
                            <m:mr>
                              <m:e>
                                <m:r>
                                  <a:rPr lang="en-US" altLang="zh-TW" sz="2800" b="0" i="1" smtClean="0">
                                    <a:solidFill>
                                      <a:srgbClr val="00B050"/>
                                    </a:solidFill>
                                    <a:latin typeface="Cambria Math" panose="02040503050406030204" pitchFamily="18" charset="0"/>
                                  </a:rPr>
                                  <m:t>0</m:t>
                                </m:r>
                              </m:e>
                            </m:mr>
                          </m:m>
                        </m:e>
                      </m:d>
                    </m:oMath>
                  </m:oMathPara>
                </a14:m>
                <a:endParaRPr lang="zh-TW" altLang="en-US" sz="2800" dirty="0">
                  <a:solidFill>
                    <a:srgbClr val="00B050"/>
                  </a:solidFill>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5141874" y="4921977"/>
                <a:ext cx="542776" cy="718466"/>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p:cNvSpPr txBox="1"/>
              <p:nvPr/>
            </p:nvSpPr>
            <p:spPr>
              <a:xfrm>
                <a:off x="6758905" y="4919562"/>
                <a:ext cx="1014059"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00FF"/>
                              </a:solidFill>
                              <a:latin typeface="Cambria Math" panose="02040503050406030204" pitchFamily="18" charset="0"/>
                            </a:rPr>
                          </m:ctrlPr>
                        </m:dPr>
                        <m:e>
                          <m:m>
                            <m:mPr>
                              <m:mcs>
                                <m:mc>
                                  <m:mcPr>
                                    <m:count m:val="1"/>
                                    <m:mcJc m:val="center"/>
                                  </m:mcPr>
                                </m:mc>
                              </m:mcs>
                              <m:ctrlPr>
                                <a:rPr lang="en-US" altLang="zh-TW" sz="2800" i="1" smtClean="0">
                                  <a:solidFill>
                                    <a:srgbClr val="0000FF"/>
                                  </a:solidFill>
                                  <a:latin typeface="Cambria Math" panose="02040503050406030204" pitchFamily="18" charset="0"/>
                                </a:rPr>
                              </m:ctrlPr>
                            </m:mPr>
                            <m:mr>
                              <m:e>
                                <m:r>
                                  <m:rPr>
                                    <m:brk m:alnAt="7"/>
                                  </m:rPr>
                                  <a:rPr lang="en-US" altLang="zh-TW" sz="2800" b="0" i="1" smtClean="0">
                                    <a:solidFill>
                                      <a:srgbClr val="0000FF"/>
                                    </a:solidFill>
                                    <a:latin typeface="Cambria Math" panose="02040503050406030204" pitchFamily="18" charset="0"/>
                                  </a:rPr>
                                  <m:t>0</m:t>
                                </m:r>
                                <m:r>
                                  <a:rPr lang="en-US" altLang="zh-TW" sz="2800" b="0" i="1" smtClean="0">
                                    <a:solidFill>
                                      <a:srgbClr val="0000FF"/>
                                    </a:solidFill>
                                    <a:latin typeface="Cambria Math" panose="02040503050406030204" pitchFamily="18" charset="0"/>
                                  </a:rPr>
                                  <m:t>.98</m:t>
                                </m:r>
                              </m:e>
                            </m:mr>
                            <m:mr>
                              <m:e>
                                <m:r>
                                  <a:rPr lang="en-US" altLang="zh-TW" sz="2800" b="0" i="1" smtClean="0">
                                    <a:solidFill>
                                      <a:srgbClr val="0000FF"/>
                                    </a:solidFill>
                                    <a:latin typeface="Cambria Math" panose="02040503050406030204" pitchFamily="18" charset="0"/>
                                  </a:rPr>
                                  <m:t>0.12</m:t>
                                </m:r>
                              </m:e>
                            </m:mr>
                          </m:m>
                        </m:e>
                      </m:d>
                    </m:oMath>
                  </m:oMathPara>
                </a14:m>
                <a:endParaRPr lang="zh-TW" altLang="en-US" sz="2800" dirty="0">
                  <a:solidFill>
                    <a:srgbClr val="0000FF"/>
                  </a:solidFill>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6758905" y="4919562"/>
                <a:ext cx="1014059" cy="718466"/>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190636" y="5017185"/>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190636" y="5017185"/>
                <a:ext cx="534121" cy="523220"/>
              </a:xfrm>
              <a:prstGeom prst="rect">
                <a:avLst/>
              </a:prstGeom>
              <a:blipFill rotWithShape="0">
                <a:blip r:embed="rId14"/>
                <a:stretch>
                  <a:fillRect/>
                </a:stretch>
              </a:blipFill>
            </p:spPr>
            <p:txBody>
              <a:bodyPr/>
              <a:lstStyle/>
              <a:p>
                <a:r>
                  <a:rPr lang="zh-TW" altLang="en-US">
                    <a:noFill/>
                  </a:rPr>
                  <a:t> </a:t>
                </a:r>
              </a:p>
            </p:txBody>
          </p:sp>
        </mc:Fallback>
      </mc:AlternateContent>
      <p:sp>
        <p:nvSpPr>
          <p:cNvPr id="78" name="矩形 77"/>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9" name="矩形 78"/>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文字方塊 80"/>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2" name="文字方塊 81"/>
          <p:cNvSpPr txBox="1"/>
          <p:nvPr/>
        </p:nvSpPr>
        <p:spPr>
          <a:xfrm>
            <a:off x="664366" y="3567893"/>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97" name="文字方塊 96"/>
              <p:cNvSpPr txBox="1"/>
              <p:nvPr/>
            </p:nvSpPr>
            <p:spPr>
              <a:xfrm>
                <a:off x="3478118" y="5992672"/>
                <a:ext cx="810478" cy="714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FF0000"/>
                              </a:solidFill>
                              <a:latin typeface="Cambria Math" panose="02040503050406030204" pitchFamily="18" charset="0"/>
                            </a:rPr>
                          </m:ctrlPr>
                        </m:dPr>
                        <m:e>
                          <m:m>
                            <m:mPr>
                              <m:mcs>
                                <m:mc>
                                  <m:mcPr>
                                    <m:count m:val="1"/>
                                    <m:mcJc m:val="center"/>
                                  </m:mcPr>
                                </m:mc>
                              </m:mcs>
                              <m:ctrlPr>
                                <a:rPr lang="en-US" altLang="zh-TW" sz="2800" i="1" smtClean="0">
                                  <a:solidFill>
                                    <a:srgbClr val="FF0000"/>
                                  </a:solidFill>
                                  <a:latin typeface="Cambria Math" panose="02040503050406030204" pitchFamily="18" charset="0"/>
                                </a:rPr>
                              </m:ctrlPr>
                            </m:mPr>
                            <m:mr>
                              <m:e>
                                <m:r>
                                  <m:rPr>
                                    <m:brk m:alnAt="7"/>
                                  </m:rPr>
                                  <a:rPr lang="en-US" altLang="zh-TW" sz="2800" b="0" i="1" smtClean="0">
                                    <a:solidFill>
                                      <a:srgbClr val="FF0000"/>
                                    </a:solidFill>
                                    <a:latin typeface="Cambria Math" panose="02040503050406030204" pitchFamily="18" charset="0"/>
                                  </a:rPr>
                                  <m:t>4</m:t>
                                </m:r>
                              </m:e>
                            </m:mr>
                            <m:mr>
                              <m:e>
                                <m:r>
                                  <a:rPr lang="en-US" altLang="zh-TW" sz="2800" b="0" i="1" smtClean="0">
                                    <a:solidFill>
                                      <a:srgbClr val="FF0000"/>
                                    </a:solidFill>
                                    <a:latin typeface="Cambria Math" panose="02040503050406030204" pitchFamily="18" charset="0"/>
                                  </a:rPr>
                                  <m:t>−2</m:t>
                                </m:r>
                              </m:e>
                            </m:mr>
                          </m:m>
                        </m:e>
                      </m:d>
                    </m:oMath>
                  </m:oMathPara>
                </a14:m>
                <a:endParaRPr lang="zh-TW" altLang="en-US" sz="2800" dirty="0">
                  <a:solidFill>
                    <a:srgbClr val="FF0000"/>
                  </a:solidFill>
                </a:endParaRPr>
              </a:p>
            </p:txBody>
          </p:sp>
        </mc:Choice>
        <mc:Fallback xmlns="">
          <p:sp>
            <p:nvSpPr>
              <p:cNvPr id="97" name="文字方塊 96"/>
              <p:cNvSpPr txBox="1">
                <a:spLocks noRot="1" noChangeAspect="1" noMove="1" noResize="1" noEditPoints="1" noAdjustHandles="1" noChangeArrowheads="1" noChangeShapeType="1" noTextEdit="1"/>
              </p:cNvSpPr>
              <p:nvPr/>
            </p:nvSpPr>
            <p:spPr>
              <a:xfrm>
                <a:off x="3478118" y="5992672"/>
                <a:ext cx="810478" cy="714106"/>
              </a:xfrm>
              <a:prstGeom prst="rect">
                <a:avLst/>
              </a:prstGeom>
              <a:blipFill rotWithShape="0">
                <a:blip r:embed="rId15"/>
                <a:stretch>
                  <a:fillRect/>
                </a:stretch>
              </a:blipFill>
            </p:spPr>
            <p:txBody>
              <a:bodyPr/>
              <a:lstStyle/>
              <a:p>
                <a:r>
                  <a:rPr lang="zh-TW" altLang="en-US">
                    <a:noFill/>
                  </a:rPr>
                  <a:t> </a:t>
                </a:r>
              </a:p>
            </p:txBody>
          </p:sp>
        </mc:Fallback>
      </mc:AlternateContent>
      <p:sp>
        <p:nvSpPr>
          <p:cNvPr id="9" name="右大括弧 8"/>
          <p:cNvSpPr/>
          <p:nvPr/>
        </p:nvSpPr>
        <p:spPr>
          <a:xfrm rot="5400000">
            <a:off x="3799148" y="3670894"/>
            <a:ext cx="151251" cy="4152171"/>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19619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3" grpId="0"/>
      <p:bldP spid="114" grpId="0"/>
      <p:bldP spid="115" grpId="0"/>
      <p:bldP spid="116" grpId="0"/>
      <p:bldP spid="120" grpId="0"/>
      <p:bldP spid="134" grpId="0"/>
      <p:bldP spid="135" grpId="0"/>
      <p:bldP spid="136" grpId="0"/>
      <p:bldP spid="138" grpId="0"/>
      <p:bldP spid="139" grpId="0"/>
      <p:bldP spid="3" grpId="0"/>
      <p:bldP spid="70" grpId="0"/>
      <p:bldP spid="71" grpId="0"/>
      <p:bldP spid="67" grpId="0"/>
      <p:bldP spid="68" grpId="0"/>
      <p:bldP spid="5" grpId="0"/>
      <p:bldP spid="81" grpId="0"/>
      <p:bldP spid="82" grpId="0"/>
      <p:bldP spid="97"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7180166"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3029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4355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66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1846623"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6153678"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6262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6129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915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1920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nvPr>
        </p:nvGraphicFramePr>
        <p:xfrm>
          <a:off x="1933528" y="1686269"/>
          <a:ext cx="325438" cy="461962"/>
        </p:xfrm>
        <a:graphic>
          <a:graphicData uri="http://schemas.openxmlformats.org/presentationml/2006/ole">
            <mc:AlternateContent xmlns:mc="http://schemas.openxmlformats.org/markup-compatibility/2006">
              <mc:Choice xmlns:v="urn:schemas-microsoft-com:vml" Requires="v">
                <p:oleObj spid="_x0000_s14431" name="方程式" r:id="rId4" imgW="152280" imgH="215640" progId="Equation.3">
                  <p:embed/>
                </p:oleObj>
              </mc:Choice>
              <mc:Fallback>
                <p:oleObj name="方程式" r:id="rId4" imgW="152280" imgH="215640" progId="Equation.3">
                  <p:embed/>
                  <p:pic>
                    <p:nvPicPr>
                      <p:cNvPr id="98" name="Object 12"/>
                      <p:cNvPicPr>
                        <a:picLocks noChangeAspect="1" noChangeArrowheads="1"/>
                      </p:cNvPicPr>
                      <p:nvPr/>
                    </p:nvPicPr>
                    <p:blipFill>
                      <a:blip r:embed="rId5"/>
                      <a:srcRect/>
                      <a:stretch>
                        <a:fillRect/>
                      </a:stretch>
                    </p:blipFill>
                    <p:spPr bwMode="auto">
                      <a:xfrm>
                        <a:off x="1933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nvPr>
        </p:nvGraphicFramePr>
        <p:xfrm>
          <a:off x="1938824" y="2268998"/>
          <a:ext cx="352425" cy="461963"/>
        </p:xfrm>
        <a:graphic>
          <a:graphicData uri="http://schemas.openxmlformats.org/presentationml/2006/ole">
            <mc:AlternateContent xmlns:mc="http://schemas.openxmlformats.org/markup-compatibility/2006">
              <mc:Choice xmlns:v="urn:schemas-microsoft-com:vml" Requires="v">
                <p:oleObj spid="_x0000_s14432" name="方程式" r:id="rId6" imgW="164880" imgH="215640" progId="Equation.3">
                  <p:embed/>
                </p:oleObj>
              </mc:Choice>
              <mc:Fallback>
                <p:oleObj name="方程式" r:id="rId6" imgW="164880" imgH="215640" progId="Equation.3">
                  <p:embed/>
                  <p:pic>
                    <p:nvPicPr>
                      <p:cNvPr id="99" name="Object 12"/>
                      <p:cNvPicPr>
                        <a:picLocks noChangeAspect="1" noChangeArrowheads="1"/>
                      </p:cNvPicPr>
                      <p:nvPr/>
                    </p:nvPicPr>
                    <p:blipFill>
                      <a:blip r:embed="rId7"/>
                      <a:srcRect/>
                      <a:stretch>
                        <a:fillRect/>
                      </a:stretch>
                    </p:blipFill>
                    <p:spPr bwMode="auto">
                      <a:xfrm>
                        <a:off x="1938824" y="226899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3126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3129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3117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3114798"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1924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extLst/>
          </p:nvPr>
        </p:nvGraphicFramePr>
        <p:xfrm>
          <a:off x="1921420" y="3653351"/>
          <a:ext cx="407988" cy="488950"/>
        </p:xfrm>
        <a:graphic>
          <a:graphicData uri="http://schemas.openxmlformats.org/presentationml/2006/ole">
            <mc:AlternateContent xmlns:mc="http://schemas.openxmlformats.org/markup-compatibility/2006">
              <mc:Choice xmlns:v="urn:schemas-microsoft-com:vml" Requires="v">
                <p:oleObj spid="_x0000_s14433" name="方程式" r:id="rId8" imgW="190440" imgH="228600" progId="Equation.3">
                  <p:embed/>
                </p:oleObj>
              </mc:Choice>
              <mc:Fallback>
                <p:oleObj name="方程式" r:id="rId8" imgW="190440" imgH="228600" progId="Equation.3">
                  <p:embed/>
                  <p:pic>
                    <p:nvPicPr>
                      <p:cNvPr id="105" name="Object 12"/>
                      <p:cNvPicPr>
                        <a:picLocks noChangeAspect="1" noChangeArrowheads="1"/>
                      </p:cNvPicPr>
                      <p:nvPr/>
                    </p:nvPicPr>
                    <p:blipFill>
                      <a:blip r:embed="rId9"/>
                      <a:srcRect/>
                      <a:stretch>
                        <a:fillRect/>
                      </a:stretch>
                    </p:blipFill>
                    <p:spPr bwMode="auto">
                      <a:xfrm>
                        <a:off x="1921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1800468"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4442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4444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4433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4430360"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5842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5845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5852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5849338"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5014443"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5032066"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5044246"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3700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3700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691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3703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3700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3700994"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3703336"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3691703"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3691703"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2267436" y="190459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2263729"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2263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2291249"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2257911" y="252329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2257911" y="252329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2329408" y="190459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2303039"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2303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7122356"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7191449"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7180166"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7180166"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lang="en-US" altLang="zh-TW" dirty="0"/>
              <a:t>Neural Network </a:t>
            </a:r>
            <a:endParaRPr lang="zh-TW" altLang="en-US" dirty="0"/>
          </a:p>
        </p:txBody>
      </p:sp>
      <p:sp>
        <p:nvSpPr>
          <p:cNvPr id="70" name="矩形 69"/>
          <p:cNvSpPr/>
          <p:nvPr/>
        </p:nvSpPr>
        <p:spPr>
          <a:xfrm>
            <a:off x="2318544" y="218578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3706747" y="219398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5172752" y="21870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4322227" y="252738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5812126" y="250387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2230673"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3540087"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4875211"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6464825"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4" name="群組 3"/>
          <p:cNvGrpSpPr/>
          <p:nvPr/>
        </p:nvGrpSpPr>
        <p:grpSpPr>
          <a:xfrm>
            <a:off x="162373" y="4820851"/>
            <a:ext cx="3002489" cy="877076"/>
            <a:chOff x="522337" y="4911258"/>
            <a:chExt cx="3002489" cy="877076"/>
          </a:xfrm>
        </p:grpSpPr>
        <p:sp>
          <p:nvSpPr>
            <p:cNvPr id="71"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3"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4"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3"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45" name="文字方塊 144"/>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45" name="文字方塊 144"/>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159" name="群組 158"/>
          <p:cNvGrpSpPr/>
          <p:nvPr/>
        </p:nvGrpSpPr>
        <p:grpSpPr>
          <a:xfrm>
            <a:off x="3164862" y="5192193"/>
            <a:ext cx="3002489" cy="877076"/>
            <a:chOff x="522337" y="4911258"/>
            <a:chExt cx="3002489" cy="877076"/>
          </a:xfrm>
        </p:grpSpPr>
        <p:sp>
          <p:nvSpPr>
            <p:cNvPr id="160" name="矩形 159"/>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61" name="矩形 160"/>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62" name="矩形 161"/>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163" name="文字方塊 16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64" name="文字方塊 163"/>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64" name="文字方塊 163"/>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1"/>
                  <a:stretch>
                    <a:fillRect/>
                  </a:stretch>
                </a:blipFill>
              </p:spPr>
              <p:txBody>
                <a:bodyPr/>
                <a:lstStyle/>
                <a:p>
                  <a:r>
                    <a:rPr lang="zh-TW" altLang="en-US">
                      <a:noFill/>
                    </a:rPr>
                    <a:t> </a:t>
                  </a:r>
                </a:p>
              </p:txBody>
            </p:sp>
          </mc:Fallback>
        </mc:AlternateContent>
      </p:grpSp>
      <p:grpSp>
        <p:nvGrpSpPr>
          <p:cNvPr id="165" name="群組 164"/>
          <p:cNvGrpSpPr/>
          <p:nvPr/>
        </p:nvGrpSpPr>
        <p:grpSpPr>
          <a:xfrm>
            <a:off x="6003379" y="5784539"/>
            <a:ext cx="2867836" cy="877076"/>
            <a:chOff x="522337" y="4911258"/>
            <a:chExt cx="2867836" cy="877076"/>
          </a:xfrm>
        </p:grpSpPr>
        <p:sp>
          <p:nvSpPr>
            <p:cNvPr id="166" name="矩形 165"/>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67" name="矩形 166"/>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68" name="矩形 167"/>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30000" dirty="0"/>
            </a:p>
          </p:txBody>
        </p:sp>
        <p:sp>
          <p:nvSpPr>
            <p:cNvPr id="169" name="文字方塊 168"/>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70" name="文字方塊 169"/>
                <p:cNvSpPr txBox="1"/>
                <p:nvPr/>
              </p:nvSpPr>
              <p:spPr>
                <a:xfrm>
                  <a:off x="522337" y="5165130"/>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70" name="文字方塊 169"/>
                <p:cNvSpPr txBox="1">
                  <a:spLocks noRot="1" noChangeAspect="1" noMove="1" noResize="1" noEditPoints="1" noAdjustHandles="1" noChangeArrowheads="1" noChangeShapeType="1" noTextEdit="1"/>
                </p:cNvSpPr>
                <p:nvPr/>
              </p:nvSpPr>
              <p:spPr>
                <a:xfrm>
                  <a:off x="522337" y="5165130"/>
                  <a:ext cx="2867836" cy="369332"/>
                </a:xfrm>
                <a:prstGeom prst="rect">
                  <a:avLst/>
                </a:prstGeom>
                <a:blipFill rotWithShape="0">
                  <a:blip r:embed="rId12"/>
                  <a:stretch>
                    <a:fillRect l="-1064"/>
                  </a:stretch>
                </a:blipFill>
              </p:spPr>
              <p:txBody>
                <a:bodyPr/>
                <a:lstStyle/>
                <a:p>
                  <a:r>
                    <a:rPr lang="zh-TW" altLang="en-US">
                      <a:noFill/>
                    </a:rPr>
                    <a:t> </a:t>
                  </a:r>
                </a:p>
              </p:txBody>
            </p:sp>
          </mc:Fallback>
        </mc:AlternateContent>
      </p:grpSp>
      <p:cxnSp>
        <p:nvCxnSpPr>
          <p:cNvPr id="7" name="直線單箭頭接點 6"/>
          <p:cNvCxnSpPr>
            <a:stCxn id="145" idx="3"/>
            <a:endCxn id="89" idx="2"/>
          </p:cNvCxnSpPr>
          <p:nvPr/>
        </p:nvCxnSpPr>
        <p:spPr>
          <a:xfrm flipV="1">
            <a:off x="3164862" y="4458105"/>
            <a:ext cx="595905" cy="80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306246" y="5985200"/>
            <a:ext cx="585417" cy="461665"/>
          </a:xfrm>
          <a:prstGeom prst="rect">
            <a:avLst/>
          </a:prstGeom>
        </p:spPr>
        <p:txBody>
          <a:bodyPr wrap="none">
            <a:spAutoFit/>
          </a:bodyPr>
          <a:lstStyle/>
          <a:p>
            <a:pPr algn="ctr"/>
            <a:r>
              <a:rPr lang="en-US" altLang="zh-TW" sz="2400" dirty="0"/>
              <a:t>a</a:t>
            </a:r>
            <a:r>
              <a:rPr lang="en-US" altLang="zh-TW" sz="2400" baseline="30000" dirty="0"/>
              <a:t>L-1</a:t>
            </a:r>
            <a:endParaRPr lang="zh-TW" altLang="en-US" sz="2400" baseline="30000" dirty="0"/>
          </a:p>
        </p:txBody>
      </p:sp>
      <p:sp>
        <p:nvSpPr>
          <p:cNvPr id="173" name="矩形 172"/>
          <p:cNvSpPr/>
          <p:nvPr/>
        </p:nvSpPr>
        <p:spPr>
          <a:xfrm>
            <a:off x="2881004" y="253168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24" name="手繪多邊形 23"/>
          <p:cNvSpPr/>
          <p:nvPr/>
        </p:nvSpPr>
        <p:spPr>
          <a:xfrm>
            <a:off x="5351489" y="4437089"/>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24"/>
          <p:cNvSpPr/>
          <p:nvPr/>
        </p:nvSpPr>
        <p:spPr>
          <a:xfrm>
            <a:off x="6925456" y="4407108"/>
            <a:ext cx="2027943" cy="1783830"/>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3431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9" grpId="0" animBg="1"/>
      <p:bldP spid="80" grpId="0" animBg="1"/>
      <p:bldP spid="82" grpId="0" animBg="1"/>
      <p:bldP spid="83" grpId="0" animBg="1"/>
      <p:bldP spid="88" grpId="0" animBg="1"/>
      <p:bldP spid="89" grpId="0" animBg="1"/>
      <p:bldP spid="90" grpId="0" animBg="1"/>
      <p:bldP spid="92" grpId="0" animBg="1"/>
      <p:bldP spid="14" grpId="0"/>
      <p:bldP spid="173"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r>
              <a:rPr lang="en-US" altLang="zh-CN" dirty="0" smtClean="0"/>
              <a:t>Outlie</a:t>
            </a:r>
            <a:endParaRPr lang="en-US" dirty="0"/>
          </a:p>
        </p:txBody>
      </p:sp>
      <p:sp>
        <p:nvSpPr>
          <p:cNvPr id="3" name="Content Placeholder 2"/>
          <p:cNvSpPr>
            <a:spLocks noGrp="1"/>
          </p:cNvSpPr>
          <p:nvPr>
            <p:ph idx="1"/>
          </p:nvPr>
        </p:nvSpPr>
        <p:spPr>
          <a:xfrm>
            <a:off x="336584" y="1066800"/>
            <a:ext cx="8382000" cy="5365376"/>
          </a:xfrm>
        </p:spPr>
        <p:txBody>
          <a:bodyPr>
            <a:normAutofit/>
          </a:bodyPr>
          <a:lstStyle/>
          <a:p>
            <a:r>
              <a:rPr lang="en-US" sz="3600" dirty="0" smtClean="0"/>
              <a:t>What is deep learning</a:t>
            </a:r>
          </a:p>
          <a:p>
            <a:r>
              <a:rPr lang="en-US" sz="3600" dirty="0" smtClean="0"/>
              <a:t>How to conduct deep learning</a:t>
            </a:r>
          </a:p>
          <a:p>
            <a:r>
              <a:rPr lang="en-US" sz="3600" dirty="0" smtClean="0"/>
              <a:t>Why deep learning</a:t>
            </a:r>
          </a:p>
          <a:p>
            <a:endParaRPr lang="en-US" dirty="0" smtClean="0"/>
          </a:p>
          <a:p>
            <a:endParaRPr lang="en-US" dirty="0"/>
          </a:p>
        </p:txBody>
      </p:sp>
    </p:spTree>
    <p:extLst>
      <p:ext uri="{BB962C8B-B14F-4D97-AF65-F5344CB8AC3E}">
        <p14:creationId xmlns:p14="http://schemas.microsoft.com/office/powerpoint/2010/main" val="3389565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 name="文字方塊 172"/>
              <p:cNvSpPr txBox="1"/>
              <p:nvPr/>
            </p:nvSpPr>
            <p:spPr>
              <a:xfrm>
                <a:off x="321349" y="5960609"/>
                <a:ext cx="85013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73" name="文字方塊 172"/>
              <p:cNvSpPr txBox="1">
                <a:spLocks noRot="1" noChangeAspect="1" noMove="1" noResize="1" noEditPoints="1" noAdjustHandles="1" noChangeArrowheads="1" noChangeShapeType="1" noTextEdit="1"/>
              </p:cNvSpPr>
              <p:nvPr/>
            </p:nvSpPr>
            <p:spPr>
              <a:xfrm>
                <a:off x="321349" y="5960609"/>
                <a:ext cx="8501302" cy="369332"/>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2399137" y="5965343"/>
                <a:ext cx="51569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2399137" y="5965343"/>
                <a:ext cx="5156925" cy="369332"/>
              </a:xfrm>
              <a:prstGeom prst="rect">
                <a:avLst/>
              </a:prstGeom>
              <a:blipFill rotWithShape="0">
                <a:blip r:embed="rId5"/>
                <a:stretch>
                  <a:fillRect l="-355"/>
                </a:stretch>
              </a:blipFill>
            </p:spPr>
            <p:txBody>
              <a:bodyPr/>
              <a:lstStyle/>
              <a:p>
                <a:r>
                  <a:rPr lang="zh-TW" altLang="en-US">
                    <a:noFill/>
                  </a:rPr>
                  <a:t> </a:t>
                </a:r>
              </a:p>
            </p:txBody>
          </p:sp>
        </mc:Fallback>
      </mc:AlternateContent>
      <p:sp>
        <p:nvSpPr>
          <p:cNvPr id="78" name="矩形 77"/>
          <p:cNvSpPr/>
          <p:nvPr/>
        </p:nvSpPr>
        <p:spPr>
          <a:xfrm>
            <a:off x="7180166"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3029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4355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66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1846623"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6153678"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6262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6129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915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1920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nvPr>
        </p:nvGraphicFramePr>
        <p:xfrm>
          <a:off x="1933528" y="1686269"/>
          <a:ext cx="325438" cy="461962"/>
        </p:xfrm>
        <a:graphic>
          <a:graphicData uri="http://schemas.openxmlformats.org/presentationml/2006/ole">
            <mc:AlternateContent xmlns:mc="http://schemas.openxmlformats.org/markup-compatibility/2006">
              <mc:Choice xmlns:v="urn:schemas-microsoft-com:vml" Requires="v">
                <p:oleObj spid="_x0000_s15455" name="方程式" r:id="rId6" imgW="152280" imgH="215640" progId="Equation.3">
                  <p:embed/>
                </p:oleObj>
              </mc:Choice>
              <mc:Fallback>
                <p:oleObj name="方程式" r:id="rId6" imgW="152280" imgH="215640" progId="Equation.3">
                  <p:embed/>
                  <p:pic>
                    <p:nvPicPr>
                      <p:cNvPr id="98" name="Object 12"/>
                      <p:cNvPicPr>
                        <a:picLocks noChangeAspect="1" noChangeArrowheads="1"/>
                      </p:cNvPicPr>
                      <p:nvPr/>
                    </p:nvPicPr>
                    <p:blipFill>
                      <a:blip r:embed="rId7"/>
                      <a:srcRect/>
                      <a:stretch>
                        <a:fillRect/>
                      </a:stretch>
                    </p:blipFill>
                    <p:spPr bwMode="auto">
                      <a:xfrm>
                        <a:off x="1933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nvPr>
        </p:nvGraphicFramePr>
        <p:xfrm>
          <a:off x="1938824" y="2268998"/>
          <a:ext cx="352425" cy="461963"/>
        </p:xfrm>
        <a:graphic>
          <a:graphicData uri="http://schemas.openxmlformats.org/presentationml/2006/ole">
            <mc:AlternateContent xmlns:mc="http://schemas.openxmlformats.org/markup-compatibility/2006">
              <mc:Choice xmlns:v="urn:schemas-microsoft-com:vml" Requires="v">
                <p:oleObj spid="_x0000_s15456" name="方程式" r:id="rId8" imgW="164880" imgH="215640" progId="Equation.3">
                  <p:embed/>
                </p:oleObj>
              </mc:Choice>
              <mc:Fallback>
                <p:oleObj name="方程式" r:id="rId8" imgW="164880" imgH="215640" progId="Equation.3">
                  <p:embed/>
                  <p:pic>
                    <p:nvPicPr>
                      <p:cNvPr id="99" name="Object 12"/>
                      <p:cNvPicPr>
                        <a:picLocks noChangeAspect="1" noChangeArrowheads="1"/>
                      </p:cNvPicPr>
                      <p:nvPr/>
                    </p:nvPicPr>
                    <p:blipFill>
                      <a:blip r:embed="rId9"/>
                      <a:srcRect/>
                      <a:stretch>
                        <a:fillRect/>
                      </a:stretch>
                    </p:blipFill>
                    <p:spPr bwMode="auto">
                      <a:xfrm>
                        <a:off x="1938824" y="226899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3126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3129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3117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3114798"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1924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extLst/>
          </p:nvPr>
        </p:nvGraphicFramePr>
        <p:xfrm>
          <a:off x="1921420" y="3653351"/>
          <a:ext cx="407988" cy="488950"/>
        </p:xfrm>
        <a:graphic>
          <a:graphicData uri="http://schemas.openxmlformats.org/presentationml/2006/ole">
            <mc:AlternateContent xmlns:mc="http://schemas.openxmlformats.org/markup-compatibility/2006">
              <mc:Choice xmlns:v="urn:schemas-microsoft-com:vml" Requires="v">
                <p:oleObj spid="_x0000_s15457" name="方程式" r:id="rId10" imgW="190440" imgH="228600" progId="Equation.3">
                  <p:embed/>
                </p:oleObj>
              </mc:Choice>
              <mc:Fallback>
                <p:oleObj name="方程式" r:id="rId10" imgW="190440" imgH="228600" progId="Equation.3">
                  <p:embed/>
                  <p:pic>
                    <p:nvPicPr>
                      <p:cNvPr id="105" name="Object 12"/>
                      <p:cNvPicPr>
                        <a:picLocks noChangeAspect="1" noChangeArrowheads="1"/>
                      </p:cNvPicPr>
                      <p:nvPr/>
                    </p:nvPicPr>
                    <p:blipFill>
                      <a:blip r:embed="rId11"/>
                      <a:srcRect/>
                      <a:stretch>
                        <a:fillRect/>
                      </a:stretch>
                    </p:blipFill>
                    <p:spPr bwMode="auto">
                      <a:xfrm>
                        <a:off x="1921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1800468"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4442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4444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4433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4430360"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5842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5845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5852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5849338"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5014443"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5032066"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5044246"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3700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3700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691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3703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3700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3700994"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3703336"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3691703"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3691703"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2267436" y="190459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2263729"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2263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2291249"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2257911" y="252329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2257911" y="252329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2329408" y="190459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2303039"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2303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7122356"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7191449"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7180166"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7180166"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lang="en-US" altLang="zh-TW" dirty="0"/>
              <a:t>Neural Network </a:t>
            </a:r>
            <a:endParaRPr lang="zh-TW" altLang="en-US" dirty="0"/>
          </a:p>
        </p:txBody>
      </p:sp>
      <p:sp>
        <p:nvSpPr>
          <p:cNvPr id="70" name="矩形 69"/>
          <p:cNvSpPr/>
          <p:nvPr/>
        </p:nvSpPr>
        <p:spPr>
          <a:xfrm>
            <a:off x="2318544" y="218578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3706747" y="219398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5172752" y="21870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4322227" y="252738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5812126" y="250387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2230673"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3540087"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4875211"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6464825"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sp>
        <p:nvSpPr>
          <p:cNvPr id="85" name="矩形 84"/>
          <p:cNvSpPr/>
          <p:nvPr/>
        </p:nvSpPr>
        <p:spPr>
          <a:xfrm>
            <a:off x="521225" y="45930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 name="群組 5"/>
          <p:cNvGrpSpPr/>
          <p:nvPr/>
        </p:nvGrpSpPr>
        <p:grpSpPr>
          <a:xfrm>
            <a:off x="1022727" y="4582414"/>
            <a:ext cx="1423980" cy="877076"/>
            <a:chOff x="3047770" y="5664328"/>
            <a:chExt cx="1423980" cy="877076"/>
          </a:xfrm>
        </p:grpSpPr>
        <mc:AlternateContent xmlns:mc="http://schemas.openxmlformats.org/markup-compatibility/2006" xmlns:a14="http://schemas.microsoft.com/office/drawing/2010/main">
          <mc:Choice Requires="a14">
            <p:sp>
              <p:nvSpPr>
                <p:cNvPr id="5" name="文字方塊 4"/>
                <p:cNvSpPr txBox="1"/>
                <p:nvPr/>
              </p:nvSpPr>
              <p:spPr>
                <a:xfrm>
                  <a:off x="3047770" y="5918200"/>
                  <a:ext cx="14239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3047770" y="5918200"/>
                  <a:ext cx="1423980" cy="369332"/>
                </a:xfrm>
                <a:prstGeom prst="rect">
                  <a:avLst/>
                </a:prstGeom>
                <a:blipFill rotWithShape="0">
                  <a:blip r:embed="rId12"/>
                  <a:stretch>
                    <a:fillRect l="-1717" b="-34426"/>
                  </a:stretch>
                </a:blipFill>
              </p:spPr>
              <p:txBody>
                <a:bodyPr/>
                <a:lstStyle/>
                <a:p>
                  <a:r>
                    <a:rPr lang="zh-TW" altLang="en-US">
                      <a:noFill/>
                    </a:rPr>
                    <a:t> </a:t>
                  </a:r>
                </a:p>
              </p:txBody>
            </p:sp>
          </mc:Fallback>
        </mc:AlternateContent>
        <p:sp>
          <p:nvSpPr>
            <p:cNvPr id="87" name="矩形 86"/>
            <p:cNvSpPr/>
            <p:nvPr/>
          </p:nvSpPr>
          <p:spPr>
            <a:xfrm>
              <a:off x="3778163"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grpSp>
      <p:sp>
        <p:nvSpPr>
          <p:cNvPr id="140" name="矩形 139"/>
          <p:cNvSpPr/>
          <p:nvPr/>
        </p:nvSpPr>
        <p:spPr>
          <a:xfrm>
            <a:off x="5934446" y="568681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1" name="矩形 140"/>
          <p:cNvSpPr/>
          <p:nvPr/>
        </p:nvSpPr>
        <p:spPr>
          <a:xfrm>
            <a:off x="4112961" y="570896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2" name="矩形 141"/>
          <p:cNvSpPr/>
          <p:nvPr/>
        </p:nvSpPr>
        <p:spPr>
          <a:xfrm>
            <a:off x="5013903" y="568500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146" name="文字方塊 145"/>
          <p:cNvSpPr txBox="1"/>
          <p:nvPr/>
        </p:nvSpPr>
        <p:spPr>
          <a:xfrm>
            <a:off x="5514543" y="588061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47" name="文字方塊 146"/>
              <p:cNvSpPr txBox="1"/>
              <p:nvPr/>
            </p:nvSpPr>
            <p:spPr>
              <a:xfrm>
                <a:off x="3652491" y="593888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47" name="文字方塊 146"/>
              <p:cNvSpPr txBox="1">
                <a:spLocks noRot="1" noChangeAspect="1" noMove="1" noResize="1" noEditPoints="1" noAdjustHandles="1" noChangeArrowheads="1" noChangeShapeType="1" noTextEdit="1"/>
              </p:cNvSpPr>
              <p:nvPr/>
            </p:nvSpPr>
            <p:spPr>
              <a:xfrm>
                <a:off x="3652491" y="5938880"/>
                <a:ext cx="3002489" cy="369332"/>
              </a:xfrm>
              <a:prstGeom prst="rect">
                <a:avLst/>
              </a:prstGeom>
              <a:blipFill rotWithShape="0">
                <a:blip r:embed="rId13"/>
                <a:stretch>
                  <a:fillRect/>
                </a:stretch>
              </a:blipFill>
            </p:spPr>
            <p:txBody>
              <a:bodyPr/>
              <a:lstStyle/>
              <a:p>
                <a:r>
                  <a:rPr lang="zh-TW" altLang="en-US">
                    <a:noFill/>
                  </a:rPr>
                  <a:t> </a:t>
                </a:r>
              </a:p>
            </p:txBody>
          </p:sp>
        </mc:Fallback>
      </mc:AlternateContent>
      <p:sp>
        <p:nvSpPr>
          <p:cNvPr id="149" name="矩形 148"/>
          <p:cNvSpPr/>
          <p:nvPr/>
        </p:nvSpPr>
        <p:spPr>
          <a:xfrm>
            <a:off x="6876409" y="570345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50" name="矩形 149"/>
          <p:cNvSpPr/>
          <p:nvPr/>
        </p:nvSpPr>
        <p:spPr>
          <a:xfrm>
            <a:off x="2825706" y="572560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52" name="文字方塊 151"/>
          <p:cNvSpPr txBox="1"/>
          <p:nvPr/>
        </p:nvSpPr>
        <p:spPr>
          <a:xfrm>
            <a:off x="6521219" y="5892199"/>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55" name="矩形 154"/>
          <p:cNvSpPr/>
          <p:nvPr/>
        </p:nvSpPr>
        <p:spPr>
          <a:xfrm>
            <a:off x="8091450" y="568500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56" name="矩形 155"/>
          <p:cNvSpPr/>
          <p:nvPr/>
        </p:nvSpPr>
        <p:spPr>
          <a:xfrm>
            <a:off x="1129407" y="571837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58" name="文字方塊 157"/>
          <p:cNvSpPr txBox="1"/>
          <p:nvPr/>
        </p:nvSpPr>
        <p:spPr>
          <a:xfrm>
            <a:off x="7780895" y="5884466"/>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8" name="文字方塊 7"/>
          <p:cNvSpPr txBox="1"/>
          <p:nvPr/>
        </p:nvSpPr>
        <p:spPr>
          <a:xfrm>
            <a:off x="1860078" y="581905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4" name="矩形 173"/>
          <p:cNvSpPr/>
          <p:nvPr/>
        </p:nvSpPr>
        <p:spPr>
          <a:xfrm>
            <a:off x="2881004" y="253168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75" name="文字方塊 174"/>
          <p:cNvSpPr txBox="1"/>
          <p:nvPr/>
        </p:nvSpPr>
        <p:spPr>
          <a:xfrm>
            <a:off x="7372935" y="577443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6" name="文字方塊 175"/>
          <p:cNvSpPr txBox="1"/>
          <p:nvPr/>
        </p:nvSpPr>
        <p:spPr>
          <a:xfrm>
            <a:off x="2777295" y="4572908"/>
            <a:ext cx="5539589" cy="954107"/>
          </a:xfrm>
          <a:prstGeom prst="rect">
            <a:avLst/>
          </a:prstGeom>
          <a:noFill/>
        </p:spPr>
        <p:txBody>
          <a:bodyPr wrap="square" rtlCol="0">
            <a:spAutoFit/>
          </a:bodyPr>
          <a:lstStyle/>
          <a:p>
            <a:r>
              <a:rPr lang="en-US" altLang="zh-TW" sz="2800" dirty="0"/>
              <a:t>Using parallel computing techniques to speed up matrix operation</a:t>
            </a:r>
            <a:endParaRPr lang="zh-TW" altLang="en-US" sz="2800" dirty="0"/>
          </a:p>
        </p:txBody>
      </p:sp>
    </p:spTree>
    <p:extLst>
      <p:ext uri="{BB962C8B-B14F-4D97-AF65-F5344CB8AC3E}">
        <p14:creationId xmlns:p14="http://schemas.microsoft.com/office/powerpoint/2010/main" val="134871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53" grpId="0"/>
      <p:bldP spid="85" grpId="0" animBg="1"/>
      <p:bldP spid="140" grpId="0" animBg="1"/>
      <p:bldP spid="141" grpId="0" animBg="1"/>
      <p:bldP spid="142" grpId="0" animBg="1"/>
      <p:bldP spid="146" grpId="0"/>
      <p:bldP spid="147" grpId="0"/>
      <p:bldP spid="149" grpId="0" animBg="1"/>
      <p:bldP spid="150" grpId="0" animBg="1"/>
      <p:bldP spid="152" grpId="0"/>
      <p:bldP spid="155" grpId="0" animBg="1"/>
      <p:bldP spid="156" grpId="0" animBg="1"/>
      <p:bldP spid="158" grpId="0"/>
      <p:bldP spid="8" grpId="0"/>
      <p:bldP spid="175" grpId="0"/>
      <p:bldP spid="17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Output Layer </a:t>
            </a:r>
            <a:br>
              <a:rPr lang="en-US" altLang="zh-TW" dirty="0"/>
            </a:br>
            <a:r>
              <a:rPr lang="en-US" altLang="zh-TW" dirty="0"/>
              <a:t>as Multi-Class Classifier</a:t>
            </a:r>
            <a:endParaRPr lang="zh-TW" altLang="en-US" dirty="0"/>
          </a:p>
        </p:txBody>
      </p:sp>
      <p:sp>
        <p:nvSpPr>
          <p:cNvPr id="55" name="矩形 54"/>
          <p:cNvSpPr/>
          <p:nvPr/>
        </p:nvSpPr>
        <p:spPr>
          <a:xfrm>
            <a:off x="1234935" y="267455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59" name="直線單箭頭接點 58"/>
          <p:cNvCxnSpPr/>
          <p:nvPr/>
        </p:nvCxnSpPr>
        <p:spPr>
          <a:xfrm>
            <a:off x="6347209" y="3695330"/>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6456525" y="4941220"/>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323325" y="2916527"/>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303323" y="339224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3" name="矩形 62"/>
          <p:cNvSpPr/>
          <p:nvPr/>
        </p:nvSpPr>
        <p:spPr>
          <a:xfrm>
            <a:off x="1309141" y="282191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66" name="群組 65"/>
          <p:cNvGrpSpPr/>
          <p:nvPr/>
        </p:nvGrpSpPr>
        <p:grpSpPr>
          <a:xfrm>
            <a:off x="2418038" y="2646910"/>
            <a:ext cx="746342" cy="2675868"/>
            <a:chOff x="2504565" y="2224872"/>
            <a:chExt cx="746342" cy="2675868"/>
          </a:xfrm>
        </p:grpSpPr>
        <p:sp>
          <p:nvSpPr>
            <p:cNvPr id="67" name="矩形 6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9" name="橢圓 6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0" name="橢圓 6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1" name="橢圓 7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2" name="文字方塊 71"/>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73" name="矩形 72"/>
          <p:cNvSpPr/>
          <p:nvPr/>
        </p:nvSpPr>
        <p:spPr>
          <a:xfrm>
            <a:off x="1312848" y="479000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5" name="文字方塊 74"/>
          <p:cNvSpPr txBox="1"/>
          <p:nvPr/>
        </p:nvSpPr>
        <p:spPr>
          <a:xfrm rot="5400000">
            <a:off x="1188780" y="4074943"/>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3" name="群組 82"/>
          <p:cNvGrpSpPr/>
          <p:nvPr/>
        </p:nvGrpSpPr>
        <p:grpSpPr>
          <a:xfrm>
            <a:off x="5960402" y="2638804"/>
            <a:ext cx="746342" cy="2683974"/>
            <a:chOff x="6046929" y="2216766"/>
            <a:chExt cx="746342" cy="2683974"/>
          </a:xfrm>
        </p:grpSpPr>
        <p:sp>
          <p:nvSpPr>
            <p:cNvPr id="84" name="矩形 83"/>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6" name="橢圓 85"/>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7" name="橢圓 86"/>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8" name="橢圓 87"/>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文字方塊 88"/>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90" name="文字方塊 89"/>
          <p:cNvSpPr txBox="1"/>
          <p:nvPr/>
        </p:nvSpPr>
        <p:spPr>
          <a:xfrm>
            <a:off x="3106468" y="2613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1" name="文字方塊 90"/>
          <p:cNvSpPr txBox="1"/>
          <p:nvPr/>
        </p:nvSpPr>
        <p:spPr>
          <a:xfrm>
            <a:off x="3113417" y="337488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2" name="文字方塊 91"/>
          <p:cNvSpPr txBox="1"/>
          <p:nvPr/>
        </p:nvSpPr>
        <p:spPr>
          <a:xfrm>
            <a:off x="3142433" y="459022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27" name="群組 126"/>
          <p:cNvGrpSpPr/>
          <p:nvPr/>
        </p:nvGrpSpPr>
        <p:grpSpPr>
          <a:xfrm>
            <a:off x="3819494" y="2630101"/>
            <a:ext cx="1409951" cy="2675868"/>
            <a:chOff x="3237982" y="2761595"/>
            <a:chExt cx="1409951" cy="2675868"/>
          </a:xfrm>
        </p:grpSpPr>
        <p:grpSp>
          <p:nvGrpSpPr>
            <p:cNvPr id="76" name="群組 75"/>
            <p:cNvGrpSpPr/>
            <p:nvPr/>
          </p:nvGrpSpPr>
          <p:grpSpPr>
            <a:xfrm>
              <a:off x="3901591" y="2761595"/>
              <a:ext cx="746342" cy="2675868"/>
              <a:chOff x="3830151" y="2208525"/>
              <a:chExt cx="746342" cy="2675868"/>
            </a:xfrm>
          </p:grpSpPr>
          <p:sp>
            <p:nvSpPr>
              <p:cNvPr id="77" name="矩形 7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9" name="橢圓 7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93" name="群組 92"/>
            <p:cNvGrpSpPr/>
            <p:nvPr/>
          </p:nvGrpSpPr>
          <p:grpSpPr>
            <a:xfrm>
              <a:off x="3237982" y="3061275"/>
              <a:ext cx="753037" cy="2028469"/>
              <a:chOff x="3166542" y="2508205"/>
              <a:chExt cx="753037" cy="2028469"/>
            </a:xfrm>
          </p:grpSpPr>
          <p:cxnSp>
            <p:nvCxnSpPr>
              <p:cNvPr id="94" name="直線單箭頭接點 93"/>
              <p:cNvCxnSpPr>
                <a:stCxn id="69" idx="6"/>
                <a:endCxn id="79"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0" idx="6"/>
                <a:endCxn id="79"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69" idx="6"/>
                <a:endCxn id="80"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69" idx="6"/>
                <a:endCxn id="81"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70" idx="6"/>
                <a:endCxn id="81"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71" idx="6"/>
                <a:endCxn id="79"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6"/>
                <a:endCxn id="80"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03" name="直線單箭頭接點 102"/>
          <p:cNvCxnSpPr>
            <a:endCxn id="69" idx="2"/>
          </p:cNvCxnSpPr>
          <p:nvPr/>
        </p:nvCxnSpPr>
        <p:spPr>
          <a:xfrm flipV="1">
            <a:off x="1655748" y="294499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3" idx="3"/>
            <a:endCxn id="70" idx="2"/>
          </p:cNvCxnSpPr>
          <p:nvPr/>
        </p:nvCxnSpPr>
        <p:spPr>
          <a:xfrm>
            <a:off x="1652041" y="299336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63" idx="3"/>
            <a:endCxn id="71" idx="2"/>
          </p:cNvCxnSpPr>
          <p:nvPr/>
        </p:nvCxnSpPr>
        <p:spPr>
          <a:xfrm>
            <a:off x="1652041" y="299336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endCxn id="69" idx="2"/>
          </p:cNvCxnSpPr>
          <p:nvPr/>
        </p:nvCxnSpPr>
        <p:spPr>
          <a:xfrm flipV="1">
            <a:off x="1679561" y="294499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62" idx="3"/>
            <a:endCxn id="70" idx="2"/>
          </p:cNvCxnSpPr>
          <p:nvPr/>
        </p:nvCxnSpPr>
        <p:spPr>
          <a:xfrm>
            <a:off x="1646223" y="356369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stCxn id="62" idx="3"/>
            <a:endCxn id="71" idx="2"/>
          </p:cNvCxnSpPr>
          <p:nvPr/>
        </p:nvCxnSpPr>
        <p:spPr>
          <a:xfrm>
            <a:off x="1646223" y="356369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69" idx="2"/>
          </p:cNvCxnSpPr>
          <p:nvPr/>
        </p:nvCxnSpPr>
        <p:spPr>
          <a:xfrm flipV="1">
            <a:off x="1717720" y="294499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70" idx="2"/>
          </p:cNvCxnSpPr>
          <p:nvPr/>
        </p:nvCxnSpPr>
        <p:spPr>
          <a:xfrm flipV="1">
            <a:off x="1691351" y="372356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endCxn id="71" idx="2"/>
          </p:cNvCxnSpPr>
          <p:nvPr/>
        </p:nvCxnSpPr>
        <p:spPr>
          <a:xfrm>
            <a:off x="1691351" y="493816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p:cNvSpPr txBox="1"/>
          <p:nvPr/>
        </p:nvSpPr>
        <p:spPr>
          <a:xfrm rot="5400000">
            <a:off x="7315887" y="40954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3" name="文字方塊 112"/>
          <p:cNvSpPr txBox="1"/>
          <p:nvPr/>
        </p:nvSpPr>
        <p:spPr>
          <a:xfrm>
            <a:off x="7384980" y="2576667"/>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14" name="文字方塊 113"/>
          <p:cNvSpPr txBox="1"/>
          <p:nvPr/>
        </p:nvSpPr>
        <p:spPr>
          <a:xfrm>
            <a:off x="7373697" y="3374887"/>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15" name="文字方塊 114"/>
          <p:cNvSpPr txBox="1"/>
          <p:nvPr/>
        </p:nvSpPr>
        <p:spPr>
          <a:xfrm>
            <a:off x="7373697" y="4641119"/>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116" name="群組 115"/>
          <p:cNvGrpSpPr/>
          <p:nvPr/>
        </p:nvGrpSpPr>
        <p:grpSpPr>
          <a:xfrm>
            <a:off x="5270567" y="2937852"/>
            <a:ext cx="753037" cy="2013721"/>
            <a:chOff x="5357094" y="2515814"/>
            <a:chExt cx="753037" cy="2013721"/>
          </a:xfrm>
        </p:grpSpPr>
        <p:cxnSp>
          <p:nvCxnSpPr>
            <p:cNvPr id="117" name="直線單箭頭接點 11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9" name="Object 12"/>
          <p:cNvGraphicFramePr>
            <a:graphicFrameLocks noChangeAspect="1"/>
          </p:cNvGraphicFramePr>
          <p:nvPr>
            <p:extLst>
              <p:ext uri="{D42A27DB-BD31-4B8C-83A1-F6EECF244321}">
                <p14:modId xmlns:p14="http://schemas.microsoft.com/office/powerpoint/2010/main" val="1688234903"/>
              </p:ext>
            </p:extLst>
          </p:nvPr>
        </p:nvGraphicFramePr>
        <p:xfrm>
          <a:off x="4964109" y="4410572"/>
          <a:ext cx="433387" cy="461963"/>
        </p:xfrm>
        <a:graphic>
          <a:graphicData uri="http://schemas.openxmlformats.org/presentationml/2006/ole">
            <mc:AlternateContent xmlns:mc="http://schemas.openxmlformats.org/markup-compatibility/2006">
              <mc:Choice xmlns:v="urn:schemas-microsoft-com:vml" Requires="v">
                <p:oleObj spid="_x0000_s17517" name="方程式" r:id="rId4" imgW="203040" imgH="215640" progId="Equation.3">
                  <p:embed/>
                </p:oleObj>
              </mc:Choice>
              <mc:Fallback>
                <p:oleObj name="方程式" r:id="rId4" imgW="203040" imgH="215640" progId="Equation.3">
                  <p:embed/>
                  <p:pic>
                    <p:nvPicPr>
                      <p:cNvPr id="128" name="Object 12"/>
                      <p:cNvPicPr>
                        <a:picLocks noChangeAspect="1" noChangeArrowheads="1"/>
                      </p:cNvPicPr>
                      <p:nvPr/>
                    </p:nvPicPr>
                    <p:blipFill>
                      <a:blip r:embed="rId5"/>
                      <a:srcRect/>
                      <a:stretch>
                        <a:fillRect/>
                      </a:stretch>
                    </p:blipFill>
                    <p:spPr bwMode="auto">
                      <a:xfrm>
                        <a:off x="4964109" y="4410572"/>
                        <a:ext cx="43338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 name="文字方塊 129"/>
          <p:cNvSpPr txBox="1"/>
          <p:nvPr/>
        </p:nvSpPr>
        <p:spPr>
          <a:xfrm>
            <a:off x="5764279" y="534885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131" name="文字方塊 130"/>
          <p:cNvSpPr txBox="1"/>
          <p:nvPr/>
        </p:nvSpPr>
        <p:spPr>
          <a:xfrm>
            <a:off x="2786173" y="5661211"/>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132" name="右大括弧 131"/>
          <p:cNvSpPr/>
          <p:nvPr/>
        </p:nvSpPr>
        <p:spPr>
          <a:xfrm rot="5400000">
            <a:off x="3747093" y="4013939"/>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3" name="文字方塊 132"/>
          <p:cNvSpPr txBox="1"/>
          <p:nvPr/>
        </p:nvSpPr>
        <p:spPr>
          <a:xfrm>
            <a:off x="1023007" y="5220333"/>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graphicFrame>
        <p:nvGraphicFramePr>
          <p:cNvPr id="134" name="Object 12"/>
          <p:cNvGraphicFramePr>
            <a:graphicFrameLocks noChangeAspect="1"/>
          </p:cNvGraphicFramePr>
          <p:nvPr>
            <p:extLst>
              <p:ext uri="{D42A27DB-BD31-4B8C-83A1-F6EECF244321}">
                <p14:modId xmlns:p14="http://schemas.microsoft.com/office/powerpoint/2010/main" val="3243685373"/>
              </p:ext>
            </p:extLst>
          </p:nvPr>
        </p:nvGraphicFramePr>
        <p:xfrm>
          <a:off x="795350" y="3693983"/>
          <a:ext cx="434940" cy="478178"/>
        </p:xfrm>
        <a:graphic>
          <a:graphicData uri="http://schemas.openxmlformats.org/presentationml/2006/ole">
            <mc:AlternateContent xmlns:mc="http://schemas.openxmlformats.org/markup-compatibility/2006">
              <mc:Choice xmlns:v="urn:schemas-microsoft-com:vml" Requires="v">
                <p:oleObj spid="_x0000_s17518" name="方程式" r:id="rId6" imgW="126720" imgH="139680" progId="Equation.3">
                  <p:embed/>
                </p:oleObj>
              </mc:Choice>
              <mc:Fallback>
                <p:oleObj name="方程式" r:id="rId6" imgW="126720" imgH="139680" progId="Equation.3">
                  <p:embed/>
                  <p:pic>
                    <p:nvPicPr>
                      <p:cNvPr id="129" name="Object 12"/>
                      <p:cNvPicPr>
                        <a:picLocks noChangeAspect="1" noChangeArrowheads="1"/>
                      </p:cNvPicPr>
                      <p:nvPr/>
                    </p:nvPicPr>
                    <p:blipFill>
                      <a:blip r:embed="rId7"/>
                      <a:srcRect/>
                      <a:stretch>
                        <a:fillRect/>
                      </a:stretch>
                    </p:blipFill>
                    <p:spPr bwMode="auto">
                      <a:xfrm>
                        <a:off x="795350" y="3693983"/>
                        <a:ext cx="434940" cy="478178"/>
                      </a:xfrm>
                      <a:prstGeom prst="rect">
                        <a:avLst/>
                      </a:prstGeom>
                      <a:noFill/>
                      <a:extLst/>
                    </p:spPr>
                  </p:pic>
                </p:oleObj>
              </mc:Fallback>
            </mc:AlternateContent>
          </a:graphicData>
        </a:graphic>
      </p:graphicFrame>
      <p:graphicFrame>
        <p:nvGraphicFramePr>
          <p:cNvPr id="64" name="Object 12"/>
          <p:cNvGraphicFramePr>
            <a:graphicFrameLocks noChangeAspect="1"/>
          </p:cNvGraphicFramePr>
          <p:nvPr>
            <p:extLst>
              <p:ext uri="{D42A27DB-BD31-4B8C-83A1-F6EECF244321}">
                <p14:modId xmlns:p14="http://schemas.microsoft.com/office/powerpoint/2010/main" val="788226925"/>
              </p:ext>
            </p:extLst>
          </p:nvPr>
        </p:nvGraphicFramePr>
        <p:xfrm>
          <a:off x="5020102" y="2475889"/>
          <a:ext cx="325438" cy="461962"/>
        </p:xfrm>
        <a:graphic>
          <a:graphicData uri="http://schemas.openxmlformats.org/presentationml/2006/ole">
            <mc:AlternateContent xmlns:mc="http://schemas.openxmlformats.org/markup-compatibility/2006">
              <mc:Choice xmlns:v="urn:schemas-microsoft-com:vml" Requires="v">
                <p:oleObj spid="_x0000_s17519" name="方程式" r:id="rId8" imgW="152280" imgH="215640" progId="Equation.3">
                  <p:embed/>
                </p:oleObj>
              </mc:Choice>
              <mc:Fallback>
                <p:oleObj name="方程式" r:id="rId8" imgW="152280" imgH="215640" progId="Equation.3">
                  <p:embed/>
                  <p:pic>
                    <p:nvPicPr>
                      <p:cNvPr id="16" name="Object 12"/>
                      <p:cNvPicPr>
                        <a:picLocks noChangeAspect="1" noChangeArrowheads="1"/>
                      </p:cNvPicPr>
                      <p:nvPr/>
                    </p:nvPicPr>
                    <p:blipFill>
                      <a:blip r:embed="rId9"/>
                      <a:srcRect/>
                      <a:stretch>
                        <a:fillRect/>
                      </a:stretch>
                    </p:blipFill>
                    <p:spPr bwMode="auto">
                      <a:xfrm>
                        <a:off x="5020102" y="24758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 name="Object 12"/>
          <p:cNvGraphicFramePr>
            <a:graphicFrameLocks noChangeAspect="1"/>
          </p:cNvGraphicFramePr>
          <p:nvPr>
            <p:extLst>
              <p:ext uri="{D42A27DB-BD31-4B8C-83A1-F6EECF244321}">
                <p14:modId xmlns:p14="http://schemas.microsoft.com/office/powerpoint/2010/main" val="2430830592"/>
              </p:ext>
            </p:extLst>
          </p:nvPr>
        </p:nvGraphicFramePr>
        <p:xfrm>
          <a:off x="4999640" y="3228795"/>
          <a:ext cx="352425" cy="461963"/>
        </p:xfrm>
        <a:graphic>
          <a:graphicData uri="http://schemas.openxmlformats.org/presentationml/2006/ole">
            <mc:AlternateContent xmlns:mc="http://schemas.openxmlformats.org/markup-compatibility/2006">
              <mc:Choice xmlns:v="urn:schemas-microsoft-com:vml" Requires="v">
                <p:oleObj spid="_x0000_s17520" name="方程式" r:id="rId10" imgW="164880" imgH="215640" progId="Equation.3">
                  <p:embed/>
                </p:oleObj>
              </mc:Choice>
              <mc:Fallback>
                <p:oleObj name="方程式" r:id="rId10" imgW="164880" imgH="215640" progId="Equation.3">
                  <p:embed/>
                  <p:pic>
                    <p:nvPicPr>
                      <p:cNvPr id="64" name="Object 12"/>
                      <p:cNvPicPr>
                        <a:picLocks noChangeAspect="1" noChangeArrowheads="1"/>
                      </p:cNvPicPr>
                      <p:nvPr/>
                    </p:nvPicPr>
                    <p:blipFill>
                      <a:blip r:embed="rId11"/>
                      <a:srcRect/>
                      <a:stretch>
                        <a:fillRect/>
                      </a:stretch>
                    </p:blipFill>
                    <p:spPr bwMode="auto">
                      <a:xfrm>
                        <a:off x="4999640" y="322879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 name="矩形 134"/>
          <p:cNvSpPr/>
          <p:nvPr/>
        </p:nvSpPr>
        <p:spPr>
          <a:xfrm>
            <a:off x="2291950" y="2576666"/>
            <a:ext cx="2693027" cy="27461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文字方塊 135"/>
          <p:cNvSpPr txBox="1"/>
          <p:nvPr/>
        </p:nvSpPr>
        <p:spPr>
          <a:xfrm>
            <a:off x="2206736" y="1705203"/>
            <a:ext cx="3753666" cy="830997"/>
          </a:xfrm>
          <a:prstGeom prst="rect">
            <a:avLst/>
          </a:prstGeom>
          <a:noFill/>
        </p:spPr>
        <p:txBody>
          <a:bodyPr wrap="square" rtlCol="0">
            <a:spAutoFit/>
          </a:bodyPr>
          <a:lstStyle/>
          <a:p>
            <a:r>
              <a:rPr lang="en-US" altLang="zh-TW" sz="2400" dirty="0"/>
              <a:t>Feature extractor replacing feature engineering</a:t>
            </a:r>
            <a:endParaRPr lang="zh-TW" altLang="en-US" sz="2400" dirty="0"/>
          </a:p>
        </p:txBody>
      </p:sp>
      <p:sp>
        <p:nvSpPr>
          <p:cNvPr id="137" name="文字方塊 136"/>
          <p:cNvSpPr txBox="1"/>
          <p:nvPr/>
        </p:nvSpPr>
        <p:spPr>
          <a:xfrm>
            <a:off x="6909399" y="5344176"/>
            <a:ext cx="1765609"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 Multi-class Classifier </a:t>
            </a:r>
            <a:endParaRPr lang="zh-TW" altLang="en-US" sz="2400" dirty="0"/>
          </a:p>
        </p:txBody>
      </p:sp>
      <p:sp>
        <p:nvSpPr>
          <p:cNvPr id="138" name="矩形 137"/>
          <p:cNvSpPr/>
          <p:nvPr/>
        </p:nvSpPr>
        <p:spPr>
          <a:xfrm>
            <a:off x="6038847" y="2610469"/>
            <a:ext cx="737236" cy="26839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39" name="文字方塊 138"/>
          <p:cNvSpPr txBox="1"/>
          <p:nvPr/>
        </p:nvSpPr>
        <p:spPr>
          <a:xfrm rot="5400000">
            <a:off x="5616881" y="3720140"/>
            <a:ext cx="1510968" cy="461665"/>
          </a:xfrm>
          <a:prstGeom prst="rect">
            <a:avLst/>
          </a:prstGeom>
          <a:noFill/>
        </p:spPr>
        <p:txBody>
          <a:bodyPr wrap="square" rtlCol="0">
            <a:spAutoFit/>
          </a:bodyPr>
          <a:lstStyle/>
          <a:p>
            <a:pPr algn="ctr"/>
            <a:r>
              <a:rPr lang="en-US" altLang="zh-TW" sz="2400" dirty="0" err="1"/>
              <a:t>Softmax</a:t>
            </a:r>
            <a:endParaRPr lang="zh-TW" altLang="en-US" sz="2400" dirty="0"/>
          </a:p>
        </p:txBody>
      </p:sp>
    </p:spTree>
    <p:extLst>
      <p:ext uri="{BB962C8B-B14F-4D97-AF65-F5344CB8AC3E}">
        <p14:creationId xmlns:p14="http://schemas.microsoft.com/office/powerpoint/2010/main" val="412934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p:bldP spid="137" grpId="0" animBg="1"/>
      <p:bldP spid="138" grpId="0" animBg="1"/>
      <p:bldP spid="1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Application</a:t>
            </a:r>
            <a:endParaRPr lang="zh-TW" altLang="en-US" dirty="0"/>
          </a:p>
        </p:txBody>
      </p:sp>
      <p:sp>
        <p:nvSpPr>
          <p:cNvPr id="3" name="文字版面配置區 2"/>
          <p:cNvSpPr>
            <a:spLocks noGrp="1"/>
          </p:cNvSpPr>
          <p:nvPr>
            <p:ph type="body" idx="1"/>
          </p:nvPr>
        </p:nvSpPr>
        <p:spPr/>
        <p:txBody>
          <a:bodyPr>
            <a:normAutofit/>
          </a:bodyPr>
          <a:lstStyle/>
          <a:p>
            <a:r>
              <a:rPr lang="en-US" altLang="zh-TW" sz="3200" dirty="0"/>
              <a:t>Input</a:t>
            </a:r>
            <a:endParaRPr lang="zh-TW" altLang="en-US" sz="3200" dirty="0"/>
          </a:p>
        </p:txBody>
      </p:sp>
      <p:sp>
        <p:nvSpPr>
          <p:cNvPr id="4" name="內容版面配置區 3"/>
          <p:cNvSpPr>
            <a:spLocks noGrp="1"/>
          </p:cNvSpPr>
          <p:nvPr>
            <p:ph sz="half" idx="2"/>
          </p:nvPr>
        </p:nvSpPr>
        <p:spPr/>
        <p:txBody>
          <a:bodyPr/>
          <a:lstStyle/>
          <a:p>
            <a:endParaRPr lang="zh-TW" altLang="en-US"/>
          </a:p>
        </p:txBody>
      </p:sp>
      <p:sp>
        <p:nvSpPr>
          <p:cNvPr id="5" name="文字版面配置區 4"/>
          <p:cNvSpPr>
            <a:spLocks noGrp="1"/>
          </p:cNvSpPr>
          <p:nvPr>
            <p:ph type="body" sz="quarter" idx="3"/>
          </p:nvPr>
        </p:nvSpPr>
        <p:spPr/>
        <p:txBody>
          <a:bodyPr>
            <a:normAutofit/>
          </a:bodyPr>
          <a:lstStyle/>
          <a:p>
            <a:r>
              <a:rPr lang="en-US" altLang="zh-TW" sz="3200" dirty="0"/>
              <a:t>Output</a:t>
            </a:r>
            <a:endParaRPr lang="zh-TW" altLang="en-US" sz="3200" dirty="0"/>
          </a:p>
        </p:txBody>
      </p:sp>
      <p:sp>
        <p:nvSpPr>
          <p:cNvPr id="6" name="內容版面配置區 5"/>
          <p:cNvSpPr>
            <a:spLocks noGrp="1"/>
          </p:cNvSpPr>
          <p:nvPr>
            <p:ph sz="quarter" idx="4"/>
          </p:nvPr>
        </p:nvSpPr>
        <p:spPr/>
        <p:txBody>
          <a:bodyPr/>
          <a:lstStyle/>
          <a:p>
            <a:endParaRPr lang="zh-TW" altLang="en-US"/>
          </a:p>
        </p:txBody>
      </p:sp>
      <p:pic>
        <p:nvPicPr>
          <p:cNvPr id="7" name="圖片 6"/>
          <p:cNvPicPr>
            <a:picLocks noChangeAspect="1"/>
          </p:cNvPicPr>
          <p:nvPr/>
        </p:nvPicPr>
        <p:blipFill>
          <a:blip r:embed="rId4"/>
          <a:stretch>
            <a:fillRect/>
          </a:stretch>
        </p:blipFill>
        <p:spPr>
          <a:xfrm>
            <a:off x="1088933" y="3309806"/>
            <a:ext cx="2130022" cy="2116455"/>
          </a:xfrm>
          <a:prstGeom prst="rect">
            <a:avLst/>
          </a:prstGeom>
        </p:spPr>
      </p:pic>
      <p:sp>
        <p:nvSpPr>
          <p:cNvPr id="8" name="文字方塊 7"/>
          <p:cNvSpPr txBox="1"/>
          <p:nvPr/>
        </p:nvSpPr>
        <p:spPr>
          <a:xfrm>
            <a:off x="1336292" y="5413288"/>
            <a:ext cx="1447800" cy="369332"/>
          </a:xfrm>
          <a:prstGeom prst="rect">
            <a:avLst/>
          </a:prstGeom>
          <a:noFill/>
        </p:spPr>
        <p:txBody>
          <a:bodyPr wrap="square" rtlCol="0">
            <a:spAutoFit/>
          </a:bodyPr>
          <a:lstStyle/>
          <a:p>
            <a:r>
              <a:rPr lang="en-US" altLang="zh-TW" dirty="0"/>
              <a:t>16 x 16 = 256</a:t>
            </a:r>
            <a:endParaRPr lang="zh-TW" altLang="en-US" dirty="0"/>
          </a:p>
        </p:txBody>
      </p:sp>
      <p:sp>
        <p:nvSpPr>
          <p:cNvPr id="9" name="矩形 8"/>
          <p:cNvSpPr/>
          <p:nvPr/>
        </p:nvSpPr>
        <p:spPr>
          <a:xfrm>
            <a:off x="3448638" y="300672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a:off x="3517026" y="37244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p:cNvSpPr/>
          <p:nvPr/>
        </p:nvSpPr>
        <p:spPr>
          <a:xfrm>
            <a:off x="3522844" y="31540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extLst/>
          </p:nvPr>
        </p:nvGraphicFramePr>
        <p:xfrm>
          <a:off x="3535543" y="3058840"/>
          <a:ext cx="325438" cy="461962"/>
        </p:xfrm>
        <a:graphic>
          <a:graphicData uri="http://schemas.openxmlformats.org/presentationml/2006/ole">
            <mc:AlternateContent xmlns:mc="http://schemas.openxmlformats.org/markup-compatibility/2006">
              <mc:Choice xmlns:v="urn:schemas-microsoft-com:vml" Requires="v">
                <p:oleObj spid="_x0000_s8287" name="方程式" r:id="rId5" imgW="152280" imgH="215640" progId="Equation.3">
                  <p:embed/>
                </p:oleObj>
              </mc:Choice>
              <mc:Fallback>
                <p:oleObj name="方程式" r:id="rId5" imgW="152280" imgH="215640" progId="Equation.3">
                  <p:embed/>
                  <p:pic>
                    <p:nvPicPr>
                      <p:cNvPr id="12" name="Object 12"/>
                      <p:cNvPicPr>
                        <a:picLocks noChangeAspect="1" noChangeArrowheads="1"/>
                      </p:cNvPicPr>
                      <p:nvPr/>
                    </p:nvPicPr>
                    <p:blipFill>
                      <a:blip r:embed="rId6"/>
                      <a:srcRect/>
                      <a:stretch>
                        <a:fillRect/>
                      </a:stretch>
                    </p:blipFill>
                    <p:spPr bwMode="auto">
                      <a:xfrm>
                        <a:off x="3535543" y="305884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3540839" y="3641569"/>
          <a:ext cx="352425" cy="461963"/>
        </p:xfrm>
        <a:graphic>
          <a:graphicData uri="http://schemas.openxmlformats.org/presentationml/2006/ole">
            <mc:AlternateContent xmlns:mc="http://schemas.openxmlformats.org/markup-compatibility/2006">
              <mc:Choice xmlns:v="urn:schemas-microsoft-com:vml" Requires="v">
                <p:oleObj spid="_x0000_s8288" name="方程式" r:id="rId7" imgW="164880" imgH="215640" progId="Equation.3">
                  <p:embed/>
                </p:oleObj>
              </mc:Choice>
              <mc:Fallback>
                <p:oleObj name="方程式" r:id="rId7" imgW="164880" imgH="215640" progId="Equation.3">
                  <p:embed/>
                  <p:pic>
                    <p:nvPicPr>
                      <p:cNvPr id="13" name="Object 12"/>
                      <p:cNvPicPr>
                        <a:picLocks noChangeAspect="1" noChangeArrowheads="1"/>
                      </p:cNvPicPr>
                      <p:nvPr/>
                    </p:nvPicPr>
                    <p:blipFill>
                      <a:blip r:embed="rId8"/>
                      <a:srcRect/>
                      <a:stretch>
                        <a:fillRect/>
                      </a:stretch>
                    </p:blipFill>
                    <p:spPr bwMode="auto">
                      <a:xfrm>
                        <a:off x="3540839" y="364156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3526551" y="51221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nvPr>
        </p:nvGraphicFramePr>
        <p:xfrm>
          <a:off x="3454628" y="5025409"/>
          <a:ext cx="544512" cy="488950"/>
        </p:xfrm>
        <a:graphic>
          <a:graphicData uri="http://schemas.openxmlformats.org/presentationml/2006/ole">
            <mc:AlternateContent xmlns:mc="http://schemas.openxmlformats.org/markup-compatibility/2006">
              <mc:Choice xmlns:v="urn:schemas-microsoft-com:vml" Requires="v">
                <p:oleObj spid="_x0000_s8289" name="方程式" r:id="rId9" imgW="253800" imgH="228600" progId="Equation.3">
                  <p:embed/>
                </p:oleObj>
              </mc:Choice>
              <mc:Fallback>
                <p:oleObj name="方程式" r:id="rId9" imgW="253800" imgH="228600" progId="Equation.3">
                  <p:embed/>
                  <p:pic>
                    <p:nvPicPr>
                      <p:cNvPr id="15" name="Object 12"/>
                      <p:cNvPicPr>
                        <a:picLocks noChangeAspect="1" noChangeArrowheads="1"/>
                      </p:cNvPicPr>
                      <p:nvPr/>
                    </p:nvPicPr>
                    <p:blipFill>
                      <a:blip r:embed="rId10"/>
                      <a:srcRect/>
                      <a:stretch>
                        <a:fillRect/>
                      </a:stretch>
                    </p:blipFill>
                    <p:spPr bwMode="auto">
                      <a:xfrm>
                        <a:off x="3454628" y="502540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15"/>
          <p:cNvSpPr txBox="1"/>
          <p:nvPr/>
        </p:nvSpPr>
        <p:spPr>
          <a:xfrm rot="5400000">
            <a:off x="3402483" y="44071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手繪多邊形 16"/>
          <p:cNvSpPr/>
          <p:nvPr/>
        </p:nvSpPr>
        <p:spPr>
          <a:xfrm>
            <a:off x="1214665" y="3068121"/>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17"/>
          <p:cNvSpPr/>
          <p:nvPr/>
        </p:nvSpPr>
        <p:spPr>
          <a:xfrm>
            <a:off x="1348015" y="3241062"/>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18"/>
          <p:cNvSpPr/>
          <p:nvPr/>
        </p:nvSpPr>
        <p:spPr>
          <a:xfrm>
            <a:off x="3081565" y="5284171"/>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371218" y="5765880"/>
            <a:ext cx="1661390" cy="830997"/>
          </a:xfrm>
          <a:prstGeom prst="rect">
            <a:avLst/>
          </a:prstGeom>
          <a:noFill/>
        </p:spPr>
        <p:txBody>
          <a:bodyPr wrap="square" rtlCol="0">
            <a:spAutoFit/>
          </a:bodyPr>
          <a:lstStyle/>
          <a:p>
            <a:r>
              <a:rPr lang="en-US" altLang="zh-TW" sz="2400" dirty="0"/>
              <a:t>Ink → 1</a:t>
            </a:r>
          </a:p>
          <a:p>
            <a:r>
              <a:rPr lang="en-US" altLang="zh-TW" sz="2400" dirty="0"/>
              <a:t>No ink → 0</a:t>
            </a:r>
            <a:endParaRPr lang="zh-TW" altLang="en-US" sz="2400" dirty="0"/>
          </a:p>
        </p:txBody>
      </p:sp>
      <p:grpSp>
        <p:nvGrpSpPr>
          <p:cNvPr id="26" name="群組 25"/>
          <p:cNvGrpSpPr/>
          <p:nvPr/>
        </p:nvGrpSpPr>
        <p:grpSpPr>
          <a:xfrm>
            <a:off x="5179092" y="2822199"/>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7" name="文字方塊 26"/>
          <p:cNvSpPr txBox="1"/>
          <p:nvPr/>
        </p:nvSpPr>
        <p:spPr>
          <a:xfrm>
            <a:off x="5106944" y="5737345"/>
            <a:ext cx="3566686"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400" dirty="0"/>
              <a:t>Each dimension represents the confidence of a digit.</a:t>
            </a:r>
            <a:endParaRPr lang="zh-TW" altLang="en-US" sz="2400" dirty="0"/>
          </a:p>
        </p:txBody>
      </p:sp>
      <p:sp>
        <p:nvSpPr>
          <p:cNvPr id="28" name="文字方塊 27"/>
          <p:cNvSpPr txBox="1"/>
          <p:nvPr/>
        </p:nvSpPr>
        <p:spPr>
          <a:xfrm>
            <a:off x="6048212" y="288375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9" name="文字方塊 28"/>
          <p:cNvSpPr txBox="1"/>
          <p:nvPr/>
        </p:nvSpPr>
        <p:spPr>
          <a:xfrm>
            <a:off x="6055521" y="3665036"/>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30" name="文字方塊 29"/>
          <p:cNvSpPr txBox="1"/>
          <p:nvPr/>
        </p:nvSpPr>
        <p:spPr>
          <a:xfrm>
            <a:off x="6055521" y="4939005"/>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1" name="文字方塊 30"/>
          <p:cNvSpPr txBox="1"/>
          <p:nvPr/>
        </p:nvSpPr>
        <p:spPr>
          <a:xfrm rot="5400000">
            <a:off x="6188216" y="432180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矩形 31"/>
          <p:cNvSpPr/>
          <p:nvPr/>
        </p:nvSpPr>
        <p:spPr>
          <a:xfrm>
            <a:off x="5115795" y="294466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33" name="矩形 32"/>
          <p:cNvSpPr/>
          <p:nvPr/>
        </p:nvSpPr>
        <p:spPr>
          <a:xfrm>
            <a:off x="5115795" y="366906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34" name="矩形 33"/>
          <p:cNvSpPr/>
          <p:nvPr/>
        </p:nvSpPr>
        <p:spPr>
          <a:xfrm>
            <a:off x="5096948" y="4938330"/>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35" name="矩形 34"/>
          <p:cNvSpPr/>
          <p:nvPr/>
        </p:nvSpPr>
        <p:spPr>
          <a:xfrm>
            <a:off x="5007951" y="3577013"/>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006627" y="3813785"/>
            <a:ext cx="1940923" cy="9033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The image is  “2”</a:t>
            </a:r>
            <a:endParaRPr lang="zh-TW" altLang="en-US" sz="2800" dirty="0"/>
          </a:p>
        </p:txBody>
      </p:sp>
      <p:pic>
        <p:nvPicPr>
          <p:cNvPr id="37" name="圖片 36"/>
          <p:cNvPicPr>
            <a:picLocks noChangeAspect="1"/>
          </p:cNvPicPr>
          <p:nvPr/>
        </p:nvPicPr>
        <p:blipFill>
          <a:blip r:embed="rId11"/>
          <a:stretch>
            <a:fillRect/>
          </a:stretch>
        </p:blipFill>
        <p:spPr>
          <a:xfrm>
            <a:off x="5591726" y="529322"/>
            <a:ext cx="3355824" cy="887357"/>
          </a:xfrm>
          <a:prstGeom prst="rect">
            <a:avLst/>
          </a:prstGeom>
        </p:spPr>
      </p:pic>
    </p:spTree>
    <p:extLst>
      <p:ext uri="{BB962C8B-B14F-4D97-AF65-F5344CB8AC3E}">
        <p14:creationId xmlns:p14="http://schemas.microsoft.com/office/powerpoint/2010/main" val="42341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4" grpId="0" animBg="1"/>
      <p:bldP spid="16" grpId="0"/>
      <p:bldP spid="17" grpId="0" animBg="1"/>
      <p:bldP spid="18" grpId="0" animBg="1"/>
      <p:bldP spid="19" grpId="0" animBg="1"/>
      <p:bldP spid="20" grpId="0"/>
      <p:bldP spid="27" grpId="0" animBg="1"/>
      <p:bldP spid="28" grpId="0" animBg="1"/>
      <p:bldP spid="29" grpId="0" animBg="1"/>
      <p:bldP spid="30" grpId="0" animBg="1"/>
      <p:bldP spid="31" grpId="0"/>
      <p:bldP spid="32" grpId="0" animBg="1"/>
      <p:bldP spid="33" grpId="0" animBg="1"/>
      <p:bldP spid="34" grpId="0" animBg="1"/>
      <p:bldP spid="35"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Application</a:t>
            </a:r>
            <a:endParaRPr lang="zh-TW" altLang="en-US" dirty="0"/>
          </a:p>
        </p:txBody>
      </p:sp>
      <p:sp>
        <p:nvSpPr>
          <p:cNvPr id="3" name="內容版面配置區 2"/>
          <p:cNvSpPr>
            <a:spLocks noGrp="1"/>
          </p:cNvSpPr>
          <p:nvPr>
            <p:ph idx="1"/>
          </p:nvPr>
        </p:nvSpPr>
        <p:spPr>
          <a:xfrm>
            <a:off x="628650" y="1788413"/>
            <a:ext cx="7886700" cy="4351338"/>
          </a:xfrm>
        </p:spPr>
        <p:txBody>
          <a:bodyPr/>
          <a:lstStyle/>
          <a:p>
            <a:r>
              <a:rPr lang="en-US" altLang="zh-TW" dirty="0"/>
              <a:t>Handwriting Digit Recognition</a:t>
            </a:r>
            <a:endParaRPr lang="zh-TW" altLang="en-US" dirty="0"/>
          </a:p>
        </p:txBody>
      </p:sp>
      <p:pic>
        <p:nvPicPr>
          <p:cNvPr id="5" name="圖片 4"/>
          <p:cNvPicPr>
            <a:picLocks noChangeAspect="1"/>
          </p:cNvPicPr>
          <p:nvPr/>
        </p:nvPicPr>
        <p:blipFill>
          <a:blip r:embed="rId4"/>
          <a:stretch>
            <a:fillRect/>
          </a:stretch>
        </p:blipFill>
        <p:spPr>
          <a:xfrm>
            <a:off x="1401933" y="3170126"/>
            <a:ext cx="1602442" cy="1592235"/>
          </a:xfrm>
          <a:prstGeom prst="rect">
            <a:avLst/>
          </a:prstGeom>
        </p:spPr>
      </p:pic>
      <p:sp>
        <p:nvSpPr>
          <p:cNvPr id="7" name="矩形 6"/>
          <p:cNvSpPr/>
          <p:nvPr/>
        </p:nvSpPr>
        <p:spPr>
          <a:xfrm>
            <a:off x="3825017" y="3184640"/>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8" name="向右箭號 7"/>
          <p:cNvSpPr/>
          <p:nvPr/>
        </p:nvSpPr>
        <p:spPr>
          <a:xfrm>
            <a:off x="3095815" y="3530444"/>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5951758" y="3540310"/>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6666447" y="3671695"/>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6" name="群組 5"/>
          <p:cNvGrpSpPr/>
          <p:nvPr/>
        </p:nvGrpSpPr>
        <p:grpSpPr>
          <a:xfrm>
            <a:off x="2462115" y="2538616"/>
            <a:ext cx="600084" cy="2625052"/>
            <a:chOff x="2462115" y="2538616"/>
            <a:chExt cx="600084" cy="2625052"/>
          </a:xfrm>
        </p:grpSpPr>
        <p:sp>
          <p:nvSpPr>
            <p:cNvPr id="12"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spid="_x0000_s9311" name="方程式" r:id="rId5" imgW="152280" imgH="215640" progId="Equation.3">
                    <p:embed/>
                  </p:oleObj>
                </mc:Choice>
                <mc:Fallback>
                  <p:oleObj name="方程式" r:id="rId5" imgW="152280" imgH="215640" progId="Equation.3">
                    <p:embed/>
                    <p:pic>
                      <p:nvPicPr>
                        <p:cNvPr id="15" name="Object 12"/>
                        <p:cNvPicPr>
                          <a:picLocks noChangeAspect="1" noChangeArrowheads="1"/>
                        </p:cNvPicPr>
                        <p:nvPr/>
                      </p:nvPicPr>
                      <p:blipFill>
                        <a:blip r:embed="rId6"/>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spid="_x0000_s9312" name="方程式" r:id="rId7" imgW="164880" imgH="215640" progId="Equation.3">
                    <p:embed/>
                  </p:oleObj>
                </mc:Choice>
                <mc:Fallback>
                  <p:oleObj name="方程式" r:id="rId7" imgW="164880" imgH="215640" progId="Equation.3">
                    <p:embed/>
                    <p:pic>
                      <p:nvPicPr>
                        <p:cNvPr id="16" name="Object 12"/>
                        <p:cNvPicPr>
                          <a:picLocks noChangeAspect="1" noChangeArrowheads="1"/>
                        </p:cNvPicPr>
                        <p:nvPr/>
                      </p:nvPicPr>
                      <p:blipFill>
                        <a:blip r:embed="rId8"/>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extLst/>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spid="_x0000_s9313" name="方程式" r:id="rId9" imgW="253800" imgH="228600" progId="Equation.3">
                    <p:embed/>
                  </p:oleObj>
                </mc:Choice>
                <mc:Fallback>
                  <p:oleObj name="方程式" r:id="rId9" imgW="253800" imgH="228600" progId="Equation.3">
                    <p:embed/>
                    <p:pic>
                      <p:nvPicPr>
                        <p:cNvPr id="18" name="Object 12"/>
                        <p:cNvPicPr>
                          <a:picLocks noChangeAspect="1" noChangeArrowheads="1"/>
                        </p:cNvPicPr>
                        <p:nvPr/>
                      </p:nvPicPr>
                      <p:blipFill>
                        <a:blip r:embed="rId10"/>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18"/>
            <p:cNvSpPr txBox="1"/>
            <p:nvPr/>
          </p:nvSpPr>
          <p:spPr>
            <a:xfrm rot="5400000">
              <a:off x="2415960" y="393900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20" name="群組 19"/>
          <p:cNvGrpSpPr/>
          <p:nvPr/>
        </p:nvGrpSpPr>
        <p:grpSpPr>
          <a:xfrm>
            <a:off x="6789662" y="2501358"/>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6" name="文字方塊 25"/>
          <p:cNvSpPr txBox="1"/>
          <p:nvPr/>
        </p:nvSpPr>
        <p:spPr>
          <a:xfrm>
            <a:off x="7460863" y="257211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7" name="文字方塊 26"/>
          <p:cNvSpPr txBox="1"/>
          <p:nvPr/>
        </p:nvSpPr>
        <p:spPr>
          <a:xfrm>
            <a:off x="7468172" y="3353396"/>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28" name="文字方塊 27"/>
          <p:cNvSpPr txBox="1"/>
          <p:nvPr/>
        </p:nvSpPr>
        <p:spPr>
          <a:xfrm>
            <a:off x="7468172" y="4627365"/>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0" name="文字方塊 29"/>
          <p:cNvSpPr txBox="1"/>
          <p:nvPr/>
        </p:nvSpPr>
        <p:spPr>
          <a:xfrm rot="5400000">
            <a:off x="7600867" y="40101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 name="文字方塊 10"/>
          <p:cNvSpPr txBox="1"/>
          <p:nvPr/>
        </p:nvSpPr>
        <p:spPr>
          <a:xfrm>
            <a:off x="3408956" y="4728735"/>
            <a:ext cx="2932815" cy="830997"/>
          </a:xfrm>
          <a:prstGeom prst="rect">
            <a:avLst/>
          </a:prstGeom>
          <a:noFill/>
        </p:spPr>
        <p:txBody>
          <a:bodyPr wrap="square" rtlCol="0">
            <a:spAutoFit/>
          </a:bodyPr>
          <a:lstStyle/>
          <a:p>
            <a:pPr algn="ctr"/>
            <a:r>
              <a:rPr lang="en-US" altLang="zh-TW" sz="2400" dirty="0"/>
              <a:t>What is needed is a function ……</a:t>
            </a:r>
            <a:endParaRPr lang="zh-TW" altLang="en-US" sz="2400" dirty="0"/>
          </a:p>
        </p:txBody>
      </p:sp>
      <p:sp>
        <p:nvSpPr>
          <p:cNvPr id="31" name="文字方塊 30"/>
          <p:cNvSpPr txBox="1"/>
          <p:nvPr/>
        </p:nvSpPr>
        <p:spPr>
          <a:xfrm>
            <a:off x="1668125" y="5484126"/>
            <a:ext cx="2086705" cy="830997"/>
          </a:xfrm>
          <a:prstGeom prst="rect">
            <a:avLst/>
          </a:prstGeom>
          <a:noFill/>
        </p:spPr>
        <p:txBody>
          <a:bodyPr wrap="square" rtlCol="0">
            <a:spAutoFit/>
          </a:bodyPr>
          <a:lstStyle/>
          <a:p>
            <a:pPr algn="ctr"/>
            <a:r>
              <a:rPr lang="en-US" altLang="zh-TW" sz="2400" dirty="0"/>
              <a:t>Input: </a:t>
            </a:r>
          </a:p>
          <a:p>
            <a:pPr algn="ctr"/>
            <a:r>
              <a:rPr lang="en-US" altLang="zh-TW" sz="2400" dirty="0"/>
              <a:t>256-dim vector</a:t>
            </a:r>
            <a:endParaRPr lang="zh-TW" altLang="en-US" sz="2400" dirty="0"/>
          </a:p>
        </p:txBody>
      </p:sp>
      <p:sp>
        <p:nvSpPr>
          <p:cNvPr id="33" name="文字方塊 32"/>
          <p:cNvSpPr txBox="1"/>
          <p:nvPr/>
        </p:nvSpPr>
        <p:spPr>
          <a:xfrm>
            <a:off x="5962262" y="5494979"/>
            <a:ext cx="2153750" cy="830997"/>
          </a:xfrm>
          <a:prstGeom prst="rect">
            <a:avLst/>
          </a:prstGeom>
          <a:noFill/>
        </p:spPr>
        <p:txBody>
          <a:bodyPr wrap="square" rtlCol="0">
            <a:spAutoFit/>
          </a:bodyPr>
          <a:lstStyle/>
          <a:p>
            <a:pPr algn="ctr"/>
            <a:r>
              <a:rPr lang="en-US" altLang="zh-TW" sz="2400" dirty="0"/>
              <a:t>output: </a:t>
            </a:r>
          </a:p>
          <a:p>
            <a:pPr algn="ctr"/>
            <a:r>
              <a:rPr lang="en-US" altLang="zh-TW" sz="2400" dirty="0"/>
              <a:t>10-dim vector</a:t>
            </a:r>
            <a:endParaRPr lang="zh-TW" altLang="en-US" sz="2400" dirty="0"/>
          </a:p>
        </p:txBody>
      </p:sp>
      <p:sp>
        <p:nvSpPr>
          <p:cNvPr id="32" name="文字方塊 31"/>
          <p:cNvSpPr txBox="1"/>
          <p:nvPr/>
        </p:nvSpPr>
        <p:spPr>
          <a:xfrm>
            <a:off x="4074432" y="3530444"/>
            <a:ext cx="1609082"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a:t>
            </a:r>
          </a:p>
          <a:p>
            <a:pPr algn="ctr"/>
            <a:r>
              <a:rPr lang="en-US" altLang="zh-TW" sz="2800" dirty="0"/>
              <a:t>Network</a:t>
            </a:r>
            <a:endParaRPr lang="zh-TW" altLang="en-US" sz="2800" dirty="0"/>
          </a:p>
        </p:txBody>
      </p:sp>
    </p:spTree>
    <p:extLst>
      <p:ext uri="{BB962C8B-B14F-4D97-AF65-F5344CB8AC3E}">
        <p14:creationId xmlns:p14="http://schemas.microsoft.com/office/powerpoint/2010/main" val="40792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p:bldP spid="11" grpId="0"/>
      <p:bldP spid="31" grpId="0"/>
      <p:bldP spid="33" grpId="0"/>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圖片 106"/>
          <p:cNvPicPr>
            <a:picLocks noChangeAspect="1"/>
          </p:cNvPicPr>
          <p:nvPr/>
        </p:nvPicPr>
        <p:blipFill>
          <a:blip r:embed="rId4"/>
          <a:stretch>
            <a:fillRect/>
          </a:stretch>
        </p:blipFill>
        <p:spPr>
          <a:xfrm>
            <a:off x="152795" y="2880668"/>
            <a:ext cx="1602442" cy="1592235"/>
          </a:xfrm>
          <a:prstGeom prst="rect">
            <a:avLst/>
          </a:prstGeom>
        </p:spPr>
      </p:pic>
      <p:sp>
        <p:nvSpPr>
          <p:cNvPr id="64" name="文字方塊 63"/>
          <p:cNvSpPr txBox="1"/>
          <p:nvPr/>
        </p:nvSpPr>
        <p:spPr>
          <a:xfrm>
            <a:off x="5837170" y="482449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2883916" y="5172079"/>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3844836" y="352480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21462" y="225251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20750" y="4829478"/>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lang="en-US" altLang="zh-TW" dirty="0"/>
              <a:t>Example Application</a:t>
            </a:r>
            <a:endParaRPr lang="zh-TW" altLang="en-US" dirty="0"/>
          </a:p>
        </p:txBody>
      </p:sp>
      <p:sp>
        <p:nvSpPr>
          <p:cNvPr id="7" name="文字方塊 6"/>
          <p:cNvSpPr txBox="1"/>
          <p:nvPr/>
        </p:nvSpPr>
        <p:spPr>
          <a:xfrm>
            <a:off x="993976" y="1770729"/>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7138018" y="1770729"/>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433736" y="327329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543052" y="451918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09852" y="249448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89850" y="297020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395668" y="239987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1408367" y="2304627"/>
          <a:ext cx="325438" cy="461962"/>
        </p:xfrm>
        <a:graphic>
          <a:graphicData uri="http://schemas.openxmlformats.org/presentationml/2006/ole">
            <mc:AlternateContent xmlns:mc="http://schemas.openxmlformats.org/markup-compatibility/2006">
              <mc:Choice xmlns:v="urn:schemas-microsoft-com:vml" Requires="v">
                <p:oleObj spid="_x0000_s10335" name="方程式" r:id="rId5" imgW="152280" imgH="215640" progId="Equation.3">
                  <p:embed/>
                </p:oleObj>
              </mc:Choice>
              <mc:Fallback>
                <p:oleObj name="方程式" r:id="rId5" imgW="152280" imgH="215640" progId="Equation.3">
                  <p:embed/>
                  <p:pic>
                    <p:nvPicPr>
                      <p:cNvPr id="16" name="Object 12"/>
                      <p:cNvPicPr>
                        <a:picLocks noChangeAspect="1" noChangeArrowheads="1"/>
                      </p:cNvPicPr>
                      <p:nvPr/>
                    </p:nvPicPr>
                    <p:blipFill>
                      <a:blip r:embed="rId6"/>
                      <a:srcRect/>
                      <a:stretch>
                        <a:fillRect/>
                      </a:stretch>
                    </p:blipFill>
                    <p:spPr bwMode="auto">
                      <a:xfrm>
                        <a:off x="1408367" y="230462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1413663" y="2887356"/>
          <a:ext cx="352425" cy="461963"/>
        </p:xfrm>
        <a:graphic>
          <a:graphicData uri="http://schemas.openxmlformats.org/presentationml/2006/ole">
            <mc:AlternateContent xmlns:mc="http://schemas.openxmlformats.org/markup-compatibility/2006">
              <mc:Choice xmlns:v="urn:schemas-microsoft-com:vml" Requires="v">
                <p:oleObj spid="_x0000_s10336" name="方程式" r:id="rId7" imgW="164880" imgH="215640" progId="Equation.3">
                  <p:embed/>
                </p:oleObj>
              </mc:Choice>
              <mc:Fallback>
                <p:oleObj name="方程式" r:id="rId7" imgW="164880" imgH="215640" progId="Equation.3">
                  <p:embed/>
                  <p:pic>
                    <p:nvPicPr>
                      <p:cNvPr id="17" name="Object 12"/>
                      <p:cNvPicPr>
                        <a:picLocks noChangeAspect="1" noChangeArrowheads="1"/>
                      </p:cNvPicPr>
                      <p:nvPr/>
                    </p:nvPicPr>
                    <p:blipFill>
                      <a:blip r:embed="rId8"/>
                      <a:srcRect/>
                      <a:stretch>
                        <a:fillRect/>
                      </a:stretch>
                    </p:blipFill>
                    <p:spPr bwMode="auto">
                      <a:xfrm>
                        <a:off x="1413663" y="288735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332137" y="177072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1399375" y="43679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1397000" y="4271963"/>
          <a:ext cx="407988" cy="488950"/>
        </p:xfrm>
        <a:graphic>
          <a:graphicData uri="http://schemas.openxmlformats.org/presentationml/2006/ole">
            <mc:AlternateContent xmlns:mc="http://schemas.openxmlformats.org/markup-compatibility/2006">
              <mc:Choice xmlns:v="urn:schemas-microsoft-com:vml" Requires="v">
                <p:oleObj spid="_x0000_s10337" name="方程式" r:id="rId9" imgW="190440" imgH="228600" progId="Equation.3">
                  <p:embed/>
                </p:oleObj>
              </mc:Choice>
              <mc:Fallback>
                <p:oleObj name="方程式" r:id="rId9" imgW="190440" imgH="228600" progId="Equation.3">
                  <p:embed/>
                  <p:pic>
                    <p:nvPicPr>
                      <p:cNvPr id="23" name="Object 12"/>
                      <p:cNvPicPr>
                        <a:picLocks noChangeAspect="1" noChangeArrowheads="1"/>
                      </p:cNvPicPr>
                      <p:nvPr/>
                    </p:nvPicPr>
                    <p:blipFill>
                      <a:blip r:embed="rId10"/>
                      <a:srcRect/>
                      <a:stretch>
                        <a:fillRect/>
                      </a:stretch>
                    </p:blipFill>
                    <p:spPr bwMode="auto">
                      <a:xfrm>
                        <a:off x="1397000" y="4271963"/>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275307" y="365290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3657035" y="177072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5868381" y="177072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4600123" y="21918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4607072" y="29528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4636088" y="416818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3166542" y="2522953"/>
            <a:ext cx="753037" cy="2013721"/>
            <a:chOff x="3166542" y="2522953"/>
            <a:chExt cx="753037" cy="2013721"/>
          </a:xfrm>
        </p:grpSpPr>
        <p:cxnSp>
          <p:nvCxnSpPr>
            <p:cNvPr id="36" name="直線單箭頭接點 35"/>
            <p:cNvCxnSpPr>
              <a:stCxn id="18" idx="6"/>
              <a:endCxn id="25"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742275" y="252295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738568" y="257132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738568" y="257132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766088" y="25229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732750" y="314165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732750" y="314165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04247" y="252295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777878" y="330152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777878" y="451612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群組 81"/>
          <p:cNvGrpSpPr/>
          <p:nvPr/>
        </p:nvGrpSpPr>
        <p:grpSpPr>
          <a:xfrm>
            <a:off x="5357094" y="251581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2263612" y="1770729"/>
            <a:ext cx="4874405" cy="38847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文字方塊 83"/>
          <p:cNvSpPr txBox="1"/>
          <p:nvPr/>
        </p:nvSpPr>
        <p:spPr>
          <a:xfrm>
            <a:off x="7339971" y="3407164"/>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85" name="群組 84"/>
          <p:cNvGrpSpPr/>
          <p:nvPr/>
        </p:nvGrpSpPr>
        <p:grpSpPr>
          <a:xfrm>
            <a:off x="7463186" y="2236827"/>
            <a:ext cx="642352" cy="2642877"/>
            <a:chOff x="7142066" y="1987121"/>
            <a:chExt cx="642352" cy="2642877"/>
          </a:xfrm>
        </p:grpSpPr>
        <p:sp>
          <p:nvSpPr>
            <p:cNvPr id="86" name="矩形 85"/>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7" name="文字方塊 86"/>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89" name="文字方塊 88"/>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0" name="文字方塊 89"/>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91" name="文字方塊 90"/>
          <p:cNvSpPr txBox="1"/>
          <p:nvPr/>
        </p:nvSpPr>
        <p:spPr>
          <a:xfrm>
            <a:off x="8134387" y="2307583"/>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92" name="文字方塊 91"/>
          <p:cNvSpPr txBox="1"/>
          <p:nvPr/>
        </p:nvSpPr>
        <p:spPr>
          <a:xfrm>
            <a:off x="8141696" y="3088865"/>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93" name="文字方塊 92"/>
          <p:cNvSpPr txBox="1"/>
          <p:nvPr/>
        </p:nvSpPr>
        <p:spPr>
          <a:xfrm>
            <a:off x="8141696" y="4362834"/>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94" name="文字方塊 93"/>
          <p:cNvSpPr txBox="1"/>
          <p:nvPr/>
        </p:nvSpPr>
        <p:spPr>
          <a:xfrm rot="5400000">
            <a:off x="8274391" y="37456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文字方塊 82"/>
          <p:cNvSpPr txBox="1"/>
          <p:nvPr/>
        </p:nvSpPr>
        <p:spPr>
          <a:xfrm>
            <a:off x="2417274" y="2975930"/>
            <a:ext cx="4608618"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A function set containing the candidates for </a:t>
            </a:r>
          </a:p>
          <a:p>
            <a:pPr algn="ctr"/>
            <a:r>
              <a:rPr lang="en-US" altLang="zh-TW" sz="2800" dirty="0"/>
              <a:t>Handwriting Digit Recognition</a:t>
            </a:r>
            <a:endParaRPr lang="zh-TW" altLang="en-US" sz="2800" dirty="0"/>
          </a:p>
        </p:txBody>
      </p:sp>
      <p:sp>
        <p:nvSpPr>
          <p:cNvPr id="56" name="文字方塊 55"/>
          <p:cNvSpPr txBox="1"/>
          <p:nvPr/>
        </p:nvSpPr>
        <p:spPr>
          <a:xfrm>
            <a:off x="1393757" y="5761357"/>
            <a:ext cx="6625955" cy="954107"/>
          </a:xfrm>
          <a:prstGeom prst="rect">
            <a:avLst/>
          </a:prstGeom>
          <a:noFill/>
        </p:spPr>
        <p:txBody>
          <a:bodyPr wrap="square" rtlCol="0">
            <a:spAutoFit/>
          </a:bodyPr>
          <a:lstStyle/>
          <a:p>
            <a:r>
              <a:rPr lang="en-US" altLang="zh-TW" sz="2800" dirty="0">
                <a:solidFill>
                  <a:srgbClr val="FF0000"/>
                </a:solidFill>
              </a:rPr>
              <a:t>You need to decide the network structure to let a good function in your function set.</a:t>
            </a:r>
            <a:endParaRPr lang="zh-TW" altLang="en-US" sz="2800" dirty="0">
              <a:solidFill>
                <a:srgbClr val="FF0000"/>
              </a:solidFill>
            </a:endParaRPr>
          </a:p>
        </p:txBody>
      </p:sp>
    </p:spTree>
    <p:extLst>
      <p:ext uri="{BB962C8B-B14F-4D97-AF65-F5344CB8AC3E}">
        <p14:creationId xmlns:p14="http://schemas.microsoft.com/office/powerpoint/2010/main" val="425643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1" grpId="0" animBg="1"/>
      <p:bldP spid="92" grpId="0" animBg="1"/>
      <p:bldP spid="93" grpId="0" animBg="1"/>
      <p:bldP spid="94" grpId="0"/>
      <p:bldP spid="83" grpId="0" animBg="1"/>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FAQ</a:t>
            </a:r>
            <a:endParaRPr lang="zh-TW" altLang="en-US" dirty="0"/>
          </a:p>
        </p:txBody>
      </p:sp>
      <p:sp>
        <p:nvSpPr>
          <p:cNvPr id="3" name="內容版面配置區 2"/>
          <p:cNvSpPr>
            <a:spLocks noGrp="1"/>
          </p:cNvSpPr>
          <p:nvPr>
            <p:ph idx="1"/>
          </p:nvPr>
        </p:nvSpPr>
        <p:spPr/>
        <p:txBody>
          <a:bodyPr/>
          <a:lstStyle/>
          <a:p>
            <a:endParaRPr lang="en-US" altLang="zh-TW" dirty="0"/>
          </a:p>
          <a:p>
            <a:endParaRPr lang="en-US" altLang="zh-TW" dirty="0"/>
          </a:p>
          <a:p>
            <a:r>
              <a:rPr lang="en-US" altLang="zh-TW" dirty="0"/>
              <a:t>Q: How many layers? How many neurons for each layer?</a:t>
            </a:r>
            <a:endParaRPr lang="zh-TW" altLang="en-US" dirty="0"/>
          </a:p>
          <a:p>
            <a:endParaRPr lang="en-US" altLang="zh-TW" dirty="0"/>
          </a:p>
          <a:p>
            <a:r>
              <a:rPr lang="en-US" altLang="zh-TW" dirty="0"/>
              <a:t>Q: Can the structure be automatically determined?</a:t>
            </a:r>
          </a:p>
          <a:p>
            <a:pPr lvl="1"/>
            <a:r>
              <a:rPr lang="en-US" altLang="zh-TW" dirty="0"/>
              <a:t>E.g. Evolutionary Artificial Neural Networks</a:t>
            </a:r>
          </a:p>
          <a:p>
            <a:r>
              <a:rPr lang="en-US" altLang="zh-TW" dirty="0"/>
              <a:t>Q: Can we design the network structure?</a:t>
            </a:r>
            <a:endParaRPr lang="zh-TW" altLang="en-US" dirty="0"/>
          </a:p>
          <a:p>
            <a:endParaRPr lang="zh-TW" altLang="en-US" dirty="0"/>
          </a:p>
          <a:p>
            <a:endParaRPr lang="zh-TW" altLang="en-US" dirty="0"/>
          </a:p>
        </p:txBody>
      </p:sp>
      <p:pic>
        <p:nvPicPr>
          <p:cNvPr id="6" name="圖片 5"/>
          <p:cNvPicPr>
            <a:picLocks noChangeAspect="1"/>
          </p:cNvPicPr>
          <p:nvPr/>
        </p:nvPicPr>
        <p:blipFill>
          <a:blip r:embed="rId2"/>
          <a:stretch>
            <a:fillRect/>
          </a:stretch>
        </p:blipFill>
        <p:spPr>
          <a:xfrm>
            <a:off x="4060061" y="222703"/>
            <a:ext cx="4455289" cy="2433411"/>
          </a:xfrm>
          <a:prstGeom prst="rect">
            <a:avLst/>
          </a:prstGeom>
        </p:spPr>
      </p:pic>
      <p:grpSp>
        <p:nvGrpSpPr>
          <p:cNvPr id="5" name="群組 4"/>
          <p:cNvGrpSpPr/>
          <p:nvPr/>
        </p:nvGrpSpPr>
        <p:grpSpPr>
          <a:xfrm>
            <a:off x="2315834" y="3501469"/>
            <a:ext cx="5731531" cy="557881"/>
            <a:chOff x="1729539" y="2853872"/>
            <a:chExt cx="5731531" cy="557881"/>
          </a:xfrm>
        </p:grpSpPr>
        <p:sp>
          <p:nvSpPr>
            <p:cNvPr id="7" name="文字方塊 6"/>
            <p:cNvSpPr txBox="1"/>
            <p:nvPr/>
          </p:nvSpPr>
          <p:spPr>
            <a:xfrm>
              <a:off x="1729539" y="2888533"/>
              <a:ext cx="2446855" cy="52322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800" dirty="0"/>
                <a:t>Trial and Error</a:t>
              </a:r>
              <a:endParaRPr lang="zh-TW" altLang="en-US" sz="2800" dirty="0"/>
            </a:p>
          </p:txBody>
        </p:sp>
        <p:sp>
          <p:nvSpPr>
            <p:cNvPr id="8" name="文字方塊 7"/>
            <p:cNvSpPr txBox="1"/>
            <p:nvPr/>
          </p:nvSpPr>
          <p:spPr>
            <a:xfrm>
              <a:off x="5014215" y="2882998"/>
              <a:ext cx="2446855"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altLang="zh-TW" sz="2800" dirty="0"/>
                <a:t>Intuition</a:t>
              </a:r>
              <a:endParaRPr lang="zh-TW" altLang="en-US" sz="2800" dirty="0"/>
            </a:p>
          </p:txBody>
        </p:sp>
        <p:sp>
          <p:nvSpPr>
            <p:cNvPr id="9" name="文字方塊 8"/>
            <p:cNvSpPr txBox="1"/>
            <p:nvPr/>
          </p:nvSpPr>
          <p:spPr>
            <a:xfrm>
              <a:off x="4244315" y="2853872"/>
              <a:ext cx="688705"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10" name="文字方塊 9"/>
          <p:cNvSpPr txBox="1"/>
          <p:nvPr/>
        </p:nvSpPr>
        <p:spPr>
          <a:xfrm>
            <a:off x="2315834" y="5796105"/>
            <a:ext cx="5731531"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altLang="zh-TW" sz="2800" dirty="0"/>
              <a:t>Convolutional Neural Network (CNN)</a:t>
            </a:r>
            <a:endParaRPr lang="zh-TW" altLang="en-US" sz="2800" dirty="0"/>
          </a:p>
        </p:txBody>
      </p:sp>
    </p:spTree>
    <p:extLst>
      <p:ext uri="{BB962C8B-B14F-4D97-AF65-F5344CB8AC3E}">
        <p14:creationId xmlns:p14="http://schemas.microsoft.com/office/powerpoint/2010/main" val="245418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sp>
        <p:nvSpPr>
          <p:cNvPr id="7" name="矩形 6"/>
          <p:cNvSpPr/>
          <p:nvPr/>
        </p:nvSpPr>
        <p:spPr>
          <a:xfrm>
            <a:off x="3442138" y="1902673"/>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18125020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Loss for an Example</a:t>
            </a:r>
            <a:endParaRPr lang="zh-TW" altLang="en-US" dirty="0"/>
          </a:p>
        </p:txBody>
      </p:sp>
      <p:sp>
        <p:nvSpPr>
          <p:cNvPr id="34" name="矩形 33"/>
          <p:cNvSpPr/>
          <p:nvPr/>
        </p:nvSpPr>
        <p:spPr>
          <a:xfrm>
            <a:off x="5975178" y="265505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34"/>
          <p:cNvSpPr/>
          <p:nvPr/>
        </p:nvSpPr>
        <p:spPr>
          <a:xfrm>
            <a:off x="2817906" y="264278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1634803" y="267043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3" name="直線單箭頭接點 42"/>
          <p:cNvCxnSpPr/>
          <p:nvPr/>
        </p:nvCxnSpPr>
        <p:spPr>
          <a:xfrm>
            <a:off x="5281458" y="3691209"/>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5390774" y="4937099"/>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257574" y="2912406"/>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703191" y="3388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1709009" y="281779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ext uri="{D42A27DB-BD31-4B8C-83A1-F6EECF244321}">
                <p14:modId xmlns:p14="http://schemas.microsoft.com/office/powerpoint/2010/main" val="1693514708"/>
              </p:ext>
            </p:extLst>
          </p:nvPr>
        </p:nvGraphicFramePr>
        <p:xfrm>
          <a:off x="1721708" y="2722544"/>
          <a:ext cx="325438" cy="461962"/>
        </p:xfrm>
        <a:graphic>
          <a:graphicData uri="http://schemas.openxmlformats.org/presentationml/2006/ole">
            <mc:AlternateContent xmlns:mc="http://schemas.openxmlformats.org/markup-compatibility/2006">
              <mc:Choice xmlns:v="urn:schemas-microsoft-com:vml" Requires="v">
                <p:oleObj spid="_x0000_s18512" name="方程式" r:id="rId4" imgW="152280" imgH="215640" progId="Equation.3">
                  <p:embed/>
                </p:oleObj>
              </mc:Choice>
              <mc:Fallback>
                <p:oleObj name="方程式" r:id="rId4" imgW="152280" imgH="215640" progId="Equation.3">
                  <p:embed/>
                  <p:pic>
                    <p:nvPicPr>
                      <p:cNvPr id="49" name="Object 12"/>
                      <p:cNvPicPr>
                        <a:picLocks noChangeAspect="1" noChangeArrowheads="1"/>
                      </p:cNvPicPr>
                      <p:nvPr/>
                    </p:nvPicPr>
                    <p:blipFill>
                      <a:blip r:embed="rId5"/>
                      <a:srcRect/>
                      <a:stretch>
                        <a:fillRect/>
                      </a:stretch>
                    </p:blipFill>
                    <p:spPr bwMode="auto">
                      <a:xfrm>
                        <a:off x="1721708" y="272254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ext uri="{D42A27DB-BD31-4B8C-83A1-F6EECF244321}">
                <p14:modId xmlns:p14="http://schemas.microsoft.com/office/powerpoint/2010/main" val="288102035"/>
              </p:ext>
            </p:extLst>
          </p:nvPr>
        </p:nvGraphicFramePr>
        <p:xfrm>
          <a:off x="1727004" y="3305273"/>
          <a:ext cx="352425" cy="461963"/>
        </p:xfrm>
        <a:graphic>
          <a:graphicData uri="http://schemas.openxmlformats.org/presentationml/2006/ole">
            <mc:AlternateContent xmlns:mc="http://schemas.openxmlformats.org/markup-compatibility/2006">
              <mc:Choice xmlns:v="urn:schemas-microsoft-com:vml" Requires="v">
                <p:oleObj spid="_x0000_s18513" name="方程式" r:id="rId6" imgW="164880" imgH="215640" progId="Equation.3">
                  <p:embed/>
                </p:oleObj>
              </mc:Choice>
              <mc:Fallback>
                <p:oleObj name="方程式" r:id="rId6" imgW="164880" imgH="215640" progId="Equation.3">
                  <p:embed/>
                  <p:pic>
                    <p:nvPicPr>
                      <p:cNvPr id="52" name="Object 12"/>
                      <p:cNvPicPr>
                        <a:picLocks noChangeAspect="1" noChangeArrowheads="1"/>
                      </p:cNvPicPr>
                      <p:nvPr/>
                    </p:nvPicPr>
                    <p:blipFill>
                      <a:blip r:embed="rId7"/>
                      <a:srcRect/>
                      <a:stretch>
                        <a:fillRect/>
                      </a:stretch>
                    </p:blipFill>
                    <p:spPr bwMode="auto">
                      <a:xfrm>
                        <a:off x="1727004" y="330527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2915016" y="265379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2917358" y="343236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905725" y="466037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2902978" y="408266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矩形 58"/>
          <p:cNvSpPr/>
          <p:nvPr/>
        </p:nvSpPr>
        <p:spPr>
          <a:xfrm>
            <a:off x="1712716" y="47858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extLst>
              <p:ext uri="{D42A27DB-BD31-4B8C-83A1-F6EECF244321}">
                <p14:modId xmlns:p14="http://schemas.microsoft.com/office/powerpoint/2010/main" val="1612891241"/>
              </p:ext>
            </p:extLst>
          </p:nvPr>
        </p:nvGraphicFramePr>
        <p:xfrm>
          <a:off x="1640793" y="4689113"/>
          <a:ext cx="544512" cy="488950"/>
        </p:xfrm>
        <a:graphic>
          <a:graphicData uri="http://schemas.openxmlformats.org/presentationml/2006/ole">
            <mc:AlternateContent xmlns:mc="http://schemas.openxmlformats.org/markup-compatibility/2006">
              <mc:Choice xmlns:v="urn:schemas-microsoft-com:vml" Requires="v">
                <p:oleObj spid="_x0000_s18514" name="方程式" r:id="rId8" imgW="253800" imgH="228600" progId="Equation.3">
                  <p:embed/>
                </p:oleObj>
              </mc:Choice>
              <mc:Fallback>
                <p:oleObj name="方程式" r:id="rId8" imgW="253800" imgH="228600" progId="Equation.3">
                  <p:embed/>
                  <p:pic>
                    <p:nvPicPr>
                      <p:cNvPr id="62" name="Object 12"/>
                      <p:cNvPicPr>
                        <a:picLocks noChangeAspect="1" noChangeArrowheads="1"/>
                      </p:cNvPicPr>
                      <p:nvPr/>
                    </p:nvPicPr>
                    <p:blipFill>
                      <a:blip r:embed="rId9"/>
                      <a:srcRect/>
                      <a:stretch>
                        <a:fillRect/>
                      </a:stretch>
                    </p:blipFill>
                    <p:spPr bwMode="auto">
                      <a:xfrm>
                        <a:off x="1640793" y="4689113"/>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1588648" y="407082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2" name="文字方塊 71"/>
          <p:cNvSpPr txBox="1"/>
          <p:nvPr/>
        </p:nvSpPr>
        <p:spPr>
          <a:xfrm>
            <a:off x="4142223" y="25952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文字方塊 72"/>
          <p:cNvSpPr txBox="1"/>
          <p:nvPr/>
        </p:nvSpPr>
        <p:spPr>
          <a:xfrm>
            <a:off x="4159846" y="338070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4" name="文字方塊 73"/>
          <p:cNvSpPr txBox="1"/>
          <p:nvPr/>
        </p:nvSpPr>
        <p:spPr>
          <a:xfrm>
            <a:off x="4172026" y="463699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5" name="直線單箭頭接點 74"/>
          <p:cNvCxnSpPr>
            <a:stCxn id="53" idx="6"/>
          </p:cNvCxnSpPr>
          <p:nvPr/>
        </p:nvCxnSpPr>
        <p:spPr>
          <a:xfrm>
            <a:off x="3489174" y="294087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489174" y="37326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3479883" y="495459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3491516" y="294087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3489174" y="294087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3489174" y="294087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3491516" y="371944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3479883" y="294087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3479883" y="371944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055616" y="294087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051909" y="298924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051909" y="298924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079429" y="294087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046091" y="355957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046091" y="355957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2117588" y="294087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091219" y="371944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091219" y="493404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rot="5400000">
            <a:off x="5917368" y="415604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4" name="文字方塊 93"/>
          <p:cNvSpPr txBox="1"/>
          <p:nvPr/>
        </p:nvSpPr>
        <p:spPr>
          <a:xfrm>
            <a:off x="5986461" y="2637225"/>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95" name="文字方塊 94"/>
          <p:cNvSpPr txBox="1"/>
          <p:nvPr/>
        </p:nvSpPr>
        <p:spPr>
          <a:xfrm>
            <a:off x="6007559" y="3445534"/>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6" name="文字方塊 95"/>
          <p:cNvSpPr txBox="1"/>
          <p:nvPr/>
        </p:nvSpPr>
        <p:spPr>
          <a:xfrm>
            <a:off x="5975178" y="4701677"/>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9" name="文字方塊 8"/>
          <p:cNvSpPr txBox="1"/>
          <p:nvPr/>
        </p:nvSpPr>
        <p:spPr>
          <a:xfrm>
            <a:off x="3237500" y="3717467"/>
            <a:ext cx="65" cy="276999"/>
          </a:xfrm>
          <a:prstGeom prst="rect">
            <a:avLst/>
          </a:prstGeom>
          <a:noFill/>
        </p:spPr>
        <p:txBody>
          <a:bodyPr wrap="none" lIns="0" tIns="0" rIns="0" bIns="0" rtlCol="0">
            <a:spAutoFit/>
          </a:bodyPr>
          <a:lstStyle/>
          <a:p>
            <a:endParaRPr lang="zh-TW" altLang="en-US" dirty="0"/>
          </a:p>
        </p:txBody>
      </p:sp>
      <p:sp>
        <p:nvSpPr>
          <p:cNvPr id="71" name="文字方塊 70"/>
          <p:cNvSpPr txBox="1"/>
          <p:nvPr/>
        </p:nvSpPr>
        <p:spPr>
          <a:xfrm>
            <a:off x="6576550" y="4109752"/>
            <a:ext cx="1154637"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Cross</a:t>
            </a:r>
          </a:p>
          <a:p>
            <a:pPr algn="ctr"/>
            <a:r>
              <a:rPr lang="en-US" altLang="zh-TW" sz="2400" dirty="0"/>
              <a:t>Entropy</a:t>
            </a:r>
          </a:p>
        </p:txBody>
      </p:sp>
      <p:pic>
        <p:nvPicPr>
          <p:cNvPr id="102" name="圖片 101"/>
          <p:cNvPicPr preferRelativeResize="0">
            <a:picLocks/>
          </p:cNvPicPr>
          <p:nvPr/>
        </p:nvPicPr>
        <p:blipFill>
          <a:blip r:embed="rId10"/>
          <a:stretch>
            <a:fillRect/>
          </a:stretch>
        </p:blipFill>
        <p:spPr>
          <a:xfrm>
            <a:off x="3890841" y="1695524"/>
            <a:ext cx="720000" cy="720000"/>
          </a:xfrm>
          <a:prstGeom prst="rect">
            <a:avLst/>
          </a:prstGeom>
          <a:ln w="38100">
            <a:solidFill>
              <a:schemeClr val="tx1"/>
            </a:solidFill>
          </a:ln>
        </p:spPr>
      </p:pic>
      <p:sp>
        <p:nvSpPr>
          <p:cNvPr id="103" name="文字方塊 102"/>
          <p:cNvSpPr txBox="1"/>
          <p:nvPr/>
        </p:nvSpPr>
        <p:spPr>
          <a:xfrm>
            <a:off x="4693567" y="1784585"/>
            <a:ext cx="654853" cy="523220"/>
          </a:xfrm>
          <a:prstGeom prst="rect">
            <a:avLst/>
          </a:prstGeom>
          <a:noFill/>
        </p:spPr>
        <p:txBody>
          <a:bodyPr wrap="square" rtlCol="0">
            <a:spAutoFit/>
          </a:bodyPr>
          <a:lstStyle/>
          <a:p>
            <a:r>
              <a:rPr lang="en-US" altLang="zh-TW" sz="2800" dirty="0"/>
              <a:t>“1”</a:t>
            </a:r>
            <a:endParaRPr lang="zh-TW" altLang="en-US" sz="2800" dirty="0"/>
          </a:p>
        </p:txBody>
      </p:sp>
      <p:pic>
        <p:nvPicPr>
          <p:cNvPr id="108" name="圖片 107"/>
          <p:cNvPicPr preferRelativeResize="0">
            <a:picLocks/>
          </p:cNvPicPr>
          <p:nvPr/>
        </p:nvPicPr>
        <p:blipFill>
          <a:blip r:embed="rId10"/>
          <a:stretch>
            <a:fillRect/>
          </a:stretch>
        </p:blipFill>
        <p:spPr>
          <a:xfrm>
            <a:off x="617004" y="3646519"/>
            <a:ext cx="720000" cy="720000"/>
          </a:xfrm>
          <a:prstGeom prst="rect">
            <a:avLst/>
          </a:prstGeom>
          <a:ln w="38100">
            <a:solidFill>
              <a:schemeClr val="tx1"/>
            </a:solidFill>
          </a:ln>
        </p:spPr>
      </p:pic>
      <p:sp>
        <p:nvSpPr>
          <p:cNvPr id="110" name="矩形 109"/>
          <p:cNvSpPr/>
          <p:nvPr/>
        </p:nvSpPr>
        <p:spPr>
          <a:xfrm>
            <a:off x="7789244" y="2657294"/>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1" name="文字方塊 110"/>
          <p:cNvSpPr txBox="1"/>
          <p:nvPr/>
        </p:nvSpPr>
        <p:spPr>
          <a:xfrm rot="5400000">
            <a:off x="8237055" y="409177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2" name="文字方塊 111"/>
          <p:cNvSpPr txBox="1"/>
          <p:nvPr/>
        </p:nvSpPr>
        <p:spPr>
          <a:xfrm>
            <a:off x="8227210" y="2626237"/>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113" name="文字方塊 112"/>
          <p:cNvSpPr txBox="1"/>
          <p:nvPr/>
        </p:nvSpPr>
        <p:spPr>
          <a:xfrm>
            <a:off x="8227210" y="342636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4" name="文字方塊 113"/>
          <p:cNvSpPr txBox="1"/>
          <p:nvPr/>
        </p:nvSpPr>
        <p:spPr>
          <a:xfrm>
            <a:off x="8211604" y="4715769"/>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5" name="左-右雙向箭號 114"/>
          <p:cNvSpPr/>
          <p:nvPr/>
        </p:nvSpPr>
        <p:spPr>
          <a:xfrm>
            <a:off x="6547946" y="3719063"/>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p:cNvCxnSpPr/>
          <p:nvPr/>
        </p:nvCxnSpPr>
        <p:spPr>
          <a:xfrm flipH="1">
            <a:off x="987423" y="2022925"/>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5348420" y="2046195"/>
            <a:ext cx="26824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977004" y="2055524"/>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8045430" y="2074215"/>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4816530" y="265321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9" name="橢圓 98"/>
          <p:cNvSpPr/>
          <p:nvPr/>
        </p:nvSpPr>
        <p:spPr>
          <a:xfrm>
            <a:off x="4892374" y="264511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4" name="橢圓 103"/>
          <p:cNvSpPr/>
          <p:nvPr/>
        </p:nvSpPr>
        <p:spPr>
          <a:xfrm>
            <a:off x="4894716" y="340502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5" name="橢圓 104"/>
          <p:cNvSpPr/>
          <p:nvPr/>
        </p:nvSpPr>
        <p:spPr>
          <a:xfrm>
            <a:off x="4901744" y="46516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6" name="文字方塊 105"/>
          <p:cNvSpPr txBox="1"/>
          <p:nvPr/>
        </p:nvSpPr>
        <p:spPr>
          <a:xfrm rot="5400000">
            <a:off x="4898997" y="407082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 name="矩形 2"/>
          <p:cNvSpPr/>
          <p:nvPr/>
        </p:nvSpPr>
        <p:spPr>
          <a:xfrm>
            <a:off x="7580110" y="1488616"/>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target</a:t>
            </a:r>
            <a:endParaRPr lang="zh-TW" altLang="en-US" sz="2400" dirty="0"/>
          </a:p>
        </p:txBody>
      </p:sp>
      <p:sp>
        <p:nvSpPr>
          <p:cNvPr id="4" name="矩形 3"/>
          <p:cNvSpPr/>
          <p:nvPr/>
        </p:nvSpPr>
        <p:spPr>
          <a:xfrm rot="5400000">
            <a:off x="3852139" y="3617311"/>
            <a:ext cx="2691859" cy="7005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t>Softmax</a:t>
            </a:r>
            <a:endParaRPr lang="zh-TW" altLang="en-US" sz="2400" dirty="0"/>
          </a:p>
        </p:txBody>
      </p:sp>
      <mc:AlternateContent xmlns:mc="http://schemas.openxmlformats.org/markup-compatibility/2006" xmlns:a14="http://schemas.microsoft.com/office/drawing/2010/main">
        <mc:Choice Requires="a14">
          <p:sp>
            <p:nvSpPr>
              <p:cNvPr id="101" name="文字方塊 100"/>
              <p:cNvSpPr txBox="1"/>
              <p:nvPr/>
            </p:nvSpPr>
            <p:spPr>
              <a:xfrm>
                <a:off x="1654317" y="5392214"/>
                <a:ext cx="3580980"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𝑙</m:t>
                      </m:r>
                      <m:d>
                        <m:dPr>
                          <m:ctrlPr>
                            <a:rPr lang="en-US" altLang="zh-TW" sz="2800" b="0" i="1" smtClean="0">
                              <a:latin typeface="Cambria Math" panose="02040503050406030204" pitchFamily="18" charset="0"/>
                            </a:rPr>
                          </m:ctrlPr>
                        </m:dPr>
                        <m:e>
                          <m:r>
                            <a:rPr lang="en-US" altLang="zh-TW" sz="2800" i="1">
                              <a:latin typeface="Cambria Math" panose="02040503050406030204" pitchFamily="18" charset="0"/>
                            </a:rPr>
                            <m:t>𝑦</m:t>
                          </m:r>
                          <m:r>
                            <m:rPr>
                              <m:nor/>
                            </m:rPr>
                            <a:rPr lang="zh-TW" altLang="en-US" sz="2800" dirty="0"/>
                            <m:t> </m:t>
                          </m:r>
                          <m:r>
                            <a:rPr lang="en-US" altLang="zh-TW" sz="2800" b="0" i="1" dirty="0" smtClean="0">
                              <a:latin typeface="Cambria Math" panose="02040503050406030204" pitchFamily="18" charset="0"/>
                            </a:rPr>
                            <m:t>,</m:t>
                          </m:r>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r>
                            <m:rPr>
                              <m:nor/>
                            </m:rPr>
                            <a:rPr lang="zh-TW" altLang="en-US" sz="2800" dirty="0"/>
                            <m:t> </m:t>
                          </m:r>
                        </m:e>
                      </m:d>
                      <m:r>
                        <a:rPr lang="en-US" altLang="zh-TW" sz="2800" b="0" i="1" smtClean="0">
                          <a:latin typeface="Cambria Math" panose="02040503050406030204" pitchFamily="18" charset="0"/>
                        </a:rPr>
                        <m:t>=−</m:t>
                      </m:r>
                      <m:nary>
                        <m:naryPr>
                          <m:chr m:val="∑"/>
                          <m:ctrlPr>
                            <a:rPr lang="zh-TW" altLang="en-US"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10</m:t>
                          </m:r>
                        </m:sup>
                        <m:e>
                          <m:acc>
                            <m:accPr>
                              <m:chr m:val="̂"/>
                              <m:ctrlPr>
                                <a:rPr lang="en-US" altLang="zh-TW" sz="2800" i="1">
                                  <a:latin typeface="Cambria Math" panose="02040503050406030204" pitchFamily="18" charset="0"/>
                                </a:rPr>
                              </m:ctrlPr>
                            </m:acc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acc>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nary>
                    </m:oMath>
                  </m:oMathPara>
                </a14:m>
                <a:endParaRPr lang="zh-TW" altLang="en-US" sz="28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1654317" y="5392214"/>
                <a:ext cx="3580980" cy="121129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7893779" y="270800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7893779" y="2708000"/>
                <a:ext cx="366639" cy="369332"/>
              </a:xfrm>
              <a:prstGeom prst="rect">
                <a:avLst/>
              </a:prstGeom>
              <a:blipFill>
                <a:blip r:embed="rId12"/>
                <a:stretch>
                  <a:fillRect l="-20000" t="-16393" r="-5166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7893421" y="3473498"/>
                <a:ext cx="3737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7893421" y="3473498"/>
                <a:ext cx="373757" cy="369332"/>
              </a:xfrm>
              <a:prstGeom prst="rect">
                <a:avLst/>
              </a:prstGeom>
              <a:blipFill>
                <a:blip r:embed="rId13"/>
                <a:stretch>
                  <a:fillRect l="-19672" t="-18333" r="-5082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文字方塊 118"/>
              <p:cNvSpPr txBox="1"/>
              <p:nvPr/>
            </p:nvSpPr>
            <p:spPr>
              <a:xfrm>
                <a:off x="7878722" y="4795595"/>
                <a:ext cx="4964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10</m:t>
                          </m:r>
                        </m:sub>
                      </m:sSub>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7878722" y="4795595"/>
                <a:ext cx="496483" cy="369332"/>
              </a:xfrm>
              <a:prstGeom prst="rect">
                <a:avLst/>
              </a:prstGeom>
              <a:blipFill>
                <a:blip r:embed="rId14"/>
                <a:stretch>
                  <a:fillRect l="-14634" t="-18333" r="-37805" b="-26667"/>
                </a:stretch>
              </a:blipFill>
            </p:spPr>
            <p:txBody>
              <a:bodyPr/>
              <a:lstStyle/>
              <a:p>
                <a:r>
                  <a:rPr lang="zh-TW" altLang="en-US">
                    <a:noFill/>
                  </a:rPr>
                  <a:t> </a:t>
                </a:r>
              </a:p>
            </p:txBody>
          </p:sp>
        </mc:Fallback>
      </mc:AlternateContent>
      <p:sp>
        <p:nvSpPr>
          <p:cNvPr id="120" name="文字方塊 119"/>
          <p:cNvSpPr txBox="1"/>
          <p:nvPr/>
        </p:nvSpPr>
        <p:spPr>
          <a:xfrm rot="5400000">
            <a:off x="7791036" y="409177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2281800" y="3433484"/>
            <a:ext cx="2646238"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Given a set of parameters</a:t>
            </a:r>
            <a:endParaRPr lang="zh-TW" altLang="en-US" sz="2800" dirty="0"/>
          </a:p>
        </p:txBody>
      </p:sp>
      <mc:AlternateContent xmlns:mc="http://schemas.openxmlformats.org/markup-compatibility/2006" xmlns:a14="http://schemas.microsoft.com/office/drawing/2010/main">
        <mc:Choice Requires="a14">
          <p:sp>
            <p:nvSpPr>
              <p:cNvPr id="8" name="文字方塊 7"/>
              <p:cNvSpPr txBox="1"/>
              <p:nvPr/>
            </p:nvSpPr>
            <p:spPr>
              <a:xfrm>
                <a:off x="6093037" y="5255491"/>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𝑦</m:t>
                      </m:r>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093037" y="5255491"/>
                <a:ext cx="288284" cy="430887"/>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7908918" y="5247625"/>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𝑦</m:t>
                          </m:r>
                        </m:e>
                      </m:acc>
                    </m:oMath>
                  </m:oMathPara>
                </a14:m>
                <a:endParaRPr lang="zh-TW" altLang="en-US" sz="28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7908918" y="5247625"/>
                <a:ext cx="288284" cy="430887"/>
              </a:xfrm>
              <a:prstGeom prst="rect">
                <a:avLst/>
              </a:prstGeom>
              <a:blipFill>
                <a:blip r:embed="rId16"/>
                <a:stretch>
                  <a:fillRect/>
                </a:stretch>
              </a:blipFill>
            </p:spPr>
            <p:txBody>
              <a:bodyPr/>
              <a:lstStyle/>
              <a:p>
                <a:r>
                  <a:rPr lang="zh-TW" altLang="en-US">
                    <a:noFill/>
                  </a:rPr>
                  <a:t> </a:t>
                </a:r>
              </a:p>
            </p:txBody>
          </p:sp>
        </mc:Fallback>
      </mc:AlternateContent>
      <p:cxnSp>
        <p:nvCxnSpPr>
          <p:cNvPr id="11" name="直線接點 10"/>
          <p:cNvCxnSpPr>
            <a:stCxn id="71" idx="2"/>
          </p:cNvCxnSpPr>
          <p:nvPr/>
        </p:nvCxnSpPr>
        <p:spPr>
          <a:xfrm flipH="1">
            <a:off x="7141744" y="4940749"/>
            <a:ext cx="0" cy="11842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5314888" y="6125029"/>
            <a:ext cx="18445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0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1" grpId="0" animBg="1"/>
      <p:bldP spid="103" grpId="0"/>
      <p:bldP spid="110" grpId="0" animBg="1"/>
      <p:bldP spid="111" grpId="0"/>
      <p:bldP spid="112" grpId="0"/>
      <p:bldP spid="113" grpId="0"/>
      <p:bldP spid="114" grpId="0"/>
      <p:bldP spid="115" grpId="0" animBg="1"/>
      <p:bldP spid="3" grpId="0" animBg="1"/>
      <p:bldP spid="101" grpId="0"/>
      <p:bldP spid="5" grpId="0"/>
      <p:bldP spid="109" grpId="0"/>
      <p:bldP spid="119" grpId="0"/>
      <p:bldP spid="120" grpId="0"/>
      <p:bldP spid="8" grpId="0"/>
      <p:bldP spid="1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Total Loss</a:t>
            </a:r>
            <a:endParaRPr lang="zh-TW" altLang="en-US" dirty="0"/>
          </a:p>
        </p:txBody>
      </p:sp>
      <p:grpSp>
        <p:nvGrpSpPr>
          <p:cNvPr id="18" name="群組 17"/>
          <p:cNvGrpSpPr/>
          <p:nvPr/>
        </p:nvGrpSpPr>
        <p:grpSpPr>
          <a:xfrm>
            <a:off x="1727768" y="2298174"/>
            <a:ext cx="421911" cy="671513"/>
            <a:chOff x="510563" y="3417283"/>
            <a:chExt cx="421911" cy="671513"/>
          </a:xfrm>
        </p:grpSpPr>
        <p:sp>
          <p:nvSpPr>
            <p:cNvPr id="19"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0"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21" name="群組 20"/>
          <p:cNvGrpSpPr/>
          <p:nvPr/>
        </p:nvGrpSpPr>
        <p:grpSpPr>
          <a:xfrm>
            <a:off x="1727768" y="3245279"/>
            <a:ext cx="421910" cy="671513"/>
            <a:chOff x="510564" y="3417283"/>
            <a:chExt cx="421910" cy="671513"/>
          </a:xfrm>
        </p:grpSpPr>
        <p:sp>
          <p:nvSpPr>
            <p:cNvPr id="22"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3"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grpSp>
        <p:nvGrpSpPr>
          <p:cNvPr id="24" name="群組 23"/>
          <p:cNvGrpSpPr/>
          <p:nvPr/>
        </p:nvGrpSpPr>
        <p:grpSpPr>
          <a:xfrm>
            <a:off x="1713340" y="5606623"/>
            <a:ext cx="450765" cy="671513"/>
            <a:chOff x="496136" y="3417283"/>
            <a:chExt cx="450765" cy="671513"/>
          </a:xfrm>
        </p:grpSpPr>
        <p:sp>
          <p:nvSpPr>
            <p:cNvPr id="25"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6" name="矩形 25"/>
            <p:cNvSpPr/>
            <p:nvPr/>
          </p:nvSpPr>
          <p:spPr>
            <a:xfrm>
              <a:off x="496136" y="3522206"/>
              <a:ext cx="450765"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p:sp>
        <p:nvSpPr>
          <p:cNvPr id="27" name="矩形 26"/>
          <p:cNvSpPr/>
          <p:nvPr/>
        </p:nvSpPr>
        <p:spPr>
          <a:xfrm>
            <a:off x="2527693" y="230074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8" name="矩形 27"/>
          <p:cNvSpPr/>
          <p:nvPr/>
        </p:nvSpPr>
        <p:spPr>
          <a:xfrm>
            <a:off x="2527693" y="323945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9" name="矩形 28"/>
          <p:cNvSpPr/>
          <p:nvPr/>
        </p:nvSpPr>
        <p:spPr>
          <a:xfrm>
            <a:off x="2527693" y="5594978"/>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30" name="文字方塊 29"/>
          <p:cNvSpPr txBox="1"/>
          <p:nvPr/>
        </p:nvSpPr>
        <p:spPr>
          <a:xfrm rot="5400000">
            <a:off x="1585319" y="4930674"/>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2658584" y="4919031"/>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V="1">
            <a:off x="2096310" y="263392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2093349" y="358103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2093348" y="593655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496559" y="26287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493598" y="357582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3493597" y="593135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3895074" y="2298174"/>
            <a:ext cx="428323" cy="671513"/>
            <a:chOff x="507357" y="3417283"/>
            <a:chExt cx="428323" cy="671513"/>
          </a:xfrm>
        </p:grpSpPr>
        <p:sp>
          <p:nvSpPr>
            <p:cNvPr id="39" name="矩形 38"/>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0" name="矩形 39"/>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grpSp>
        <p:nvGrpSpPr>
          <p:cNvPr id="41" name="群組 40"/>
          <p:cNvGrpSpPr/>
          <p:nvPr/>
        </p:nvGrpSpPr>
        <p:grpSpPr>
          <a:xfrm>
            <a:off x="3895074" y="3245279"/>
            <a:ext cx="428323" cy="671513"/>
            <a:chOff x="507358" y="3417283"/>
            <a:chExt cx="428323" cy="671513"/>
          </a:xfrm>
        </p:grpSpPr>
        <p:sp>
          <p:nvSpPr>
            <p:cNvPr id="42" name="矩形 41"/>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3" name="矩形 42"/>
            <p:cNvSpPr/>
            <p:nvPr/>
          </p:nvSpPr>
          <p:spPr>
            <a:xfrm>
              <a:off x="507358" y="3522206"/>
              <a:ext cx="428323" cy="461665"/>
            </a:xfrm>
            <a:prstGeom prst="rect">
              <a:avLst/>
            </a:prstGeom>
          </p:spPr>
          <p:txBody>
            <a:bodyPr wrap="none">
              <a:spAutoFit/>
            </a:bodyPr>
            <a:lstStyle/>
            <a:p>
              <a:pPr algn="ctr"/>
              <a:r>
                <a:rPr lang="en-US" altLang="zh-TW" sz="2400" dirty="0"/>
                <a:t>y</a:t>
              </a:r>
              <a:r>
                <a:rPr lang="en-US" altLang="zh-TW" sz="2400" baseline="30000" dirty="0"/>
                <a:t>2</a:t>
              </a:r>
              <a:endParaRPr lang="zh-TW" altLang="en-US" sz="2400" baseline="30000" dirty="0"/>
            </a:p>
          </p:txBody>
        </p:sp>
      </p:grpSp>
      <p:grpSp>
        <p:nvGrpSpPr>
          <p:cNvPr id="44" name="群組 43"/>
          <p:cNvGrpSpPr/>
          <p:nvPr/>
        </p:nvGrpSpPr>
        <p:grpSpPr>
          <a:xfrm>
            <a:off x="3880646" y="5606623"/>
            <a:ext cx="457177" cy="671513"/>
            <a:chOff x="492930" y="3417283"/>
            <a:chExt cx="457177" cy="671513"/>
          </a:xfrm>
        </p:grpSpPr>
        <p:sp>
          <p:nvSpPr>
            <p:cNvPr id="45" name="矩形 4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6" name="矩形 45"/>
            <p:cNvSpPr/>
            <p:nvPr/>
          </p:nvSpPr>
          <p:spPr>
            <a:xfrm>
              <a:off x="492930" y="3522206"/>
              <a:ext cx="457177"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47" name="矩形 46"/>
          <p:cNvSpPr/>
          <p:nvPr/>
        </p:nvSpPr>
        <p:spPr>
          <a:xfrm>
            <a:off x="4913118" y="2298174"/>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8" name="矩形 47"/>
          <p:cNvSpPr/>
          <p:nvPr/>
        </p:nvSpPr>
        <p:spPr>
          <a:xfrm>
            <a:off x="4913117" y="3245279"/>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9" name="矩形 48"/>
          <p:cNvSpPr/>
          <p:nvPr/>
        </p:nvSpPr>
        <p:spPr>
          <a:xfrm>
            <a:off x="4913117" y="560662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0" name="文字方塊 49"/>
              <p:cNvSpPr txBox="1"/>
              <p:nvPr/>
            </p:nvSpPr>
            <p:spPr>
              <a:xfrm>
                <a:off x="4902677" y="2471777"/>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4902677" y="2471777"/>
                <a:ext cx="391454" cy="369332"/>
              </a:xfrm>
              <a:prstGeom prst="rect">
                <a:avLst/>
              </a:prstGeom>
              <a:blipFill rotWithShape="0">
                <a:blip r:embed="rId3"/>
                <a:stretch>
                  <a:fillRect l="-18750" t="-16393" r="-50000"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4913117" y="3407287"/>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913117" y="3407287"/>
                <a:ext cx="398058" cy="369332"/>
              </a:xfrm>
              <a:prstGeom prst="rect">
                <a:avLst/>
              </a:prstGeom>
              <a:blipFill rotWithShape="0">
                <a:blip r:embed="rId4"/>
                <a:stretch>
                  <a:fillRect l="-18462" t="-18033" r="-47692"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4888687" y="5803879"/>
                <a:ext cx="443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𝑁</m:t>
                          </m:r>
                        </m:sup>
                      </m:sSup>
                    </m:oMath>
                  </m:oMathPara>
                </a14:m>
                <a:endParaRPr lang="zh-TW" altLang="en-US" sz="24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4888687" y="5803879"/>
                <a:ext cx="443390" cy="369332"/>
              </a:xfrm>
              <a:prstGeom prst="rect">
                <a:avLst/>
              </a:prstGeom>
              <a:blipFill>
                <a:blip r:embed="rId5"/>
                <a:stretch>
                  <a:fillRect l="-16438" t="-16393" r="-42466" b="-24590"/>
                </a:stretch>
              </a:blipFill>
            </p:spPr>
            <p:txBody>
              <a:bodyPr/>
              <a:lstStyle/>
              <a:p>
                <a:r>
                  <a:rPr lang="zh-TW" altLang="en-US">
                    <a:noFill/>
                  </a:rPr>
                  <a:t> </a:t>
                </a:r>
              </a:p>
            </p:txBody>
          </p:sp>
        </mc:Fallback>
      </mc:AlternateContent>
      <p:sp>
        <p:nvSpPr>
          <p:cNvPr id="53" name="左-右雙向箭號 52"/>
          <p:cNvSpPr/>
          <p:nvPr/>
        </p:nvSpPr>
        <p:spPr>
          <a:xfrm>
            <a:off x="4254704" y="25901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左-右雙向箭號 53"/>
          <p:cNvSpPr/>
          <p:nvPr/>
        </p:nvSpPr>
        <p:spPr>
          <a:xfrm>
            <a:off x="4249342" y="35108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左-右雙向箭號 54"/>
          <p:cNvSpPr/>
          <p:nvPr/>
        </p:nvSpPr>
        <p:spPr>
          <a:xfrm>
            <a:off x="4249276" y="5851855"/>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6" name="文字方塊 55"/>
              <p:cNvSpPr txBox="1"/>
              <p:nvPr/>
            </p:nvSpPr>
            <p:spPr>
              <a:xfrm>
                <a:off x="4423381" y="2767534"/>
                <a:ext cx="312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4423381" y="2767534"/>
                <a:ext cx="312457" cy="369332"/>
              </a:xfrm>
              <a:prstGeom prst="rect">
                <a:avLst/>
              </a:prstGeom>
              <a:blipFill>
                <a:blip r:embed="rId6"/>
                <a:stretch>
                  <a:fillRect l="-23529" r="-9804" b="-6557"/>
                </a:stretch>
              </a:blipFill>
            </p:spPr>
            <p:txBody>
              <a:bodyPr/>
              <a:lstStyle/>
              <a:p>
                <a:r>
                  <a:rPr lang="zh-TW" altLang="en-US">
                    <a:noFill/>
                  </a:rPr>
                  <a:t> </a:t>
                </a:r>
              </a:p>
            </p:txBody>
          </p:sp>
        </mc:Fallback>
      </mc:AlternateContent>
      <p:sp>
        <p:nvSpPr>
          <p:cNvPr id="59" name="文字方塊 58"/>
          <p:cNvSpPr txBox="1"/>
          <p:nvPr/>
        </p:nvSpPr>
        <p:spPr>
          <a:xfrm rot="5400000">
            <a:off x="3746853" y="4967195"/>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0" name="文字方塊 59"/>
          <p:cNvSpPr txBox="1"/>
          <p:nvPr/>
        </p:nvSpPr>
        <p:spPr>
          <a:xfrm rot="5400000">
            <a:off x="4749949" y="4954287"/>
            <a:ext cx="82867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64" name="群組 63"/>
          <p:cNvGrpSpPr/>
          <p:nvPr/>
        </p:nvGrpSpPr>
        <p:grpSpPr>
          <a:xfrm>
            <a:off x="1724616" y="4152253"/>
            <a:ext cx="421910" cy="671513"/>
            <a:chOff x="510564" y="3417283"/>
            <a:chExt cx="421910" cy="671513"/>
          </a:xfrm>
        </p:grpSpPr>
        <p:sp>
          <p:nvSpPr>
            <p:cNvPr id="65"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6"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67" name="矩形 66"/>
          <p:cNvSpPr/>
          <p:nvPr/>
        </p:nvSpPr>
        <p:spPr>
          <a:xfrm>
            <a:off x="2524541" y="414642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68" name="直線單箭頭接點 67"/>
          <p:cNvCxnSpPr/>
          <p:nvPr/>
        </p:nvCxnSpPr>
        <p:spPr>
          <a:xfrm flipV="1">
            <a:off x="2090197" y="4488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3490446" y="448280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p:cNvGrpSpPr/>
          <p:nvPr/>
        </p:nvGrpSpPr>
        <p:grpSpPr>
          <a:xfrm>
            <a:off x="3891923" y="4152253"/>
            <a:ext cx="428322" cy="671513"/>
            <a:chOff x="507359" y="3417283"/>
            <a:chExt cx="428322" cy="671513"/>
          </a:xfrm>
        </p:grpSpPr>
        <p:sp>
          <p:nvSpPr>
            <p:cNvPr id="71" name="矩形 70"/>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7359" y="3522206"/>
              <a:ext cx="428322" cy="461665"/>
            </a:xfrm>
            <a:prstGeom prst="rect">
              <a:avLst/>
            </a:prstGeom>
          </p:spPr>
          <p:txBody>
            <a:bodyPr wrap="none">
              <a:spAutoFit/>
            </a:bodyPr>
            <a:lstStyle/>
            <a:p>
              <a:pPr algn="ctr"/>
              <a:r>
                <a:rPr lang="en-US" altLang="zh-TW" sz="2400" dirty="0"/>
                <a:t>y</a:t>
              </a:r>
              <a:r>
                <a:rPr lang="en-US" altLang="zh-TW" sz="2400" baseline="30000" dirty="0"/>
                <a:t>3</a:t>
              </a:r>
              <a:endParaRPr lang="zh-TW" altLang="en-US" sz="2400" baseline="30000" dirty="0"/>
            </a:p>
          </p:txBody>
        </p:sp>
      </p:grpSp>
      <p:sp>
        <p:nvSpPr>
          <p:cNvPr id="73" name="矩形 72"/>
          <p:cNvSpPr/>
          <p:nvPr/>
        </p:nvSpPr>
        <p:spPr>
          <a:xfrm>
            <a:off x="4909965" y="415225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4" name="文字方塊 73"/>
              <p:cNvSpPr txBox="1"/>
              <p:nvPr/>
            </p:nvSpPr>
            <p:spPr>
              <a:xfrm>
                <a:off x="4909965" y="431426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4909965" y="4314261"/>
                <a:ext cx="398058" cy="369332"/>
              </a:xfrm>
              <a:prstGeom prst="rect">
                <a:avLst/>
              </a:prstGeom>
              <a:blipFill rotWithShape="0">
                <a:blip r:embed="rId7"/>
                <a:stretch>
                  <a:fillRect l="-18182" t="-18333" r="-46970" b="-26667"/>
                </a:stretch>
              </a:blipFill>
            </p:spPr>
            <p:txBody>
              <a:bodyPr/>
              <a:lstStyle/>
              <a:p>
                <a:r>
                  <a:rPr lang="zh-TW" altLang="en-US">
                    <a:noFill/>
                  </a:rPr>
                  <a:t> </a:t>
                </a:r>
              </a:p>
            </p:txBody>
          </p:sp>
        </mc:Fallback>
      </mc:AlternateContent>
      <p:sp>
        <p:nvSpPr>
          <p:cNvPr id="75" name="左-右雙向箭號 74"/>
          <p:cNvSpPr/>
          <p:nvPr/>
        </p:nvSpPr>
        <p:spPr>
          <a:xfrm>
            <a:off x="4246190" y="441782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08787" y="1640875"/>
            <a:ext cx="3580190" cy="523220"/>
          </a:xfrm>
          <a:prstGeom prst="rect">
            <a:avLst/>
          </a:prstGeom>
          <a:noFill/>
        </p:spPr>
        <p:txBody>
          <a:bodyPr wrap="square" rtlCol="0">
            <a:spAutoFit/>
          </a:bodyPr>
          <a:lstStyle/>
          <a:p>
            <a:r>
              <a:rPr lang="en-US" altLang="zh-TW" sz="2800" dirty="0"/>
              <a:t>For all training data …</a:t>
            </a:r>
            <a:endParaRPr lang="zh-TW" altLang="en-US" sz="2800" dirty="0"/>
          </a:p>
        </p:txBody>
      </p:sp>
      <p:pic>
        <p:nvPicPr>
          <p:cNvPr id="90" name="圖片 89"/>
          <p:cNvPicPr preferRelativeResize="0">
            <a:picLocks/>
          </p:cNvPicPr>
          <p:nvPr/>
        </p:nvPicPr>
        <p:blipFill>
          <a:blip r:embed="rId8"/>
          <a:stretch>
            <a:fillRect/>
          </a:stretch>
        </p:blipFill>
        <p:spPr>
          <a:xfrm>
            <a:off x="915322" y="2314599"/>
            <a:ext cx="720000" cy="720000"/>
          </a:xfrm>
          <a:prstGeom prst="rect">
            <a:avLst/>
          </a:prstGeom>
          <a:ln w="38100">
            <a:solidFill>
              <a:schemeClr val="tx1"/>
            </a:solidFill>
          </a:ln>
        </p:spPr>
      </p:pic>
      <p:pic>
        <p:nvPicPr>
          <p:cNvPr id="92" name="圖片 91"/>
          <p:cNvPicPr preferRelativeResize="0">
            <a:picLocks/>
          </p:cNvPicPr>
          <p:nvPr/>
        </p:nvPicPr>
        <p:blipFill>
          <a:blip r:embed="rId9"/>
          <a:stretch>
            <a:fillRect/>
          </a:stretch>
        </p:blipFill>
        <p:spPr>
          <a:xfrm>
            <a:off x="894572" y="3258994"/>
            <a:ext cx="720000" cy="720000"/>
          </a:xfrm>
          <a:prstGeom prst="rect">
            <a:avLst/>
          </a:prstGeom>
          <a:ln w="38100">
            <a:solidFill>
              <a:schemeClr val="tx1"/>
            </a:solidFill>
          </a:ln>
        </p:spPr>
      </p:pic>
      <p:pic>
        <p:nvPicPr>
          <p:cNvPr id="93" name="圖片 92"/>
          <p:cNvPicPr preferRelativeResize="0">
            <a:picLocks/>
          </p:cNvPicPr>
          <p:nvPr/>
        </p:nvPicPr>
        <p:blipFill>
          <a:blip r:embed="rId10"/>
          <a:stretch>
            <a:fillRect/>
          </a:stretch>
        </p:blipFill>
        <p:spPr>
          <a:xfrm>
            <a:off x="894572" y="4139587"/>
            <a:ext cx="720000" cy="720000"/>
          </a:xfrm>
          <a:prstGeom prst="rect">
            <a:avLst/>
          </a:prstGeom>
          <a:ln w="38100">
            <a:solidFill>
              <a:schemeClr val="tx1"/>
            </a:solidFill>
          </a:ln>
        </p:spPr>
      </p:pic>
      <p:pic>
        <p:nvPicPr>
          <p:cNvPr id="94" name="圖片 93"/>
          <p:cNvPicPr preferRelativeResize="0">
            <a:picLocks/>
          </p:cNvPicPr>
          <p:nvPr/>
        </p:nvPicPr>
        <p:blipFill>
          <a:blip r:embed="rId11"/>
          <a:stretch>
            <a:fillRect/>
          </a:stretch>
        </p:blipFill>
        <p:spPr>
          <a:xfrm>
            <a:off x="894572" y="5594978"/>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7" name="文字方塊 6"/>
              <p:cNvSpPr txBox="1"/>
              <p:nvPr/>
            </p:nvSpPr>
            <p:spPr>
              <a:xfrm>
                <a:off x="6563165" y="983675"/>
                <a:ext cx="1638910"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𝑛</m:t>
                              </m:r>
                            </m:sup>
                          </m:sSup>
                        </m:e>
                      </m:nary>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563165" y="983675"/>
                <a:ext cx="1638910" cy="121155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5487022" y="5159357"/>
                <a:ext cx="3318188"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800" dirty="0"/>
                  <a:t>Find </a:t>
                </a:r>
                <a:r>
                  <a:rPr lang="en-US" altLang="zh-TW" sz="2800" b="1" i="1" u="sng" dirty="0"/>
                  <a:t>the network parameters </a:t>
                </a:r>
                <a14:m>
                  <m:oMath xmlns:m="http://schemas.openxmlformats.org/officeDocument/2006/math">
                    <m:sSup>
                      <m:sSupPr>
                        <m:ctrlPr>
                          <a:rPr lang="en-US" altLang="zh-TW" sz="2800" b="1" i="1" u="sng">
                            <a:latin typeface="Cambria Math" panose="02040503050406030204" pitchFamily="18" charset="0"/>
                          </a:rPr>
                        </m:ctrlPr>
                      </m:sSupPr>
                      <m:e>
                        <m:r>
                          <a:rPr lang="zh-TW" altLang="en-US" sz="2800" b="1" i="1" u="sng">
                            <a:latin typeface="Cambria Math" panose="02040503050406030204" pitchFamily="18" charset="0"/>
                          </a:rPr>
                          <m:t>𝜽</m:t>
                        </m:r>
                      </m:e>
                      <m:sup>
                        <m:r>
                          <a:rPr lang="en-US" altLang="zh-TW" sz="2800" b="1" i="1" u="sng">
                            <a:latin typeface="Cambria Math" panose="02040503050406030204" pitchFamily="18" charset="0"/>
                          </a:rPr>
                          <m:t>∗</m:t>
                        </m:r>
                      </m:sup>
                    </m:sSup>
                  </m:oMath>
                </a14:m>
                <a:r>
                  <a:rPr lang="en-US" altLang="zh-TW" sz="2800" dirty="0"/>
                  <a:t> that minimize total loss L</a:t>
                </a:r>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5487022" y="5159357"/>
                <a:ext cx="3318188" cy="1384995"/>
              </a:xfrm>
              <a:prstGeom prst="rect">
                <a:avLst/>
              </a:prstGeom>
              <a:blipFill>
                <a:blip r:embed="rId13"/>
                <a:stretch>
                  <a:fillRect/>
                </a:stretch>
              </a:blipFill>
            </p:spPr>
            <p:txBody>
              <a:bodyPr/>
              <a:lstStyle/>
              <a:p>
                <a:r>
                  <a:rPr lang="zh-TW" altLang="en-US">
                    <a:noFill/>
                  </a:rPr>
                  <a:t> </a:t>
                </a:r>
              </a:p>
            </p:txBody>
          </p:sp>
        </mc:Fallback>
      </mc:AlternateContent>
      <p:sp>
        <p:nvSpPr>
          <p:cNvPr id="77" name="文字方塊 76"/>
          <p:cNvSpPr txBox="1"/>
          <p:nvPr/>
        </p:nvSpPr>
        <p:spPr>
          <a:xfrm>
            <a:off x="5467155" y="398990"/>
            <a:ext cx="1805606" cy="523220"/>
          </a:xfrm>
          <a:prstGeom prst="rect">
            <a:avLst/>
          </a:prstGeom>
          <a:noFill/>
        </p:spPr>
        <p:txBody>
          <a:bodyPr wrap="square" rtlCol="0">
            <a:spAutoFit/>
          </a:bodyPr>
          <a:lstStyle/>
          <a:p>
            <a:r>
              <a:rPr lang="en-US" altLang="zh-TW" sz="2800" dirty="0"/>
              <a:t>Total Loss:</a:t>
            </a:r>
            <a:endParaRPr lang="zh-TW" altLang="en-US" sz="2800" dirty="0"/>
          </a:p>
        </p:txBody>
      </p:sp>
      <mc:AlternateContent xmlns:mc="http://schemas.openxmlformats.org/markup-compatibility/2006" xmlns:a14="http://schemas.microsoft.com/office/drawing/2010/main">
        <mc:Choice Requires="a14">
          <p:sp>
            <p:nvSpPr>
              <p:cNvPr id="76" name="文字方塊 75"/>
              <p:cNvSpPr txBox="1"/>
              <p:nvPr/>
            </p:nvSpPr>
            <p:spPr>
              <a:xfrm>
                <a:off x="4423381" y="3685525"/>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4423381" y="3685525"/>
                <a:ext cx="319062" cy="369332"/>
              </a:xfrm>
              <a:prstGeom prst="rect">
                <a:avLst/>
              </a:prstGeom>
              <a:blipFill>
                <a:blip r:embed="rId14"/>
                <a:stretch>
                  <a:fillRect l="-23077" t="-1667" r="-9615"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4429885" y="4561823"/>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4429885" y="4561823"/>
                <a:ext cx="319062" cy="369332"/>
              </a:xfrm>
              <a:prstGeom prst="rect">
                <a:avLst/>
              </a:prstGeom>
              <a:blipFill>
                <a:blip r:embed="rId15"/>
                <a:stretch>
                  <a:fillRect l="-23077" r="-9615"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4437895" y="6027539"/>
                <a:ext cx="3643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𝑁</m:t>
                          </m:r>
                        </m:sup>
                      </m:sSup>
                    </m:oMath>
                  </m:oMathPara>
                </a14:m>
                <a:endParaRPr lang="zh-TW" altLang="en-US" sz="24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4437895" y="6027539"/>
                <a:ext cx="364395" cy="369332"/>
              </a:xfrm>
              <a:prstGeom prst="rect">
                <a:avLst/>
              </a:prstGeom>
              <a:blipFill>
                <a:blip r:embed="rId16"/>
                <a:stretch>
                  <a:fillRect l="-20000" r="-6667" b="-8333"/>
                </a:stretch>
              </a:blipFill>
            </p:spPr>
            <p:txBody>
              <a:bodyPr/>
              <a:lstStyle/>
              <a:p>
                <a:r>
                  <a:rPr lang="zh-TW" altLang="en-US">
                    <a:noFill/>
                  </a:rPr>
                  <a:t> </a:t>
                </a:r>
              </a:p>
            </p:txBody>
          </p:sp>
        </mc:Fallback>
      </mc:AlternateContent>
      <p:sp>
        <p:nvSpPr>
          <p:cNvPr id="9" name="矩形 8"/>
          <p:cNvSpPr/>
          <p:nvPr/>
        </p:nvSpPr>
        <p:spPr>
          <a:xfrm>
            <a:off x="6491961" y="958274"/>
            <a:ext cx="1850601" cy="132660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p:cNvSpPr txBox="1"/>
          <p:nvPr/>
        </p:nvSpPr>
        <p:spPr>
          <a:xfrm>
            <a:off x="5487022" y="3113965"/>
            <a:ext cx="3315102"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Find </a:t>
            </a:r>
            <a:r>
              <a:rPr lang="en-US" altLang="zh-TW" sz="2800" b="1" i="1" u="sng" dirty="0"/>
              <a:t>a function in function set </a:t>
            </a:r>
            <a:r>
              <a:rPr lang="en-US" altLang="zh-TW" sz="2800" dirty="0"/>
              <a:t>that minimizes total loss L</a:t>
            </a:r>
            <a:endParaRPr lang="zh-TW" altLang="en-US" sz="2800" dirty="0"/>
          </a:p>
        </p:txBody>
      </p:sp>
      <p:sp>
        <p:nvSpPr>
          <p:cNvPr id="4" name="向下箭號 3"/>
          <p:cNvSpPr/>
          <p:nvPr/>
        </p:nvSpPr>
        <p:spPr>
          <a:xfrm>
            <a:off x="6749969" y="2552127"/>
            <a:ext cx="697424" cy="55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2" name="向下箭號 81"/>
          <p:cNvSpPr/>
          <p:nvPr/>
        </p:nvSpPr>
        <p:spPr>
          <a:xfrm>
            <a:off x="6749969" y="4542207"/>
            <a:ext cx="697424" cy="5334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3" name="圖片 82"/>
          <p:cNvPicPr preferRelativeResize="0">
            <a:picLocks/>
          </p:cNvPicPr>
          <p:nvPr/>
        </p:nvPicPr>
        <p:blipFill>
          <a:blip r:embed="rId17"/>
          <a:stretch>
            <a:fillRect/>
          </a:stretch>
        </p:blipFill>
        <p:spPr>
          <a:xfrm>
            <a:off x="893866" y="4136973"/>
            <a:ext cx="720000" cy="720000"/>
          </a:xfrm>
          <a:prstGeom prst="rect">
            <a:avLst/>
          </a:prstGeom>
          <a:ln w="38100">
            <a:solidFill>
              <a:schemeClr val="tx1"/>
            </a:solidFill>
          </a:ln>
        </p:spPr>
      </p:pic>
      <p:pic>
        <p:nvPicPr>
          <p:cNvPr id="84" name="圖片 83"/>
          <p:cNvPicPr preferRelativeResize="0">
            <a:picLocks/>
          </p:cNvPicPr>
          <p:nvPr/>
        </p:nvPicPr>
        <p:blipFill>
          <a:blip r:embed="rId18"/>
          <a:stretch>
            <a:fillRect/>
          </a:stretch>
        </p:blipFill>
        <p:spPr>
          <a:xfrm>
            <a:off x="893267" y="5606622"/>
            <a:ext cx="720000" cy="720000"/>
          </a:xfrm>
          <a:prstGeom prst="rect">
            <a:avLst/>
          </a:prstGeom>
          <a:ln w="38100">
            <a:solidFill>
              <a:schemeClr val="tx1"/>
            </a:solidFill>
          </a:ln>
        </p:spPr>
      </p:pic>
      <p:pic>
        <p:nvPicPr>
          <p:cNvPr id="85" name="圖片 84"/>
          <p:cNvPicPr preferRelativeResize="0">
            <a:picLocks/>
          </p:cNvPicPr>
          <p:nvPr/>
        </p:nvPicPr>
        <p:blipFill>
          <a:blip r:embed="rId19"/>
          <a:stretch>
            <a:fillRect/>
          </a:stretch>
        </p:blipFill>
        <p:spPr>
          <a:xfrm>
            <a:off x="890958" y="5600800"/>
            <a:ext cx="720000" cy="720000"/>
          </a:xfrm>
          <a:prstGeom prst="rect">
            <a:avLst/>
          </a:prstGeom>
          <a:ln w="38100">
            <a:solidFill>
              <a:schemeClr val="tx1"/>
            </a:solidFill>
          </a:ln>
        </p:spPr>
      </p:pic>
    </p:spTree>
    <p:extLst>
      <p:ext uri="{BB962C8B-B14F-4D97-AF65-F5344CB8AC3E}">
        <p14:creationId xmlns:p14="http://schemas.microsoft.com/office/powerpoint/2010/main" val="9247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p:bldP spid="31" grpId="0"/>
      <p:bldP spid="47" grpId="0" animBg="1"/>
      <p:bldP spid="48" grpId="0" animBg="1"/>
      <p:bldP spid="49" grpId="0" animBg="1"/>
      <p:bldP spid="50" grpId="0"/>
      <p:bldP spid="51" grpId="0"/>
      <p:bldP spid="52" grpId="0"/>
      <p:bldP spid="53" grpId="0" animBg="1"/>
      <p:bldP spid="54" grpId="0" animBg="1"/>
      <p:bldP spid="55" grpId="0" animBg="1"/>
      <p:bldP spid="56" grpId="0"/>
      <p:bldP spid="59" grpId="0"/>
      <p:bldP spid="60" grpId="0"/>
      <p:bldP spid="67" grpId="0" animBg="1"/>
      <p:bldP spid="73" grpId="0" animBg="1"/>
      <p:bldP spid="74" grpId="0"/>
      <p:bldP spid="75" grpId="0" animBg="1"/>
      <p:bldP spid="7" grpId="0"/>
      <p:bldP spid="95" grpId="0" animBg="1"/>
      <p:bldP spid="77" grpId="0"/>
      <p:bldP spid="76" grpId="0"/>
      <p:bldP spid="78" grpId="0"/>
      <p:bldP spid="79" grpId="0"/>
      <p:bldP spid="9" grpId="0" animBg="1"/>
      <p:bldP spid="81" grpId="0" animBg="1"/>
      <p:bldP spid="4" grpId="0" animBg="1"/>
      <p:bldP spid="8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sp>
        <p:nvSpPr>
          <p:cNvPr id="7" name="矩形 6"/>
          <p:cNvSpPr/>
          <p:nvPr/>
        </p:nvSpPr>
        <p:spPr>
          <a:xfrm>
            <a:off x="6342414" y="1908823"/>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13427173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3200"/>
            <a:ext cx="8763000" cy="1143000"/>
          </a:xfrm>
        </p:spPr>
        <p:txBody>
          <a:bodyPr/>
          <a:lstStyle/>
          <a:p>
            <a:r>
              <a:rPr lang="en-US" sz="2400" dirty="0" smtClean="0"/>
              <a:t>“</a:t>
            </a:r>
            <a:r>
              <a:rPr lang="en-US" sz="2400" b="0" dirty="0" smtClean="0"/>
              <a:t>Deep Learning doesn’t do different things</a:t>
            </a:r>
            <a:r>
              <a:rPr lang="en-US" sz="2400" dirty="0" smtClean="0"/>
              <a:t>, </a:t>
            </a:r>
            <a:br>
              <a:rPr lang="en-US" sz="2400" dirty="0" smtClean="0"/>
            </a:br>
            <a:r>
              <a:rPr lang="en-US" sz="2400" dirty="0"/>
              <a:t>	</a:t>
            </a:r>
            <a:r>
              <a:rPr lang="en-US" sz="2400" dirty="0" smtClean="0"/>
              <a:t>			it does things differently”</a:t>
            </a:r>
            <a:endParaRPr lang="en-US" sz="2400" dirty="0"/>
          </a:p>
        </p:txBody>
      </p:sp>
    </p:spTree>
    <p:extLst>
      <p:ext uri="{BB962C8B-B14F-4D97-AF65-F5344CB8AC3E}">
        <p14:creationId xmlns:p14="http://schemas.microsoft.com/office/powerpoint/2010/main" val="582786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282556"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82556" y="2336365"/>
                <a:ext cx="421847" cy="369332"/>
              </a:xfrm>
              <a:prstGeom prst="rect">
                <a:avLst/>
              </a:prstGeom>
              <a:blipFill rotWithShape="0">
                <a:blip r:embed="rId2"/>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221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221086" y="2014771"/>
                <a:ext cx="3119508" cy="369332"/>
              </a:xfrm>
              <a:prstGeom prst="rect">
                <a:avLst/>
              </a:prstGeom>
              <a:blipFill rotWithShape="0">
                <a:blip r:embed="rId3"/>
                <a:stretch>
                  <a:fillRect t="-171667" b="-255000"/>
                </a:stretch>
              </a:blipFill>
            </p:spPr>
            <p:txBody>
              <a:bodyPr/>
              <a:lstStyle/>
              <a:p>
                <a:r>
                  <a:rPr lang="zh-TW" altLang="en-US">
                    <a:noFill/>
                  </a:rPr>
                  <a:t> </a:t>
                </a:r>
              </a:p>
            </p:txBody>
          </p:sp>
        </mc:Fallback>
      </mc:AlternateContent>
      <p:sp>
        <p:nvSpPr>
          <p:cNvPr id="7" name="矩形 6"/>
          <p:cNvSpPr/>
          <p:nvPr/>
        </p:nvSpPr>
        <p:spPr>
          <a:xfrm>
            <a:off x="174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1483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1838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838903" y="2675788"/>
                <a:ext cx="1889052" cy="369332"/>
              </a:xfrm>
              <a:prstGeom prst="rect">
                <a:avLst/>
              </a:prstGeom>
              <a:blipFill rotWithShape="0">
                <a:blip r:embed="rId4"/>
                <a:stretch>
                  <a:fillRect t="-168852" r="-10645" b="-249180"/>
                </a:stretch>
              </a:blipFill>
            </p:spPr>
            <p:txBody>
              <a:bodyPr/>
              <a:lstStyle/>
              <a:p>
                <a:r>
                  <a:rPr lang="zh-TW" altLang="en-US">
                    <a:noFill/>
                  </a:rPr>
                  <a:t> </a:t>
                </a:r>
              </a:p>
            </p:txBody>
          </p:sp>
        </mc:Fallback>
      </mc:AlternateContent>
      <p:sp>
        <p:nvSpPr>
          <p:cNvPr id="10" name="文字方塊 9"/>
          <p:cNvSpPr txBox="1"/>
          <p:nvPr/>
        </p:nvSpPr>
        <p:spPr>
          <a:xfrm>
            <a:off x="4220631" y="2337016"/>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282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82556" y="3549032"/>
                <a:ext cx="428964" cy="369332"/>
              </a:xfrm>
              <a:prstGeom prst="rect">
                <a:avLst/>
              </a:prstGeom>
              <a:blipFill rotWithShape="0">
                <a:blip r:embed="rId7"/>
                <a:stretch>
                  <a:fillRect l="-8451" r="-422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1221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1221086" y="3227438"/>
                <a:ext cx="3119508" cy="369332"/>
              </a:xfrm>
              <a:prstGeom prst="rect">
                <a:avLst/>
              </a:prstGeom>
              <a:blipFill rotWithShape="0">
                <a:blip r:embed="rId8"/>
                <a:stretch>
                  <a:fillRect t="-167213" b="-250820"/>
                </a:stretch>
              </a:blipFill>
            </p:spPr>
            <p:txBody>
              <a:bodyPr/>
              <a:lstStyle/>
              <a:p>
                <a:r>
                  <a:rPr lang="zh-TW" altLang="en-US">
                    <a:noFill/>
                  </a:rPr>
                  <a:t> </a:t>
                </a:r>
              </a:p>
            </p:txBody>
          </p:sp>
        </mc:Fallback>
      </mc:AlternateContent>
      <p:sp>
        <p:nvSpPr>
          <p:cNvPr id="18" name="向右箭號 17"/>
          <p:cNvSpPr/>
          <p:nvPr/>
        </p:nvSpPr>
        <p:spPr>
          <a:xfrm>
            <a:off x="1483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1838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838903" y="3888455"/>
                <a:ext cx="1889052" cy="369332"/>
              </a:xfrm>
              <a:prstGeom prst="rect">
                <a:avLst/>
              </a:prstGeom>
              <a:blipFill rotWithShape="0">
                <a:blip r:embed="rId9"/>
                <a:stretch>
                  <a:fillRect t="-171667" r="-10645" b="-255000"/>
                </a:stretch>
              </a:blipFill>
            </p:spPr>
            <p:txBody>
              <a:bodyPr/>
              <a:lstStyle/>
              <a:p>
                <a:r>
                  <a:rPr lang="zh-TW" altLang="en-US">
                    <a:noFill/>
                  </a:rPr>
                  <a:t> </a:t>
                </a:r>
              </a:p>
            </p:txBody>
          </p:sp>
        </mc:Fallback>
      </mc:AlternateContent>
      <p:sp>
        <p:nvSpPr>
          <p:cNvPr id="20" name="文字方塊 19"/>
          <p:cNvSpPr txBox="1"/>
          <p:nvPr/>
        </p:nvSpPr>
        <p:spPr>
          <a:xfrm>
            <a:off x="4220631" y="3549683"/>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282556"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82556" y="5103976"/>
                <a:ext cx="361381" cy="369332"/>
              </a:xfrm>
              <a:prstGeom prst="rect">
                <a:avLst/>
              </a:prstGeom>
              <a:blipFill rotWithShape="0">
                <a:blip r:embed="rId12"/>
                <a:stretch>
                  <a:fillRect l="-20000" r="-5000"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221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221086" y="4782382"/>
                <a:ext cx="3119508" cy="369332"/>
              </a:xfrm>
              <a:prstGeom prst="rect">
                <a:avLst/>
              </a:prstGeom>
              <a:blipFill rotWithShape="0">
                <a:blip r:embed="rId13"/>
                <a:stretch>
                  <a:fillRect t="-171667" r="-977" b="-255000"/>
                </a:stretch>
              </a:blipFill>
            </p:spPr>
            <p:txBody>
              <a:bodyPr/>
              <a:lstStyle/>
              <a:p>
                <a:r>
                  <a:rPr lang="zh-TW" altLang="en-US">
                    <a:noFill/>
                  </a:rPr>
                  <a:t> </a:t>
                </a:r>
              </a:p>
            </p:txBody>
          </p:sp>
        </mc:Fallback>
      </mc:AlternateContent>
      <p:sp>
        <p:nvSpPr>
          <p:cNvPr id="28" name="向右箭號 27"/>
          <p:cNvSpPr/>
          <p:nvPr/>
        </p:nvSpPr>
        <p:spPr>
          <a:xfrm>
            <a:off x="1483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1838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1838903" y="5443399"/>
                <a:ext cx="1889052" cy="369332"/>
              </a:xfrm>
              <a:prstGeom prst="rect">
                <a:avLst/>
              </a:prstGeom>
              <a:blipFill rotWithShape="0">
                <a:blip r:embed="rId14"/>
                <a:stretch>
                  <a:fillRect t="-168852" r="-12258" b="-249180"/>
                </a:stretch>
              </a:blipFill>
            </p:spPr>
            <p:txBody>
              <a:bodyPr/>
              <a:lstStyle/>
              <a:p>
                <a:r>
                  <a:rPr lang="zh-TW" altLang="en-US">
                    <a:noFill/>
                  </a:rPr>
                  <a:t> </a:t>
                </a:r>
              </a:p>
            </p:txBody>
          </p:sp>
        </mc:Fallback>
      </mc:AlternateContent>
      <p:sp>
        <p:nvSpPr>
          <p:cNvPr id="30" name="文字方塊 29"/>
          <p:cNvSpPr txBox="1"/>
          <p:nvPr/>
        </p:nvSpPr>
        <p:spPr>
          <a:xfrm>
            <a:off x="4220631" y="5104627"/>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5" name="文字方塊 34"/>
          <p:cNvSpPr txBox="1"/>
          <p:nvPr/>
        </p:nvSpPr>
        <p:spPr>
          <a:xfrm rot="5400000">
            <a:off x="146825"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46825"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830522" y="2298253"/>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830522" y="3510920"/>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830522" y="5065864"/>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mc:AlternateContent xmlns:mc="http://schemas.openxmlformats.org/markup-compatibility/2006" xmlns:a14="http://schemas.microsoft.com/office/drawing/2010/main">
        <mc:Choice Requires="a14">
          <p:sp>
            <p:nvSpPr>
              <p:cNvPr id="40" name="矩形 39"/>
              <p:cNvSpPr/>
              <p:nvPr/>
            </p:nvSpPr>
            <p:spPr>
              <a:xfrm>
                <a:off x="200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00215" y="1698275"/>
                <a:ext cx="478914" cy="523220"/>
              </a:xfrm>
              <a:prstGeom prst="rect">
                <a:avLst/>
              </a:prstGeom>
              <a:blipFill rotWithShape="0">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p:cNvSpPr txBox="1"/>
              <p:nvPr/>
            </p:nvSpPr>
            <p:spPr>
              <a:xfrm>
                <a:off x="7129518" y="2142624"/>
                <a:ext cx="962443" cy="3485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f>
                                <m:fPr>
                                  <m:ctrlPr>
                                    <a:rPr lang="en-US" altLang="zh-TW" sz="2800" i="1" smtClean="0">
                                      <a:latin typeface="Cambria Math" panose="02040503050406030204" pitchFamily="18" charset="0"/>
                                    </a:rPr>
                                  </m:ctrlPr>
                                </m:fPr>
                                <m:num>
                                  <m:r>
                                    <a:rPr lang="en-US" altLang="zh-TW" sz="2800" i="1" smtClean="0">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den>
                              </m:f>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den>
                              </m:f>
                            </m:e>
                            <m:e>
                              <m:r>
                                <a:rPr lang="zh-TW" altLang="en-US" sz="2800" i="1" smtClean="0">
                                  <a:latin typeface="Cambria Math" panose="02040503050406030204" pitchFamily="18" charset="0"/>
                                </a:rPr>
                                <m:t>⋮</m:t>
                              </m:r>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b="0" i="1" smtClean="0">
                                          <a:latin typeface="Cambria Math" panose="02040503050406030204" pitchFamily="18" charset="0"/>
                                        </a:rPr>
                                        <m:t>1</m:t>
                                      </m:r>
                                    </m:sub>
                                  </m:sSub>
                                </m:den>
                              </m:f>
                            </m:e>
                            <m:e>
                              <m:r>
                                <a:rPr lang="zh-TW" altLang="en-US" sz="2800" i="1">
                                  <a:latin typeface="Cambria Math" panose="02040503050406030204" pitchFamily="18" charset="0"/>
                                </a:rPr>
                                <m:t>⋮</m:t>
                              </m:r>
                            </m:e>
                          </m:eqArr>
                        </m:e>
                      </m:d>
                    </m:oMath>
                  </m:oMathPara>
                </a14:m>
                <a:endParaRPr lang="zh-TW" altLang="en-US" sz="28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7129518" y="2142624"/>
                <a:ext cx="962443" cy="3485441"/>
              </a:xfrm>
              <a:prstGeom prst="rect">
                <a:avLst/>
              </a:prstGeom>
              <a:blipFill rotWithShape="0">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6086600" y="3668267"/>
                <a:ext cx="8605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6086600" y="3668267"/>
                <a:ext cx="860557" cy="430887"/>
              </a:xfrm>
              <a:prstGeom prst="rect">
                <a:avLst/>
              </a:prstGeom>
              <a:blipFill rotWithShape="0">
                <a:blip r:embed="rId19"/>
                <a:stretch>
                  <a:fillRect/>
                </a:stretch>
              </a:blipFill>
            </p:spPr>
            <p:txBody>
              <a:bodyPr/>
              <a:lstStyle/>
              <a:p>
                <a:r>
                  <a:rPr lang="zh-TW" altLang="en-US">
                    <a:noFill/>
                  </a:rPr>
                  <a:t> </a:t>
                </a:r>
              </a:p>
            </p:txBody>
          </p:sp>
        </mc:Fallback>
      </mc:AlternateContent>
      <p:sp>
        <p:nvSpPr>
          <p:cNvPr id="42" name="文字方塊 41"/>
          <p:cNvSpPr txBox="1"/>
          <p:nvPr/>
        </p:nvSpPr>
        <p:spPr>
          <a:xfrm>
            <a:off x="5978189" y="5733860"/>
            <a:ext cx="2302657" cy="523220"/>
          </a:xfrm>
          <a:prstGeom prst="rect">
            <a:avLst/>
          </a:prstGeom>
          <a:noFill/>
        </p:spPr>
        <p:txBody>
          <a:bodyPr wrap="square" rtlCol="0">
            <a:spAutoFit/>
          </a:bodyPr>
          <a:lstStyle/>
          <a:p>
            <a:pPr algn="ctr"/>
            <a:r>
              <a:rPr lang="en-US" altLang="zh-TW" sz="2800" dirty="0"/>
              <a:t>gradient</a:t>
            </a:r>
            <a:endParaRPr lang="zh-TW" altLang="en-US" sz="2800" dirty="0"/>
          </a:p>
        </p:txBody>
      </p:sp>
    </p:spTree>
    <p:extLst>
      <p:ext uri="{BB962C8B-B14F-4D97-AF65-F5344CB8AC3E}">
        <p14:creationId xmlns:p14="http://schemas.microsoft.com/office/powerpoint/2010/main" val="74616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p:bldP spid="10" grpId="0" animBg="1"/>
      <p:bldP spid="15" grpId="0"/>
      <p:bldP spid="16" grpId="0"/>
      <p:bldP spid="18" grpId="0" animBg="1"/>
      <p:bldP spid="19" grpId="0"/>
      <p:bldP spid="20" grpId="0" animBg="1"/>
      <p:bldP spid="25" grpId="0"/>
      <p:bldP spid="26" grpId="0"/>
      <p:bldP spid="28" grpId="0" animBg="1"/>
      <p:bldP spid="29" grpId="0"/>
      <p:bldP spid="30" grpId="0" animBg="1"/>
      <p:bldP spid="35" grpId="0"/>
      <p:bldP spid="36" grpId="0"/>
      <p:bldP spid="6" grpId="0" animBg="1"/>
      <p:bldP spid="17" grpId="0" animBg="1"/>
      <p:bldP spid="27" grpId="0" animBg="1"/>
      <p:bldP spid="40" grpId="0"/>
      <p:bldP spid="3" grpId="0"/>
      <p:bldP spid="41" grpId="0"/>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282556"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82556" y="2336365"/>
                <a:ext cx="421847" cy="369332"/>
              </a:xfrm>
              <a:prstGeom prst="rect">
                <a:avLst/>
              </a:prstGeom>
              <a:blipFill rotWithShape="0">
                <a:blip r:embed="rId2"/>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221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221086" y="2014771"/>
                <a:ext cx="3119508" cy="369332"/>
              </a:xfrm>
              <a:prstGeom prst="rect">
                <a:avLst/>
              </a:prstGeom>
              <a:blipFill rotWithShape="0">
                <a:blip r:embed="rId3"/>
                <a:stretch>
                  <a:fillRect t="-171667" b="-255000"/>
                </a:stretch>
              </a:blipFill>
            </p:spPr>
            <p:txBody>
              <a:bodyPr/>
              <a:lstStyle/>
              <a:p>
                <a:r>
                  <a:rPr lang="zh-TW" altLang="en-US">
                    <a:noFill/>
                  </a:rPr>
                  <a:t> </a:t>
                </a:r>
              </a:p>
            </p:txBody>
          </p:sp>
        </mc:Fallback>
      </mc:AlternateContent>
      <p:sp>
        <p:nvSpPr>
          <p:cNvPr id="7" name="矩形 6"/>
          <p:cNvSpPr/>
          <p:nvPr/>
        </p:nvSpPr>
        <p:spPr>
          <a:xfrm>
            <a:off x="174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1483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1838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838903" y="2675788"/>
                <a:ext cx="1889052" cy="369332"/>
              </a:xfrm>
              <a:prstGeom prst="rect">
                <a:avLst/>
              </a:prstGeom>
              <a:blipFill rotWithShape="0">
                <a:blip r:embed="rId4"/>
                <a:stretch>
                  <a:fillRect t="-168852" r="-10645" b="-249180"/>
                </a:stretch>
              </a:blipFill>
            </p:spPr>
            <p:txBody>
              <a:bodyPr/>
              <a:lstStyle/>
              <a:p>
                <a:r>
                  <a:rPr lang="zh-TW" altLang="en-US">
                    <a:noFill/>
                  </a:rPr>
                  <a:t> </a:t>
                </a:r>
              </a:p>
            </p:txBody>
          </p:sp>
        </mc:Fallback>
      </mc:AlternateContent>
      <p:sp>
        <p:nvSpPr>
          <p:cNvPr id="10" name="文字方塊 9"/>
          <p:cNvSpPr txBox="1"/>
          <p:nvPr/>
        </p:nvSpPr>
        <p:spPr>
          <a:xfrm>
            <a:off x="4220631" y="2337016"/>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p:sp>
        <p:nvSpPr>
          <p:cNvPr id="11" name="向右箭號 10"/>
          <p:cNvSpPr/>
          <p:nvPr/>
        </p:nvSpPr>
        <p:spPr>
          <a:xfrm>
            <a:off x="5013202" y="2326656"/>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文字方塊 11"/>
              <p:cNvSpPr txBox="1"/>
              <p:nvPr/>
            </p:nvSpPr>
            <p:spPr>
              <a:xfrm>
                <a:off x="5368860" y="2618341"/>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5368860" y="2618341"/>
                <a:ext cx="1889052" cy="369332"/>
              </a:xfrm>
              <a:prstGeom prst="rect">
                <a:avLst/>
              </a:prstGeom>
              <a:blipFill rotWithShape="0">
                <a:blip r:embed="rId5"/>
                <a:stretch>
                  <a:fillRect t="-171667" r="-10645" b="-25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4729017" y="2004537"/>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4729017" y="2004537"/>
                <a:ext cx="3119508" cy="369332"/>
              </a:xfrm>
              <a:prstGeom prst="rect">
                <a:avLst/>
              </a:prstGeom>
              <a:blipFill rotWithShape="0">
                <a:blip r:embed="rId6"/>
                <a:stretch>
                  <a:fillRect t="-171667" b="-255000"/>
                </a:stretch>
              </a:blipFill>
            </p:spPr>
            <p:txBody>
              <a:bodyPr/>
              <a:lstStyle/>
              <a:p>
                <a:r>
                  <a:rPr lang="zh-TW" altLang="en-US">
                    <a:noFill/>
                  </a:rPr>
                  <a:t> </a:t>
                </a:r>
              </a:p>
            </p:txBody>
          </p:sp>
        </mc:Fallback>
      </mc:AlternateContent>
      <p:sp>
        <p:nvSpPr>
          <p:cNvPr id="14" name="文字方塊 13"/>
          <p:cNvSpPr txBox="1"/>
          <p:nvPr/>
        </p:nvSpPr>
        <p:spPr>
          <a:xfrm>
            <a:off x="7773256" y="2341601"/>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0.09</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282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82556" y="3549032"/>
                <a:ext cx="428964" cy="369332"/>
              </a:xfrm>
              <a:prstGeom prst="rect">
                <a:avLst/>
              </a:prstGeom>
              <a:blipFill rotWithShape="0">
                <a:blip r:embed="rId7"/>
                <a:stretch>
                  <a:fillRect l="-8451" r="-422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1221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1221086" y="3227438"/>
                <a:ext cx="3119508" cy="369332"/>
              </a:xfrm>
              <a:prstGeom prst="rect">
                <a:avLst/>
              </a:prstGeom>
              <a:blipFill rotWithShape="0">
                <a:blip r:embed="rId8"/>
                <a:stretch>
                  <a:fillRect t="-167213" b="-250820"/>
                </a:stretch>
              </a:blipFill>
            </p:spPr>
            <p:txBody>
              <a:bodyPr/>
              <a:lstStyle/>
              <a:p>
                <a:r>
                  <a:rPr lang="zh-TW" altLang="en-US">
                    <a:noFill/>
                  </a:rPr>
                  <a:t> </a:t>
                </a:r>
              </a:p>
            </p:txBody>
          </p:sp>
        </mc:Fallback>
      </mc:AlternateContent>
      <p:sp>
        <p:nvSpPr>
          <p:cNvPr id="18" name="向右箭號 17"/>
          <p:cNvSpPr/>
          <p:nvPr/>
        </p:nvSpPr>
        <p:spPr>
          <a:xfrm>
            <a:off x="1483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1838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838903" y="3888455"/>
                <a:ext cx="1889052" cy="369332"/>
              </a:xfrm>
              <a:prstGeom prst="rect">
                <a:avLst/>
              </a:prstGeom>
              <a:blipFill rotWithShape="0">
                <a:blip r:embed="rId9"/>
                <a:stretch>
                  <a:fillRect t="-171667" r="-10645" b="-255000"/>
                </a:stretch>
              </a:blipFill>
            </p:spPr>
            <p:txBody>
              <a:bodyPr/>
              <a:lstStyle/>
              <a:p>
                <a:r>
                  <a:rPr lang="zh-TW" altLang="en-US">
                    <a:noFill/>
                  </a:rPr>
                  <a:t> </a:t>
                </a:r>
              </a:p>
            </p:txBody>
          </p:sp>
        </mc:Fallback>
      </mc:AlternateContent>
      <p:sp>
        <p:nvSpPr>
          <p:cNvPr id="20" name="文字方塊 19"/>
          <p:cNvSpPr txBox="1"/>
          <p:nvPr/>
        </p:nvSpPr>
        <p:spPr>
          <a:xfrm>
            <a:off x="4220631" y="3549683"/>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p:sp>
        <p:nvSpPr>
          <p:cNvPr id="21" name="向右箭號 20"/>
          <p:cNvSpPr/>
          <p:nvPr/>
        </p:nvSpPr>
        <p:spPr>
          <a:xfrm>
            <a:off x="5013202" y="353932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文字方塊 21"/>
              <p:cNvSpPr txBox="1"/>
              <p:nvPr/>
            </p:nvSpPr>
            <p:spPr>
              <a:xfrm>
                <a:off x="5368860" y="383100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368860" y="3831008"/>
                <a:ext cx="1889052" cy="369332"/>
              </a:xfrm>
              <a:prstGeom prst="rect">
                <a:avLst/>
              </a:prstGeom>
              <a:blipFill rotWithShape="0">
                <a:blip r:embed="rId10"/>
                <a:stretch>
                  <a:fillRect t="-167213" r="-10645" b="-2508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4729017" y="3217204"/>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4729017" y="3217204"/>
                <a:ext cx="3119508" cy="369332"/>
              </a:xfrm>
              <a:prstGeom prst="rect">
                <a:avLst/>
              </a:prstGeom>
              <a:blipFill rotWithShape="0">
                <a:blip r:embed="rId11"/>
                <a:stretch>
                  <a:fillRect t="-171667" b="-255000"/>
                </a:stretch>
              </a:blipFill>
            </p:spPr>
            <p:txBody>
              <a:bodyPr/>
              <a:lstStyle/>
              <a:p>
                <a:r>
                  <a:rPr lang="zh-TW" altLang="en-US">
                    <a:noFill/>
                  </a:rPr>
                  <a:t> </a:t>
                </a:r>
              </a:p>
            </p:txBody>
          </p:sp>
        </mc:Fallback>
      </mc:AlternateContent>
      <p:sp>
        <p:nvSpPr>
          <p:cNvPr id="24" name="文字方塊 23"/>
          <p:cNvSpPr txBox="1"/>
          <p:nvPr/>
        </p:nvSpPr>
        <p:spPr>
          <a:xfrm>
            <a:off x="7773256" y="3554268"/>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282556"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82556" y="5103976"/>
                <a:ext cx="361381" cy="369332"/>
              </a:xfrm>
              <a:prstGeom prst="rect">
                <a:avLst/>
              </a:prstGeom>
              <a:blipFill rotWithShape="0">
                <a:blip r:embed="rId12"/>
                <a:stretch>
                  <a:fillRect l="-20000" r="-5000"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221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221086" y="4782382"/>
                <a:ext cx="3119508" cy="369332"/>
              </a:xfrm>
              <a:prstGeom prst="rect">
                <a:avLst/>
              </a:prstGeom>
              <a:blipFill rotWithShape="0">
                <a:blip r:embed="rId13"/>
                <a:stretch>
                  <a:fillRect t="-171667" r="-977" b="-255000"/>
                </a:stretch>
              </a:blipFill>
            </p:spPr>
            <p:txBody>
              <a:bodyPr/>
              <a:lstStyle/>
              <a:p>
                <a:r>
                  <a:rPr lang="zh-TW" altLang="en-US">
                    <a:noFill/>
                  </a:rPr>
                  <a:t> </a:t>
                </a:r>
              </a:p>
            </p:txBody>
          </p:sp>
        </mc:Fallback>
      </mc:AlternateContent>
      <p:sp>
        <p:nvSpPr>
          <p:cNvPr id="28" name="向右箭號 27"/>
          <p:cNvSpPr/>
          <p:nvPr/>
        </p:nvSpPr>
        <p:spPr>
          <a:xfrm>
            <a:off x="1483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1838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1838903" y="5443399"/>
                <a:ext cx="1889052" cy="369332"/>
              </a:xfrm>
              <a:prstGeom prst="rect">
                <a:avLst/>
              </a:prstGeom>
              <a:blipFill rotWithShape="0">
                <a:blip r:embed="rId14"/>
                <a:stretch>
                  <a:fillRect t="-168852" r="-12258" b="-249180"/>
                </a:stretch>
              </a:blipFill>
            </p:spPr>
            <p:txBody>
              <a:bodyPr/>
              <a:lstStyle/>
              <a:p>
                <a:r>
                  <a:rPr lang="zh-TW" altLang="en-US">
                    <a:noFill/>
                  </a:rPr>
                  <a:t> </a:t>
                </a:r>
              </a:p>
            </p:txBody>
          </p:sp>
        </mc:Fallback>
      </mc:AlternateContent>
      <p:sp>
        <p:nvSpPr>
          <p:cNvPr id="30" name="文字方塊 29"/>
          <p:cNvSpPr txBox="1"/>
          <p:nvPr/>
        </p:nvSpPr>
        <p:spPr>
          <a:xfrm>
            <a:off x="4220631" y="5104627"/>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1" name="向右箭號 30"/>
          <p:cNvSpPr/>
          <p:nvPr/>
        </p:nvSpPr>
        <p:spPr>
          <a:xfrm>
            <a:off x="5013202" y="5094267"/>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p:cNvSpPr txBox="1"/>
              <p:nvPr/>
            </p:nvSpPr>
            <p:spPr>
              <a:xfrm>
                <a:off x="5368860" y="5385952"/>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368860" y="5385952"/>
                <a:ext cx="1889052" cy="369332"/>
              </a:xfrm>
              <a:prstGeom prst="rect">
                <a:avLst/>
              </a:prstGeom>
              <a:blipFill rotWithShape="0">
                <a:blip r:embed="rId15"/>
                <a:stretch>
                  <a:fillRect t="-171667" r="-12258" b="-25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4729017" y="477214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4729017" y="4772148"/>
                <a:ext cx="3119508" cy="369332"/>
              </a:xfrm>
              <a:prstGeom prst="rect">
                <a:avLst/>
              </a:prstGeom>
              <a:blipFill rotWithShape="0">
                <a:blip r:embed="rId16"/>
                <a:stretch>
                  <a:fillRect t="-171667" r="-978" b="-255000"/>
                </a:stretch>
              </a:blipFill>
            </p:spPr>
            <p:txBody>
              <a:bodyPr/>
              <a:lstStyle/>
              <a:p>
                <a:r>
                  <a:rPr lang="zh-TW" altLang="en-US">
                    <a:noFill/>
                  </a:rPr>
                  <a:t> </a:t>
                </a:r>
              </a:p>
            </p:txBody>
          </p:sp>
        </mc:Fallback>
      </mc:AlternateContent>
      <p:sp>
        <p:nvSpPr>
          <p:cNvPr id="34" name="文字方塊 33"/>
          <p:cNvSpPr txBox="1"/>
          <p:nvPr/>
        </p:nvSpPr>
        <p:spPr>
          <a:xfrm>
            <a:off x="7773256" y="5109212"/>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0.10</a:t>
            </a:r>
            <a:endParaRPr lang="zh-TW" altLang="en-US" sz="2400" dirty="0"/>
          </a:p>
        </p:txBody>
      </p:sp>
      <p:sp>
        <p:nvSpPr>
          <p:cNvPr id="35" name="文字方塊 34"/>
          <p:cNvSpPr txBox="1"/>
          <p:nvPr/>
        </p:nvSpPr>
        <p:spPr>
          <a:xfrm rot="5400000">
            <a:off x="146825"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46825"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830522" y="2298253"/>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830522" y="3510920"/>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830522" y="5065864"/>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p:sp>
        <p:nvSpPr>
          <p:cNvPr id="37" name="文字方塊 36"/>
          <p:cNvSpPr txBox="1"/>
          <p:nvPr/>
        </p:nvSpPr>
        <p:spPr>
          <a:xfrm>
            <a:off x="8349321" y="2631184"/>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8" name="文字方塊 37"/>
          <p:cNvSpPr txBox="1"/>
          <p:nvPr/>
        </p:nvSpPr>
        <p:spPr>
          <a:xfrm>
            <a:off x="8336851" y="3965366"/>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9" name="文字方塊 38"/>
          <p:cNvSpPr txBox="1"/>
          <p:nvPr/>
        </p:nvSpPr>
        <p:spPr>
          <a:xfrm>
            <a:off x="8336850" y="5473308"/>
            <a:ext cx="794679"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40" name="矩形 39"/>
              <p:cNvSpPr/>
              <p:nvPr/>
            </p:nvSpPr>
            <p:spPr>
              <a:xfrm>
                <a:off x="200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00215" y="1698275"/>
                <a:ext cx="478914" cy="523220"/>
              </a:xfrm>
              <a:prstGeom prst="rect">
                <a:avLst/>
              </a:prstGeom>
              <a:blipFill rotWithShape="0">
                <a:blip r:embed="rId1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4252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21" grpId="0" animBg="1"/>
      <p:bldP spid="22" grpId="0"/>
      <p:bldP spid="23" grpId="0"/>
      <p:bldP spid="24" grpId="0" animBg="1"/>
      <p:bldP spid="31" grpId="0" animBg="1"/>
      <p:bldP spid="32" grpId="0"/>
      <p:bldP spid="33" grpId="0"/>
      <p:bldP spid="34" grpId="0" animBg="1"/>
      <p:bldP spid="37" grpId="0"/>
      <p:bldP spid="38"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p:sp>
        <p:nvSpPr>
          <p:cNvPr id="4" name="文字方塊 3"/>
          <p:cNvSpPr txBox="1"/>
          <p:nvPr/>
        </p:nvSpPr>
        <p:spPr>
          <a:xfrm>
            <a:off x="807331" y="1798458"/>
            <a:ext cx="7098650" cy="954107"/>
          </a:xfrm>
          <a:prstGeom prst="rect">
            <a:avLst/>
          </a:prstGeom>
          <a:noFill/>
        </p:spPr>
        <p:txBody>
          <a:bodyPr wrap="square" rtlCol="0">
            <a:spAutoFit/>
          </a:bodyPr>
          <a:lstStyle/>
          <a:p>
            <a:r>
              <a:rPr lang="en-US" altLang="zh-TW" sz="2800" dirty="0"/>
              <a:t>This is the “learning” of machines in deep learning ……</a:t>
            </a:r>
            <a:endParaRPr lang="zh-TW" altLang="en-US" sz="2800" dirty="0"/>
          </a:p>
        </p:txBody>
      </p:sp>
      <p:sp>
        <p:nvSpPr>
          <p:cNvPr id="5" name="文字方塊 4"/>
          <p:cNvSpPr txBox="1"/>
          <p:nvPr/>
        </p:nvSpPr>
        <p:spPr>
          <a:xfrm>
            <a:off x="3175091" y="2740981"/>
            <a:ext cx="5340259" cy="523220"/>
          </a:xfrm>
          <a:prstGeom prst="rect">
            <a:avLst/>
          </a:prstGeom>
          <a:noFill/>
        </p:spPr>
        <p:txBody>
          <a:bodyPr wrap="square" rtlCol="0">
            <a:spAutoFit/>
          </a:bodyPr>
          <a:lstStyle/>
          <a:p>
            <a:r>
              <a:rPr lang="en-US" altLang="zh-TW" sz="2800" dirty="0"/>
              <a:t>Even alpha go using this approach.</a:t>
            </a:r>
            <a:endParaRPr lang="zh-TW" altLang="en-US" sz="2800" dirty="0"/>
          </a:p>
        </p:txBody>
      </p:sp>
      <p:sp>
        <p:nvSpPr>
          <p:cNvPr id="6" name="文字方塊 5"/>
          <p:cNvSpPr txBox="1"/>
          <p:nvPr/>
        </p:nvSpPr>
        <p:spPr>
          <a:xfrm>
            <a:off x="1569576" y="6114432"/>
            <a:ext cx="6101137" cy="523220"/>
          </a:xfrm>
          <a:prstGeom prst="rect">
            <a:avLst/>
          </a:prstGeom>
          <a:noFill/>
        </p:spPr>
        <p:txBody>
          <a:bodyPr wrap="square" rtlCol="0">
            <a:spAutoFit/>
          </a:bodyPr>
          <a:lstStyle/>
          <a:p>
            <a:pPr algn="ctr"/>
            <a:r>
              <a:rPr lang="en-US" altLang="zh-TW" sz="2800" dirty="0"/>
              <a:t>I hope you are not too disappointed :p</a:t>
            </a:r>
            <a:endParaRPr lang="zh-TW" altLang="en-US" sz="2800" dirty="0"/>
          </a:p>
        </p:txBody>
      </p:sp>
      <p:sp>
        <p:nvSpPr>
          <p:cNvPr id="7" name="向右箭號 6"/>
          <p:cNvSpPr/>
          <p:nvPr/>
        </p:nvSpPr>
        <p:spPr>
          <a:xfrm>
            <a:off x="2348026" y="2823397"/>
            <a:ext cx="768626" cy="3583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331" y="3872131"/>
            <a:ext cx="3418598" cy="2062555"/>
          </a:xfrm>
          <a:prstGeom prst="rect">
            <a:avLst/>
          </a:prstGeom>
          <a:noFill/>
          <a:extLst>
            <a:ext uri="{909E8E84-426E-40DD-AFC4-6F175D3DCCD1}">
              <a14:hiddenFill xmlns:a14="http://schemas.microsoft.com/office/drawing/2010/main">
                <a:solidFill>
                  <a:srgbClr val="FFFFFF"/>
                </a:solidFill>
              </a14:hiddenFill>
            </a:ext>
          </a:extLst>
        </p:spPr>
      </p:pic>
      <p:pic>
        <p:nvPicPr>
          <p:cNvPr id="9" name="內容版面配置區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4078" y="3887117"/>
            <a:ext cx="3625903" cy="2047569"/>
          </a:xfrm>
          <a:prstGeom prst="rect">
            <a:avLst/>
          </a:prstGeom>
        </p:spPr>
      </p:pic>
      <p:sp>
        <p:nvSpPr>
          <p:cNvPr id="8" name="文字方塊 7"/>
          <p:cNvSpPr txBox="1"/>
          <p:nvPr/>
        </p:nvSpPr>
        <p:spPr>
          <a:xfrm>
            <a:off x="69388" y="3346626"/>
            <a:ext cx="3733767" cy="461665"/>
          </a:xfrm>
          <a:prstGeom prst="rect">
            <a:avLst/>
          </a:prstGeom>
          <a:noFill/>
        </p:spPr>
        <p:txBody>
          <a:bodyPr wrap="square" rtlCol="0">
            <a:spAutoFit/>
          </a:bodyPr>
          <a:lstStyle/>
          <a:p>
            <a:pPr algn="ctr"/>
            <a:r>
              <a:rPr lang="en-US" altLang="zh-TW" sz="2400" dirty="0"/>
              <a:t>People image ……</a:t>
            </a:r>
            <a:endParaRPr lang="zh-TW" altLang="en-US" sz="2400" dirty="0"/>
          </a:p>
        </p:txBody>
      </p:sp>
      <p:sp>
        <p:nvSpPr>
          <p:cNvPr id="11" name="文字方塊 10"/>
          <p:cNvSpPr txBox="1"/>
          <p:nvPr/>
        </p:nvSpPr>
        <p:spPr>
          <a:xfrm>
            <a:off x="4620145" y="3361612"/>
            <a:ext cx="3733767" cy="461665"/>
          </a:xfrm>
          <a:prstGeom prst="rect">
            <a:avLst/>
          </a:prstGeom>
          <a:noFill/>
        </p:spPr>
        <p:txBody>
          <a:bodyPr wrap="square" rtlCol="0">
            <a:spAutoFit/>
          </a:bodyPr>
          <a:lstStyle/>
          <a:p>
            <a:r>
              <a:rPr lang="en-US" altLang="zh-TW" sz="2400" dirty="0"/>
              <a:t>Actually …..</a:t>
            </a:r>
            <a:endParaRPr lang="zh-TW" altLang="en-US" sz="2400" dirty="0"/>
          </a:p>
        </p:txBody>
      </p:sp>
    </p:spTree>
    <p:extLst>
      <p:ext uri="{BB962C8B-B14F-4D97-AF65-F5344CB8AC3E}">
        <p14:creationId xmlns:p14="http://schemas.microsoft.com/office/powerpoint/2010/main" val="42566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5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0480" y="2540158"/>
            <a:ext cx="1618734" cy="131926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Backpropagation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Backpropagation: an efficient way to 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r>
                  <a:rPr lang="en-US" altLang="zh-TW" sz="2400" dirty="0"/>
                  <a:t> in neural network</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4"/>
                <a:stretch>
                  <a:fillRect l="-1005" t="-14146"/>
                </a:stretch>
              </a:blipFill>
            </p:spPr>
            <p:txBody>
              <a:bodyPr/>
              <a:lstStyle/>
              <a:p>
                <a:r>
                  <a:rPr lang="zh-TW" altLang="en-US">
                    <a:noFill/>
                  </a:rPr>
                  <a:t> </a:t>
                </a:r>
              </a:p>
            </p:txBody>
          </p:sp>
        </mc:Fallback>
      </mc:AlternateContent>
      <p:pic>
        <p:nvPicPr>
          <p:cNvPr id="28" name="Picture 2" descr="http://deeplearning.net/software/theano/_static/theano_logo_allblue_200x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7007" y="2959862"/>
            <a:ext cx="2086342" cy="4798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devblogs.nvidia.com/parallelforall/wp-content/uploads/sites/3/2015/03/torch_lstm_thumb-179x1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1542" y="2704049"/>
            <a:ext cx="1637367" cy="10519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developer.nvidia.com/sites/default/files/akamai/cuda/images/deeplearning/caff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5638" y="3900055"/>
            <a:ext cx="1560169" cy="10531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s://developer.nvidia.com/sites/default/files/akamai/cuda/images/deeplearning/cntk.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5526" y="3785184"/>
            <a:ext cx="1670545" cy="1127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p:cNvGrpSpPr/>
          <p:nvPr/>
        </p:nvGrpSpPr>
        <p:grpSpPr>
          <a:xfrm>
            <a:off x="6199162" y="4826135"/>
            <a:ext cx="1642031" cy="1121374"/>
            <a:chOff x="7043205" y="3645629"/>
            <a:chExt cx="1642031" cy="1121374"/>
          </a:xfrm>
        </p:grpSpPr>
        <p:sp>
          <p:nvSpPr>
            <p:cNvPr id="25" name="矩形 24"/>
            <p:cNvSpPr/>
            <p:nvPr/>
          </p:nvSpPr>
          <p:spPr>
            <a:xfrm>
              <a:off x="7154858" y="3645629"/>
              <a:ext cx="1457450" cy="584775"/>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3200" b="1" dirty="0" err="1">
                  <a:solidFill>
                    <a:srgbClr val="333333"/>
                  </a:solidFill>
                  <a:latin typeface="Helvetica Neue"/>
                </a:rPr>
                <a:t>libdnn</a:t>
              </a:r>
              <a:endParaRPr lang="en-US" altLang="zh-TW" sz="3200" b="1" i="0" dirty="0">
                <a:solidFill>
                  <a:srgbClr val="333333"/>
                </a:solidFill>
                <a:effectLst/>
                <a:latin typeface="Helvetica Neue"/>
              </a:endParaRPr>
            </a:p>
          </p:txBody>
        </p:sp>
        <p:sp>
          <p:nvSpPr>
            <p:cNvPr id="26" name="文字方塊 13"/>
            <p:cNvSpPr txBox="1"/>
            <p:nvPr/>
          </p:nvSpPr>
          <p:spPr>
            <a:xfrm>
              <a:off x="7043205" y="4120672"/>
              <a:ext cx="1642031" cy="646331"/>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dirty="0"/>
                <a:t>台大周伯威</a:t>
              </a:r>
              <a:endParaRPr lang="en-US" altLang="zh-TW" dirty="0"/>
            </a:p>
            <a:p>
              <a:pPr algn="ctr"/>
              <a:r>
                <a:rPr lang="zh-TW" altLang="en-US" dirty="0"/>
                <a:t>同學開發</a:t>
              </a:r>
            </a:p>
          </p:txBody>
        </p:sp>
      </p:grpSp>
      <p:pic>
        <p:nvPicPr>
          <p:cNvPr id="22" name="圖片 21"/>
          <p:cNvPicPr>
            <a:picLocks noChangeAspect="1"/>
          </p:cNvPicPr>
          <p:nvPr/>
        </p:nvPicPr>
        <p:blipFill>
          <a:blip r:embed="rId9"/>
          <a:stretch>
            <a:fillRect/>
          </a:stretch>
        </p:blipFill>
        <p:spPr>
          <a:xfrm>
            <a:off x="6030207" y="4141078"/>
            <a:ext cx="1974264" cy="571068"/>
          </a:xfrm>
          <a:prstGeom prst="rect">
            <a:avLst/>
          </a:prstGeom>
        </p:spPr>
      </p:pic>
      <p:pic>
        <p:nvPicPr>
          <p:cNvPr id="23" name="圖片 22"/>
          <p:cNvPicPr>
            <a:picLocks noChangeAspect="1"/>
          </p:cNvPicPr>
          <p:nvPr/>
        </p:nvPicPr>
        <p:blipFill>
          <a:blip r:embed="rId10"/>
          <a:stretch>
            <a:fillRect/>
          </a:stretch>
        </p:blipFill>
        <p:spPr>
          <a:xfrm>
            <a:off x="4013376" y="5050435"/>
            <a:ext cx="1540523" cy="579342"/>
          </a:xfrm>
          <a:prstGeom prst="rect">
            <a:avLst/>
          </a:prstGeom>
        </p:spPr>
      </p:pic>
      <p:pic>
        <p:nvPicPr>
          <p:cNvPr id="24" name="Picture 2" descr="スクリーンショット 2016-05-24 午後4.01.5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8307" y="5046784"/>
            <a:ext cx="2737407" cy="61278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54176" y="5808912"/>
            <a:ext cx="8399817" cy="923330"/>
          </a:xfrm>
          <a:prstGeom prst="rect">
            <a:avLst/>
          </a:prstGeom>
        </p:spPr>
        <p:txBody>
          <a:bodyPr wrap="square">
            <a:spAutoFit/>
          </a:bodyPr>
          <a:lstStyle/>
          <a:p>
            <a:pPr marL="685800" lvl="2">
              <a:spcBef>
                <a:spcPts val="1000"/>
              </a:spcBef>
            </a:pPr>
            <a:r>
              <a:rPr lang="en-US" altLang="zh-TW" dirty="0"/>
              <a:t>Ref: http://speech.ee.ntu.edu.tw/~tlkagk/courses/MLDS_2015_2/Lecture/DNN%20backprop.ecm.mp4/index.html</a:t>
            </a:r>
            <a:endParaRPr lang="zh-TW" altLang="en-US" dirty="0"/>
          </a:p>
        </p:txBody>
      </p:sp>
    </p:spTree>
    <p:extLst>
      <p:ext uri="{BB962C8B-B14F-4D97-AF65-F5344CB8AC3E}">
        <p14:creationId xmlns:p14="http://schemas.microsoft.com/office/powerpoint/2010/main" val="3654551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sp>
        <p:nvSpPr>
          <p:cNvPr id="6" name="矩形 5"/>
          <p:cNvSpPr/>
          <p:nvPr/>
        </p:nvSpPr>
        <p:spPr>
          <a:xfrm>
            <a:off x="585011" y="3752284"/>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4288037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623789"/>
            <a:ext cx="7772400" cy="2387600"/>
          </a:xfrm>
        </p:spPr>
        <p:txBody>
          <a:bodyPr>
            <a:normAutofit/>
          </a:bodyPr>
          <a:lstStyle/>
          <a:p>
            <a:r>
              <a:rPr lang="en-US" altLang="zh-TW" dirty="0" smtClean="0">
                <a:solidFill>
                  <a:srgbClr val="0000FF"/>
                </a:solidFill>
              </a:rPr>
              <a:t>Why Deep?</a:t>
            </a:r>
            <a:endParaRPr lang="zh-TW" altLang="en-US" dirty="0">
              <a:solidFill>
                <a:srgbClr val="0000FF"/>
              </a:solidFill>
            </a:endParaRPr>
          </a:p>
        </p:txBody>
      </p:sp>
    </p:spTree>
    <p:extLst>
      <p:ext uri="{BB962C8B-B14F-4D97-AF65-F5344CB8AC3E}">
        <p14:creationId xmlns:p14="http://schemas.microsoft.com/office/powerpoint/2010/main" val="565298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927700" y="1901893"/>
          <a:ext cx="7288600" cy="4023360"/>
        </p:xfrm>
        <a:graphic>
          <a:graphicData uri="http://schemas.openxmlformats.org/drawingml/2006/table">
            <a:tbl>
              <a:tblPr firstRow="1" bandRow="1">
                <a:tableStyleId>{3C2FFA5D-87B4-456A-9821-1D502468CF0F}</a:tableStyleId>
              </a:tblPr>
              <a:tblGrid>
                <a:gridCol w="1822150">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1822150">
                  <a:extLst>
                    <a:ext uri="{9D8B030D-6E8A-4147-A177-3AD203B41FA5}">
                      <a16:colId xmlns:a16="http://schemas.microsoft.com/office/drawing/2014/main" val="20002"/>
                    </a:ext>
                  </a:extLst>
                </a:gridCol>
                <a:gridCol w="1822150">
                  <a:extLst>
                    <a:ext uri="{9D8B030D-6E8A-4147-A177-3AD203B41FA5}">
                      <a16:colId xmlns:a16="http://schemas.microsoft.com/office/drawing/2014/main" val="20003"/>
                    </a:ext>
                  </a:extLst>
                </a:gridCol>
              </a:tblGrid>
              <a:tr h="370840">
                <a:tc>
                  <a:txBody>
                    <a:bodyPr/>
                    <a:lstStyle/>
                    <a:p>
                      <a:pPr algn="ctr"/>
                      <a:r>
                        <a:rPr lang="en-US" altLang="zh-TW" sz="2400" dirty="0" smtClean="0"/>
                        <a:t>Layer</a:t>
                      </a:r>
                      <a:r>
                        <a:rPr lang="en-US" altLang="zh-TW" sz="2400" baseline="0" dirty="0" smtClean="0"/>
                        <a:t> X</a:t>
                      </a:r>
                      <a:r>
                        <a:rPr lang="en-US" altLang="zh-TW" sz="2400" dirty="0" smtClean="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Layer</a:t>
                      </a:r>
                      <a:r>
                        <a:rPr lang="en-US" altLang="zh-TW" sz="2400" baseline="0" dirty="0" smtClean="0"/>
                        <a:t> X</a:t>
                      </a:r>
                      <a:r>
                        <a:rPr lang="en-US" altLang="zh-TW" sz="2400" dirty="0" smtClean="0"/>
                        <a:t> Size</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TW" sz="2400" dirty="0" smtClean="0"/>
                        <a:t>1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24.2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2 X 2k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20.4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3 X 2k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18.4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4 X 2k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17.8</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5 X 2k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17.2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1 X 3772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22.5</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7 X 2k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17.1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1 X 4634</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22.6</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1 X</a:t>
                      </a:r>
                      <a:r>
                        <a:rPr lang="en-US" altLang="zh-TW" sz="2400" baseline="0" dirty="0" smtClean="0"/>
                        <a:t> 16k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22.1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標題 1"/>
          <p:cNvSpPr>
            <a:spLocks noGrp="1"/>
          </p:cNvSpPr>
          <p:nvPr>
            <p:ph type="title"/>
          </p:nvPr>
        </p:nvSpPr>
        <p:spPr/>
        <p:txBody>
          <a:bodyPr/>
          <a:lstStyle/>
          <a:p>
            <a:r>
              <a:rPr lang="en-US" altLang="zh-TW" dirty="0" smtClean="0"/>
              <a:t>Deeper is Better?</a:t>
            </a:r>
            <a:endParaRPr lang="zh-TW" altLang="en-US" dirty="0"/>
          </a:p>
        </p:txBody>
      </p:sp>
      <p:sp>
        <p:nvSpPr>
          <p:cNvPr id="10" name="矩形 9"/>
          <p:cNvSpPr/>
          <p:nvPr/>
        </p:nvSpPr>
        <p:spPr>
          <a:xfrm>
            <a:off x="829440" y="6051166"/>
            <a:ext cx="7835153" cy="646331"/>
          </a:xfrm>
          <a:prstGeom prst="rect">
            <a:avLst/>
          </a:prstGeom>
        </p:spPr>
        <p:txBody>
          <a:bodyPr wrap="square">
            <a:spAutoFit/>
          </a:bodyPr>
          <a:lstStyle/>
          <a:p>
            <a:r>
              <a:rPr lang="en-US" altLang="zh-TW" dirty="0" err="1">
                <a:latin typeface="Arial" panose="020B0604020202020204" pitchFamily="34" charset="0"/>
              </a:rPr>
              <a:t>Seide</a:t>
            </a:r>
            <a:r>
              <a:rPr lang="en-US" altLang="zh-TW" dirty="0">
                <a:latin typeface="Arial" panose="020B0604020202020204" pitchFamily="34" charset="0"/>
              </a:rPr>
              <a:t>, Frank, Gang Li, and Dong Yu. "Conversational Speech Transcription Using Context-Dependent Deep Neural Networks." </a:t>
            </a:r>
            <a:r>
              <a:rPr lang="en-US" altLang="zh-TW" i="1" dirty="0" err="1">
                <a:latin typeface="Arial" panose="020B0604020202020204" pitchFamily="34" charset="0"/>
              </a:rPr>
              <a:t>Interspeech</a:t>
            </a:r>
            <a:r>
              <a:rPr lang="en-US" altLang="zh-TW" dirty="0">
                <a:latin typeface="Arial" panose="020B0604020202020204" pitchFamily="34" charset="0"/>
              </a:rPr>
              <a:t>. 2011.</a:t>
            </a:r>
            <a:endParaRPr lang="zh-TW" altLang="en-US" dirty="0"/>
          </a:p>
        </p:txBody>
      </p:sp>
      <p:sp>
        <p:nvSpPr>
          <p:cNvPr id="4" name="矩形 3"/>
          <p:cNvSpPr/>
          <p:nvPr/>
        </p:nvSpPr>
        <p:spPr>
          <a:xfrm>
            <a:off x="4571999" y="1276350"/>
            <a:ext cx="3943350" cy="4711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747016" y="3221075"/>
            <a:ext cx="3769504" cy="1384995"/>
          </a:xfrm>
          <a:prstGeom prst="rect">
            <a:avLst/>
          </a:prstGeom>
        </p:spPr>
        <p:txBody>
          <a:bodyPr wrap="square">
            <a:spAutoFit/>
          </a:bodyPr>
          <a:lstStyle/>
          <a:p>
            <a:r>
              <a:rPr lang="en-US" altLang="zh-TW" sz="2800" dirty="0" smtClean="0">
                <a:solidFill>
                  <a:srgbClr val="0000FF"/>
                </a:solidFill>
              </a:rPr>
              <a:t>Not surprised, more parameters, better performance </a:t>
            </a:r>
            <a:endParaRPr lang="zh-TW" altLang="en-US" sz="2800" dirty="0">
              <a:solidFill>
                <a:srgbClr val="0000FF"/>
              </a:solidFill>
            </a:endParaRPr>
          </a:p>
        </p:txBody>
      </p:sp>
      <p:sp>
        <p:nvSpPr>
          <p:cNvPr id="11" name="矩形 10"/>
          <p:cNvSpPr/>
          <p:nvPr/>
        </p:nvSpPr>
        <p:spPr>
          <a:xfrm>
            <a:off x="927699" y="1901893"/>
            <a:ext cx="3644299" cy="40233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79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4"/>
          <a:stretch>
            <a:fillRect/>
          </a:stretch>
        </p:blipFill>
        <p:spPr>
          <a:xfrm rot="16200000">
            <a:off x="5507376" y="1631048"/>
            <a:ext cx="2689840" cy="2809123"/>
          </a:xfrm>
          <a:prstGeom prst="rect">
            <a:avLst/>
          </a:prstGeom>
        </p:spPr>
      </p:pic>
      <p:sp>
        <p:nvSpPr>
          <p:cNvPr id="2" name="標題 1"/>
          <p:cNvSpPr>
            <a:spLocks noGrp="1"/>
          </p:cNvSpPr>
          <p:nvPr>
            <p:ph type="title"/>
          </p:nvPr>
        </p:nvSpPr>
        <p:spPr/>
        <p:txBody>
          <a:bodyPr/>
          <a:lstStyle/>
          <a:p>
            <a:r>
              <a:rPr lang="en-US" altLang="zh-TW" dirty="0"/>
              <a:t>Universality Theorem</a:t>
            </a:r>
            <a:endParaRPr lang="zh-TW" altLang="en-US" dirty="0"/>
          </a:p>
        </p:txBody>
      </p:sp>
      <p:sp>
        <p:nvSpPr>
          <p:cNvPr id="4" name="矩形 3"/>
          <p:cNvSpPr/>
          <p:nvPr/>
        </p:nvSpPr>
        <p:spPr>
          <a:xfrm>
            <a:off x="5326190" y="4404313"/>
            <a:ext cx="2930667" cy="923330"/>
          </a:xfrm>
          <a:prstGeom prst="rect">
            <a:avLst/>
          </a:prstGeom>
        </p:spPr>
        <p:txBody>
          <a:bodyPr wrap="square">
            <a:spAutoFit/>
          </a:bodyPr>
          <a:lstStyle/>
          <a:p>
            <a:r>
              <a:rPr lang="en-US" altLang="zh-TW" dirty="0" smtClean="0">
                <a:solidFill>
                  <a:srgbClr val="0000FF"/>
                </a:solidFill>
              </a:rPr>
              <a:t>Reference</a:t>
            </a:r>
            <a:r>
              <a:rPr lang="zh-TW" altLang="en-US" dirty="0" smtClean="0">
                <a:solidFill>
                  <a:srgbClr val="0000FF"/>
                </a:solidFill>
              </a:rPr>
              <a:t> </a:t>
            </a:r>
            <a:r>
              <a:rPr lang="en-US" altLang="zh-TW" dirty="0" smtClean="0">
                <a:solidFill>
                  <a:srgbClr val="0000FF"/>
                </a:solidFill>
              </a:rPr>
              <a:t>for the reason: </a:t>
            </a:r>
            <a:r>
              <a:rPr lang="zh-TW" altLang="en-US" u="sng" dirty="0" smtClean="0"/>
              <a:t>http</a:t>
            </a:r>
            <a:r>
              <a:rPr lang="zh-TW" altLang="en-US" u="sng" dirty="0"/>
              <a:t>://neuralnetworksanddeeplearning.com/chap4.html</a:t>
            </a:r>
          </a:p>
        </p:txBody>
      </p:sp>
      <p:sp>
        <p:nvSpPr>
          <p:cNvPr id="7" name="文字方塊 6"/>
          <p:cNvSpPr txBox="1"/>
          <p:nvPr/>
        </p:nvSpPr>
        <p:spPr>
          <a:xfrm>
            <a:off x="935342" y="1893033"/>
            <a:ext cx="4390847" cy="523220"/>
          </a:xfrm>
          <a:prstGeom prst="rect">
            <a:avLst/>
          </a:prstGeom>
          <a:noFill/>
        </p:spPr>
        <p:txBody>
          <a:bodyPr wrap="square" rtlCol="0">
            <a:spAutoFit/>
          </a:bodyPr>
          <a:lstStyle/>
          <a:p>
            <a:r>
              <a:rPr lang="en-US" altLang="zh-TW" sz="2800" dirty="0" smtClean="0"/>
              <a:t>Any continuous function f</a:t>
            </a:r>
            <a:endParaRPr lang="zh-TW" altLang="en-US" sz="2800" dirty="0"/>
          </a:p>
        </p:txBody>
      </p:sp>
      <p:graphicFrame>
        <p:nvGraphicFramePr>
          <p:cNvPr id="8" name="Object 12"/>
          <p:cNvGraphicFramePr>
            <a:graphicFrameLocks noChangeAspect="1"/>
          </p:cNvGraphicFramePr>
          <p:nvPr>
            <p:extLst/>
          </p:nvPr>
        </p:nvGraphicFramePr>
        <p:xfrm>
          <a:off x="1805231" y="2579752"/>
          <a:ext cx="2342046" cy="630000"/>
        </p:xfrm>
        <a:graphic>
          <a:graphicData uri="http://schemas.openxmlformats.org/presentationml/2006/ole">
            <mc:AlternateContent xmlns:mc="http://schemas.openxmlformats.org/markup-compatibility/2006">
              <mc:Choice xmlns:v="urn:schemas-microsoft-com:vml" Requires="v">
                <p:oleObj spid="_x0000_s19464" name="方程式" r:id="rId5" imgW="850680" imgH="228600" progId="Equation.3">
                  <p:embed/>
                </p:oleObj>
              </mc:Choice>
              <mc:Fallback>
                <p:oleObj name="方程式" r:id="rId5" imgW="850680" imgH="228600" progId="Equation.3">
                  <p:embed/>
                  <p:pic>
                    <p:nvPicPr>
                      <p:cNvPr id="8" name="Object 12"/>
                      <p:cNvPicPr>
                        <a:picLocks noChangeAspect="1" noChangeArrowheads="1"/>
                      </p:cNvPicPr>
                      <p:nvPr/>
                    </p:nvPicPr>
                    <p:blipFill>
                      <a:blip r:embed="rId6"/>
                      <a:srcRect/>
                      <a:stretch>
                        <a:fillRect/>
                      </a:stretch>
                    </p:blipFill>
                    <p:spPr bwMode="auto">
                      <a:xfrm>
                        <a:off x="1805231" y="2579752"/>
                        <a:ext cx="2342046" cy="63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字方塊 8"/>
          <p:cNvSpPr txBox="1"/>
          <p:nvPr/>
        </p:nvSpPr>
        <p:spPr>
          <a:xfrm>
            <a:off x="874966" y="3364330"/>
            <a:ext cx="4390847" cy="954107"/>
          </a:xfrm>
          <a:prstGeom prst="rect">
            <a:avLst/>
          </a:prstGeom>
          <a:noFill/>
        </p:spPr>
        <p:txBody>
          <a:bodyPr wrap="square" rtlCol="0">
            <a:spAutoFit/>
          </a:bodyPr>
          <a:lstStyle/>
          <a:p>
            <a:r>
              <a:rPr lang="en-US" altLang="zh-TW" sz="2800" dirty="0" smtClean="0"/>
              <a:t>Can be realized by a network with one hidden layer</a:t>
            </a:r>
            <a:endParaRPr lang="zh-TW" altLang="en-US" sz="2800" dirty="0"/>
          </a:p>
        </p:txBody>
      </p:sp>
      <p:sp>
        <p:nvSpPr>
          <p:cNvPr id="10" name="文字方塊 9"/>
          <p:cNvSpPr txBox="1"/>
          <p:nvPr/>
        </p:nvSpPr>
        <p:spPr>
          <a:xfrm>
            <a:off x="865786" y="4430840"/>
            <a:ext cx="4220936" cy="954107"/>
          </a:xfrm>
          <a:prstGeom prst="rect">
            <a:avLst/>
          </a:prstGeom>
          <a:noFill/>
        </p:spPr>
        <p:txBody>
          <a:bodyPr wrap="square" rtlCol="0">
            <a:spAutoFit/>
          </a:bodyPr>
          <a:lstStyle/>
          <a:p>
            <a:r>
              <a:rPr lang="en-US" altLang="zh-TW" sz="2800" dirty="0" smtClean="0"/>
              <a:t>(given </a:t>
            </a:r>
            <a:r>
              <a:rPr lang="en-US" altLang="zh-TW" sz="2800" b="1" dirty="0" smtClean="0"/>
              <a:t>enough</a:t>
            </a:r>
            <a:r>
              <a:rPr lang="en-US" altLang="zh-TW" sz="2800" dirty="0" smtClean="0"/>
              <a:t> hidden neurons)</a:t>
            </a:r>
            <a:endParaRPr lang="zh-TW" altLang="en-US" sz="2800" dirty="0"/>
          </a:p>
        </p:txBody>
      </p:sp>
      <p:sp>
        <p:nvSpPr>
          <p:cNvPr id="5" name="矩形 4"/>
          <p:cNvSpPr/>
          <p:nvPr/>
        </p:nvSpPr>
        <p:spPr>
          <a:xfrm>
            <a:off x="510547" y="5842685"/>
            <a:ext cx="8122905" cy="523220"/>
          </a:xfrm>
          <a:prstGeom prst="rect">
            <a:avLst/>
          </a:prstGeom>
        </p:spPr>
        <p:txBody>
          <a:bodyPr wrap="square">
            <a:spAutoFit/>
          </a:bodyPr>
          <a:lstStyle/>
          <a:p>
            <a:pPr algn="ctr"/>
            <a:r>
              <a:rPr lang="en-US" altLang="zh-TW" sz="2800" dirty="0">
                <a:solidFill>
                  <a:srgbClr val="0000FF"/>
                </a:solidFill>
              </a:rPr>
              <a:t>Why “Deep” neural network not “Fat” neural network?</a:t>
            </a:r>
            <a:endParaRPr lang="zh-TW" altLang="en-US" sz="2800" dirty="0">
              <a:solidFill>
                <a:srgbClr val="0000FF"/>
              </a:solidFill>
            </a:endParaRPr>
          </a:p>
        </p:txBody>
      </p:sp>
    </p:spTree>
    <p:extLst>
      <p:ext uri="{BB962C8B-B14F-4D97-AF65-F5344CB8AC3E}">
        <p14:creationId xmlns:p14="http://schemas.microsoft.com/office/powerpoint/2010/main" val="3931619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Fat + Short </a:t>
            </a:r>
            <a:r>
              <a:rPr lang="en-US" altLang="zh-TW" dirty="0" err="1" smtClean="0"/>
              <a:t>v.s</a:t>
            </a:r>
            <a:r>
              <a:rPr lang="en-US" altLang="zh-TW" dirty="0" smtClean="0"/>
              <a:t>. Thin + Tall</a:t>
            </a:r>
            <a:endParaRPr lang="zh-TW" altLang="en-US" dirty="0"/>
          </a:p>
        </p:txBody>
      </p:sp>
      <p:sp>
        <p:nvSpPr>
          <p:cNvPr id="6" name="矩形 5"/>
          <p:cNvSpPr/>
          <p:nvPr/>
        </p:nvSpPr>
        <p:spPr>
          <a:xfrm rot="5400000">
            <a:off x="6149823" y="4483524"/>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6"/>
          <p:cNvSpPr/>
          <p:nvPr/>
        </p:nvSpPr>
        <p:spPr>
          <a:xfrm rot="5400000">
            <a:off x="6147437" y="3651090"/>
            <a:ext cx="714976" cy="19678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
          <p:cNvSpPr/>
          <p:nvPr/>
        </p:nvSpPr>
        <p:spPr>
          <a:xfrm rot="5400000">
            <a:off x="6155580" y="2541201"/>
            <a:ext cx="714976" cy="198417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rot="5400000">
            <a:off x="6113134" y="1393429"/>
            <a:ext cx="714976" cy="1769606"/>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45" name="群組 44"/>
          <p:cNvGrpSpPr/>
          <p:nvPr/>
        </p:nvGrpSpPr>
        <p:grpSpPr>
          <a:xfrm>
            <a:off x="5414826" y="5343054"/>
            <a:ext cx="2283266" cy="556872"/>
            <a:chOff x="755858" y="5735182"/>
            <a:chExt cx="2283266" cy="556872"/>
          </a:xfrm>
        </p:grpSpPr>
        <p:grpSp>
          <p:nvGrpSpPr>
            <p:cNvPr id="77" name="群組 76"/>
            <p:cNvGrpSpPr/>
            <p:nvPr/>
          </p:nvGrpSpPr>
          <p:grpSpPr>
            <a:xfrm>
              <a:off x="755858" y="5895047"/>
              <a:ext cx="289125" cy="383103"/>
              <a:chOff x="2268775" y="3538012"/>
              <a:chExt cx="289125" cy="383103"/>
            </a:xfrm>
          </p:grpSpPr>
          <p:sp>
            <p:nvSpPr>
              <p:cNvPr id="85" name="矩形 84"/>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6" name="Object 12"/>
              <p:cNvGraphicFramePr>
                <a:graphicFrameLocks noChangeAspect="1"/>
              </p:cNvGraphicFramePr>
              <p:nvPr>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20518" name="方程式" r:id="rId4" imgW="152280" imgH="215640" progId="Equation.3">
                      <p:embed/>
                    </p:oleObj>
                  </mc:Choice>
                  <mc:Fallback>
                    <p:oleObj name="方程式" r:id="rId4" imgW="152280" imgH="215640" progId="Equation.3">
                      <p:embed/>
                      <p:pic>
                        <p:nvPicPr>
                          <p:cNvPr id="86" name="Object 12"/>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8" name="群組 77"/>
            <p:cNvGrpSpPr/>
            <p:nvPr/>
          </p:nvGrpSpPr>
          <p:grpSpPr>
            <a:xfrm>
              <a:off x="1456763" y="5895047"/>
              <a:ext cx="317234" cy="383104"/>
              <a:chOff x="2263870" y="4021266"/>
              <a:chExt cx="317234" cy="383104"/>
            </a:xfrm>
          </p:grpSpPr>
          <p:sp>
            <p:nvSpPr>
              <p:cNvPr id="83" name="矩形 82"/>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4" name="Object 12"/>
              <p:cNvGraphicFramePr>
                <a:graphicFrameLocks noChangeAspect="1"/>
              </p:cNvGraphicFramePr>
              <p:nvPr>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20519" name="方程式" r:id="rId6" imgW="164880" imgH="215640" progId="Equation.3">
                      <p:embed/>
                    </p:oleObj>
                  </mc:Choice>
                  <mc:Fallback>
                    <p:oleObj name="方程式" r:id="rId6" imgW="164880" imgH="215640" progId="Equation.3">
                      <p:embed/>
                      <p:pic>
                        <p:nvPicPr>
                          <p:cNvPr id="84" name="Object 12"/>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9" name="文字方塊 78"/>
            <p:cNvSpPr txBox="1"/>
            <p:nvPr/>
          </p:nvSpPr>
          <p:spPr>
            <a:xfrm>
              <a:off x="1728860" y="5735182"/>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80" name="群組 79"/>
            <p:cNvGrpSpPr/>
            <p:nvPr/>
          </p:nvGrpSpPr>
          <p:grpSpPr>
            <a:xfrm>
              <a:off x="2687405" y="5886570"/>
              <a:ext cx="351719" cy="405484"/>
              <a:chOff x="2257778" y="5192060"/>
              <a:chExt cx="351719" cy="405484"/>
            </a:xfrm>
          </p:grpSpPr>
          <p:sp>
            <p:nvSpPr>
              <p:cNvPr id="81" name="矩形 80"/>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20520" name="方程式" r:id="rId8" imgW="190440" imgH="228600" progId="Equation.3">
                      <p:embed/>
                    </p:oleObj>
                  </mc:Choice>
                  <mc:Fallback>
                    <p:oleObj name="方程式" r:id="rId8" imgW="190440" imgH="228600" progId="Equation.3">
                      <p:embed/>
                      <p:pic>
                        <p:nvPicPr>
                          <p:cNvPr id="82" name="Object 12"/>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6" name="橢圓 45"/>
          <p:cNvSpPr/>
          <p:nvPr/>
        </p:nvSpPr>
        <p:spPr>
          <a:xfrm>
            <a:off x="5713181" y="4418969"/>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6828491" y="438614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0" name="直線單箭頭接點 49"/>
          <p:cNvCxnSpPr/>
          <p:nvPr/>
        </p:nvCxnSpPr>
        <p:spPr>
          <a:xfrm flipH="1" flipV="1">
            <a:off x="5941237" y="4921949"/>
            <a:ext cx="341060" cy="649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47" idx="4"/>
          </p:cNvCxnSpPr>
          <p:nvPr/>
        </p:nvCxnSpPr>
        <p:spPr>
          <a:xfrm flipH="1" flipV="1">
            <a:off x="7070549" y="4862293"/>
            <a:ext cx="437011" cy="7257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46" idx="4"/>
          </p:cNvCxnSpPr>
          <p:nvPr/>
        </p:nvCxnSpPr>
        <p:spPr>
          <a:xfrm flipH="1" flipV="1">
            <a:off x="5955239" y="4895116"/>
            <a:ext cx="1571012" cy="745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86" idx="0"/>
            <a:endCxn id="46" idx="4"/>
          </p:cNvCxnSpPr>
          <p:nvPr/>
        </p:nvCxnSpPr>
        <p:spPr>
          <a:xfrm flipV="1">
            <a:off x="5562734" y="4895116"/>
            <a:ext cx="392505" cy="607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84" idx="0"/>
            <a:endCxn id="47" idx="4"/>
          </p:cNvCxnSpPr>
          <p:nvPr/>
        </p:nvCxnSpPr>
        <p:spPr>
          <a:xfrm flipV="1">
            <a:off x="6284387" y="4862293"/>
            <a:ext cx="786162" cy="640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5692478" y="3257555"/>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6817987" y="3275939"/>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1" name="橢圓 60"/>
          <p:cNvSpPr/>
          <p:nvPr/>
        </p:nvSpPr>
        <p:spPr>
          <a:xfrm>
            <a:off x="5694883" y="2005207"/>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2" name="橢圓 61"/>
          <p:cNvSpPr/>
          <p:nvPr/>
        </p:nvSpPr>
        <p:spPr>
          <a:xfrm>
            <a:off x="6808838" y="1990978"/>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3" name="直線單箭頭接點 62"/>
          <p:cNvCxnSpPr>
            <a:stCxn id="57" idx="0"/>
            <a:endCxn id="61" idx="4"/>
          </p:cNvCxnSpPr>
          <p:nvPr/>
        </p:nvCxnSpPr>
        <p:spPr>
          <a:xfrm flipV="1">
            <a:off x="5934536" y="2481354"/>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58" idx="0"/>
            <a:endCxn id="61" idx="4"/>
          </p:cNvCxnSpPr>
          <p:nvPr/>
        </p:nvCxnSpPr>
        <p:spPr>
          <a:xfrm flipH="1" flipV="1">
            <a:off x="5936941" y="2481354"/>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8" idx="0"/>
            <a:endCxn id="62" idx="4"/>
          </p:cNvCxnSpPr>
          <p:nvPr/>
        </p:nvCxnSpPr>
        <p:spPr>
          <a:xfrm flipH="1" flipV="1">
            <a:off x="7050896" y="2467125"/>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57" idx="0"/>
            <a:endCxn id="62" idx="4"/>
          </p:cNvCxnSpPr>
          <p:nvPr/>
        </p:nvCxnSpPr>
        <p:spPr>
          <a:xfrm flipV="1">
            <a:off x="5934536" y="2467125"/>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5263063" y="6119354"/>
            <a:ext cx="2477482" cy="523220"/>
          </a:xfrm>
          <a:prstGeom prst="rect">
            <a:avLst/>
          </a:prstGeom>
          <a:noFill/>
        </p:spPr>
        <p:txBody>
          <a:bodyPr wrap="square" rtlCol="0">
            <a:spAutoFit/>
          </a:bodyPr>
          <a:lstStyle/>
          <a:p>
            <a:pPr algn="ctr"/>
            <a:r>
              <a:rPr lang="en-US" altLang="zh-TW" sz="2800" dirty="0" smtClean="0"/>
              <a:t>Deep</a:t>
            </a:r>
            <a:endParaRPr lang="zh-TW" altLang="en-US" sz="2800" dirty="0"/>
          </a:p>
        </p:txBody>
      </p:sp>
      <p:cxnSp>
        <p:nvCxnSpPr>
          <p:cNvPr id="91" name="直線單箭頭接點 90"/>
          <p:cNvCxnSpPr/>
          <p:nvPr/>
        </p:nvCxnSpPr>
        <p:spPr>
          <a:xfrm flipV="1">
            <a:off x="5936941" y="160686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7060045" y="1592639"/>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p:cNvGrpSpPr/>
          <p:nvPr/>
        </p:nvGrpSpPr>
        <p:grpSpPr>
          <a:xfrm>
            <a:off x="361950" y="2795203"/>
            <a:ext cx="4495802" cy="3854835"/>
            <a:chOff x="361950" y="2795203"/>
            <a:chExt cx="4495802" cy="3854835"/>
          </a:xfrm>
        </p:grpSpPr>
        <p:sp>
          <p:nvSpPr>
            <p:cNvPr id="4" name="矩形 3"/>
            <p:cNvSpPr/>
            <p:nvPr/>
          </p:nvSpPr>
          <p:spPr>
            <a:xfrm rot="5400000">
              <a:off x="2252363" y="2404343"/>
              <a:ext cx="714976" cy="449580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rot="5400000">
              <a:off x="2195397" y="243216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rot="5400000">
              <a:off x="2331114" y="446963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 name="群組 10"/>
            <p:cNvGrpSpPr/>
            <p:nvPr/>
          </p:nvGrpSpPr>
          <p:grpSpPr>
            <a:xfrm>
              <a:off x="1351533" y="3162509"/>
              <a:ext cx="2474555" cy="2765327"/>
              <a:chOff x="1091509" y="3383234"/>
              <a:chExt cx="2474555" cy="2765327"/>
            </a:xfrm>
          </p:grpSpPr>
          <p:sp>
            <p:nvSpPr>
              <p:cNvPr id="12" name="橢圓 11"/>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12"/>
              <p:cNvGrpSpPr/>
              <p:nvPr/>
            </p:nvGrpSpPr>
            <p:grpSpPr>
              <a:xfrm>
                <a:off x="1211127" y="5591689"/>
                <a:ext cx="2283266" cy="556872"/>
                <a:chOff x="755858" y="5735182"/>
                <a:chExt cx="2283266" cy="556872"/>
              </a:xfrm>
            </p:grpSpPr>
            <p:grpSp>
              <p:nvGrpSpPr>
                <p:cNvPr id="33" name="群組 32"/>
                <p:cNvGrpSpPr/>
                <p:nvPr/>
              </p:nvGrpSpPr>
              <p:grpSpPr>
                <a:xfrm>
                  <a:off x="755858" y="5895047"/>
                  <a:ext cx="289125" cy="383103"/>
                  <a:chOff x="2268775" y="3538012"/>
                  <a:chExt cx="289125" cy="383103"/>
                </a:xfrm>
              </p:grpSpPr>
              <p:sp>
                <p:nvSpPr>
                  <p:cNvPr id="41" name="矩形 40"/>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2" name="Object 12"/>
                  <p:cNvGraphicFramePr>
                    <a:graphicFrameLocks noChangeAspect="1"/>
                  </p:cNvGraphicFramePr>
                  <p:nvPr>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20521" name="方程式" r:id="rId10" imgW="152280" imgH="215640" progId="Equation.3">
                          <p:embed/>
                        </p:oleObj>
                      </mc:Choice>
                      <mc:Fallback>
                        <p:oleObj name="方程式" r:id="rId10" imgW="152280" imgH="215640" progId="Equation.3">
                          <p:embed/>
                          <p:pic>
                            <p:nvPicPr>
                              <p:cNvPr id="42" name="Object 12"/>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群組 33"/>
                <p:cNvGrpSpPr/>
                <p:nvPr/>
              </p:nvGrpSpPr>
              <p:grpSpPr>
                <a:xfrm>
                  <a:off x="1456763" y="5895047"/>
                  <a:ext cx="317234" cy="383104"/>
                  <a:chOff x="2263870" y="4021266"/>
                  <a:chExt cx="317234" cy="383104"/>
                </a:xfrm>
              </p:grpSpPr>
              <p:sp>
                <p:nvSpPr>
                  <p:cNvPr id="39" name="矩形 38"/>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20522" name="方程式" r:id="rId11" imgW="164880" imgH="215640" progId="Equation.3">
                          <p:embed/>
                        </p:oleObj>
                      </mc:Choice>
                      <mc:Fallback>
                        <p:oleObj name="方程式" r:id="rId11" imgW="164880" imgH="215640" progId="Equation.3">
                          <p:embed/>
                          <p:pic>
                            <p:nvPicPr>
                              <p:cNvPr id="40" name="Object 12"/>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728860" y="5735182"/>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36" name="群組 35"/>
                <p:cNvGrpSpPr/>
                <p:nvPr/>
              </p:nvGrpSpPr>
              <p:grpSpPr>
                <a:xfrm>
                  <a:off x="2687405" y="5886570"/>
                  <a:ext cx="351719" cy="405484"/>
                  <a:chOff x="2257778" y="5192060"/>
                  <a:chExt cx="351719" cy="405484"/>
                </a:xfrm>
              </p:grpSpPr>
              <p:sp>
                <p:nvSpPr>
                  <p:cNvPr id="37" name="矩形 36"/>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8" name="Object 12"/>
                  <p:cNvGraphicFramePr>
                    <a:graphicFrameLocks noChangeAspect="1"/>
                  </p:cNvGraphicFramePr>
                  <p:nvPr>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20523" name="方程式" r:id="rId12" imgW="190440" imgH="228600" progId="Equation.3">
                          <p:embed/>
                        </p:oleObj>
                      </mc:Choice>
                      <mc:Fallback>
                        <p:oleObj name="方程式" r:id="rId12" imgW="190440" imgH="228600" progId="Equation.3">
                          <p:embed/>
                          <p:pic>
                            <p:nvPicPr>
                              <p:cNvPr id="38" name="Object 12"/>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4" name="橢圓 13"/>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2186531" y="4544968"/>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7" name="橢圓 16"/>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8" name="橢圓 17"/>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9" name="直線單箭頭接點 18"/>
              <p:cNvCxnSpPr>
                <a:endCxn id="12"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4"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4"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5"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2"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2" idx="0"/>
                <a:endCxn id="17"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0"/>
                <a:endCxn id="17"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5" idx="0"/>
                <a:endCxn id="17"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5" idx="0"/>
                <a:endCxn id="18"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4" idx="0"/>
                <a:endCxn id="18"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2" idx="0"/>
                <a:endCxn id="18"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文字方塊 86"/>
            <p:cNvSpPr txBox="1"/>
            <p:nvPr/>
          </p:nvSpPr>
          <p:spPr>
            <a:xfrm>
              <a:off x="1276935" y="6126818"/>
              <a:ext cx="2477482" cy="523220"/>
            </a:xfrm>
            <a:prstGeom prst="rect">
              <a:avLst/>
            </a:prstGeom>
            <a:noFill/>
          </p:spPr>
          <p:txBody>
            <a:bodyPr wrap="square" rtlCol="0">
              <a:spAutoFit/>
            </a:bodyPr>
            <a:lstStyle/>
            <a:p>
              <a:pPr algn="ctr"/>
              <a:r>
                <a:rPr lang="en-US" altLang="zh-TW" sz="2800" dirty="0" smtClean="0"/>
                <a:t>Shallow</a:t>
              </a:r>
              <a:endParaRPr lang="zh-TW" altLang="en-US" sz="2800" dirty="0"/>
            </a:p>
          </p:txBody>
        </p:sp>
        <p:cxnSp>
          <p:nvCxnSpPr>
            <p:cNvPr id="89" name="直線單箭頭接點 88"/>
            <p:cNvCxnSpPr/>
            <p:nvPr/>
          </p:nvCxnSpPr>
          <p:spPr>
            <a:xfrm flipV="1">
              <a:off x="2022770" y="282680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3151277" y="279520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橢圓 92"/>
            <p:cNvSpPr/>
            <p:nvPr/>
          </p:nvSpPr>
          <p:spPr>
            <a:xfrm>
              <a:off x="533220" y="4405331"/>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4" name="橢圓 93"/>
            <p:cNvSpPr/>
            <p:nvPr/>
          </p:nvSpPr>
          <p:spPr>
            <a:xfrm>
              <a:off x="4195437" y="44501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95" name="直線單箭頭接點 94"/>
            <p:cNvCxnSpPr>
              <a:endCxn id="94" idx="3"/>
            </p:cNvCxnSpPr>
            <p:nvPr/>
          </p:nvCxnSpPr>
          <p:spPr>
            <a:xfrm flipV="1">
              <a:off x="3541139" y="4856587"/>
              <a:ext cx="725195" cy="831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93" idx="4"/>
            </p:cNvCxnSpPr>
            <p:nvPr/>
          </p:nvCxnSpPr>
          <p:spPr>
            <a:xfrm flipH="1" flipV="1">
              <a:off x="775278" y="4881478"/>
              <a:ext cx="2819573" cy="80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endCxn id="94" idx="3"/>
            </p:cNvCxnSpPr>
            <p:nvPr/>
          </p:nvCxnSpPr>
          <p:spPr>
            <a:xfrm flipV="1">
              <a:off x="2346118" y="4856587"/>
              <a:ext cx="1920216"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93" idx="4"/>
            </p:cNvCxnSpPr>
            <p:nvPr/>
          </p:nvCxnSpPr>
          <p:spPr>
            <a:xfrm flipH="1" flipV="1">
              <a:off x="775278" y="4881478"/>
              <a:ext cx="1565332" cy="79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94" idx="3"/>
            </p:cNvCxnSpPr>
            <p:nvPr/>
          </p:nvCxnSpPr>
          <p:spPr>
            <a:xfrm flipV="1">
              <a:off x="1577134" y="4856587"/>
              <a:ext cx="2689200"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endCxn id="93" idx="4"/>
            </p:cNvCxnSpPr>
            <p:nvPr/>
          </p:nvCxnSpPr>
          <p:spPr>
            <a:xfrm flipH="1" flipV="1">
              <a:off x="775278" y="4881478"/>
              <a:ext cx="803632" cy="758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94" idx="0"/>
            </p:cNvCxnSpPr>
            <p:nvPr/>
          </p:nvCxnSpPr>
          <p:spPr>
            <a:xfrm flipH="1" flipV="1">
              <a:off x="3222223" y="3701326"/>
              <a:ext cx="1215272" cy="7488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stCxn id="94" idx="0"/>
            </p:cNvCxnSpPr>
            <p:nvPr/>
          </p:nvCxnSpPr>
          <p:spPr>
            <a:xfrm flipH="1" flipV="1">
              <a:off x="2117281" y="3675932"/>
              <a:ext cx="2320214" cy="7742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endCxn id="18" idx="4"/>
            </p:cNvCxnSpPr>
            <p:nvPr/>
          </p:nvCxnSpPr>
          <p:spPr>
            <a:xfrm flipV="1">
              <a:off x="856319" y="3638656"/>
              <a:ext cx="2273452" cy="81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93" idx="0"/>
            </p:cNvCxnSpPr>
            <p:nvPr/>
          </p:nvCxnSpPr>
          <p:spPr>
            <a:xfrm flipV="1">
              <a:off x="775278" y="3679127"/>
              <a:ext cx="1189281" cy="726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7" name="直線單箭頭接點 136"/>
          <p:cNvCxnSpPr/>
          <p:nvPr/>
        </p:nvCxnSpPr>
        <p:spPr>
          <a:xfrm flipV="1">
            <a:off x="5934536" y="3661383"/>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p:nvPr/>
        </p:nvCxnSpPr>
        <p:spPr>
          <a:xfrm flipH="1" flipV="1">
            <a:off x="5936941" y="3661383"/>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p:nvPr/>
        </p:nvCxnSpPr>
        <p:spPr>
          <a:xfrm flipH="1" flipV="1">
            <a:off x="7050896" y="3647154"/>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p:cNvCxnSpPr/>
          <p:nvPr/>
        </p:nvCxnSpPr>
        <p:spPr>
          <a:xfrm flipV="1">
            <a:off x="5934536" y="3647154"/>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文字方塊 146"/>
          <p:cNvSpPr txBox="1"/>
          <p:nvPr/>
        </p:nvSpPr>
        <p:spPr>
          <a:xfrm>
            <a:off x="2126391" y="4096121"/>
            <a:ext cx="5209843" cy="64633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3600" dirty="0" smtClean="0">
                <a:solidFill>
                  <a:schemeClr val="bg1"/>
                </a:solidFill>
              </a:rPr>
              <a:t>Which one is better?</a:t>
            </a:r>
            <a:endParaRPr lang="zh-TW" altLang="en-US" sz="3600" dirty="0">
              <a:solidFill>
                <a:schemeClr val="bg1"/>
              </a:solidFill>
            </a:endParaRPr>
          </a:p>
        </p:txBody>
      </p:sp>
      <p:sp>
        <p:nvSpPr>
          <p:cNvPr id="3" name="文字方塊 2"/>
          <p:cNvSpPr txBox="1"/>
          <p:nvPr/>
        </p:nvSpPr>
        <p:spPr>
          <a:xfrm>
            <a:off x="1718059" y="1641206"/>
            <a:ext cx="2969919"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smtClean="0"/>
              <a:t>The same number of parameters</a:t>
            </a:r>
            <a:endParaRPr lang="zh-TW" altLang="en-US" sz="2800" dirty="0"/>
          </a:p>
        </p:txBody>
      </p:sp>
      <p:sp>
        <p:nvSpPr>
          <p:cNvPr id="43" name="左-右雙向箭號 42"/>
          <p:cNvSpPr/>
          <p:nvPr/>
        </p:nvSpPr>
        <p:spPr>
          <a:xfrm rot="20486886">
            <a:off x="3826753" y="2839509"/>
            <a:ext cx="1533838" cy="67257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60668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3" grpId="0" animBg="1"/>
      <p:bldP spid="4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Fat + Short </a:t>
            </a:r>
            <a:r>
              <a:rPr lang="en-US" altLang="zh-TW" dirty="0" err="1"/>
              <a:t>v.s</a:t>
            </a:r>
            <a:r>
              <a:rPr lang="en-US" altLang="zh-TW" dirty="0"/>
              <a:t>. Thin + Tall</a:t>
            </a:r>
            <a:endParaRPr lang="zh-TW" altLang="en-US" dirty="0"/>
          </a:p>
        </p:txBody>
      </p:sp>
      <p:sp>
        <p:nvSpPr>
          <p:cNvPr id="10" name="矩形 9"/>
          <p:cNvSpPr/>
          <p:nvPr/>
        </p:nvSpPr>
        <p:spPr>
          <a:xfrm>
            <a:off x="829440" y="6051166"/>
            <a:ext cx="7835153" cy="646331"/>
          </a:xfrm>
          <a:prstGeom prst="rect">
            <a:avLst/>
          </a:prstGeom>
        </p:spPr>
        <p:txBody>
          <a:bodyPr wrap="square">
            <a:spAutoFit/>
          </a:bodyPr>
          <a:lstStyle/>
          <a:p>
            <a:r>
              <a:rPr lang="en-US" altLang="zh-TW" dirty="0" err="1">
                <a:latin typeface="Arial" panose="020B0604020202020204" pitchFamily="34" charset="0"/>
              </a:rPr>
              <a:t>Seide</a:t>
            </a:r>
            <a:r>
              <a:rPr lang="en-US" altLang="zh-TW" dirty="0">
                <a:latin typeface="Arial" panose="020B0604020202020204" pitchFamily="34" charset="0"/>
              </a:rPr>
              <a:t>, Frank, Gang Li, and Dong Yu. "Conversational Speech Transcription Using Context-Dependent Deep Neural Networks." </a:t>
            </a:r>
            <a:r>
              <a:rPr lang="en-US" altLang="zh-TW" i="1" dirty="0" err="1">
                <a:latin typeface="Arial" panose="020B0604020202020204" pitchFamily="34" charset="0"/>
              </a:rPr>
              <a:t>Interspeech</a:t>
            </a:r>
            <a:r>
              <a:rPr lang="en-US" altLang="zh-TW" dirty="0">
                <a:latin typeface="Arial" panose="020B0604020202020204" pitchFamily="34" charset="0"/>
              </a:rPr>
              <a:t>. 2011.</a:t>
            </a:r>
            <a:endParaRPr lang="zh-TW" altLang="en-US" dirty="0"/>
          </a:p>
        </p:txBody>
      </p:sp>
      <p:sp>
        <p:nvSpPr>
          <p:cNvPr id="4" name="內容版面配置區 3"/>
          <p:cNvSpPr>
            <a:spLocks noGrp="1"/>
          </p:cNvSpPr>
          <p:nvPr>
            <p:ph idx="1"/>
          </p:nvPr>
        </p:nvSpPr>
        <p:spPr/>
        <p:txBody>
          <a:bodyPr/>
          <a:lstStyle/>
          <a:p>
            <a:endParaRPr lang="zh-TW" altLang="en-US"/>
          </a:p>
        </p:txBody>
      </p:sp>
      <p:graphicFrame>
        <p:nvGraphicFramePr>
          <p:cNvPr id="13" name="表格 12"/>
          <p:cNvGraphicFramePr>
            <a:graphicFrameLocks noGrp="1"/>
          </p:cNvGraphicFramePr>
          <p:nvPr>
            <p:extLst/>
          </p:nvPr>
        </p:nvGraphicFramePr>
        <p:xfrm>
          <a:off x="927700" y="1901893"/>
          <a:ext cx="7288600" cy="4023360"/>
        </p:xfrm>
        <a:graphic>
          <a:graphicData uri="http://schemas.openxmlformats.org/drawingml/2006/table">
            <a:tbl>
              <a:tblPr firstRow="1" bandRow="1">
                <a:tableStyleId>{3C2FFA5D-87B4-456A-9821-1D502468CF0F}</a:tableStyleId>
              </a:tblPr>
              <a:tblGrid>
                <a:gridCol w="1822150">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1822150">
                  <a:extLst>
                    <a:ext uri="{9D8B030D-6E8A-4147-A177-3AD203B41FA5}">
                      <a16:colId xmlns:a16="http://schemas.microsoft.com/office/drawing/2014/main" val="20002"/>
                    </a:ext>
                  </a:extLst>
                </a:gridCol>
                <a:gridCol w="1822150">
                  <a:extLst>
                    <a:ext uri="{9D8B030D-6E8A-4147-A177-3AD203B41FA5}">
                      <a16:colId xmlns:a16="http://schemas.microsoft.com/office/drawing/2014/main" val="20003"/>
                    </a:ext>
                  </a:extLst>
                </a:gridCol>
              </a:tblGrid>
              <a:tr h="370840">
                <a:tc>
                  <a:txBody>
                    <a:bodyPr/>
                    <a:lstStyle/>
                    <a:p>
                      <a:pPr algn="ctr"/>
                      <a:r>
                        <a:rPr lang="en-US" altLang="zh-TW" sz="2400" dirty="0" smtClean="0"/>
                        <a:t>Layer</a:t>
                      </a:r>
                      <a:r>
                        <a:rPr lang="en-US" altLang="zh-TW" sz="2400" baseline="0" dirty="0" smtClean="0"/>
                        <a:t> X</a:t>
                      </a:r>
                      <a:r>
                        <a:rPr lang="en-US" altLang="zh-TW" sz="2400" dirty="0" smtClean="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Layer</a:t>
                      </a:r>
                      <a:r>
                        <a:rPr lang="en-US" altLang="zh-TW" sz="2400" baseline="0" dirty="0" smtClean="0"/>
                        <a:t> X</a:t>
                      </a:r>
                      <a:r>
                        <a:rPr lang="en-US" altLang="zh-TW" sz="2400" dirty="0" smtClean="0"/>
                        <a:t> Size</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TW" sz="2400" dirty="0" smtClean="0"/>
                        <a:t>1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24.2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2 X 2k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20.4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3 X 2k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18.4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4 X 2k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17.8</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5 X 2k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17.2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1 X 3772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22.5</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7 X 2k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17.1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1 X 4634</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22.6</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smtClean="0"/>
                        <a:t>1 X</a:t>
                      </a:r>
                      <a:r>
                        <a:rPr lang="en-US" altLang="zh-TW" sz="2400" baseline="0" dirty="0" smtClean="0"/>
                        <a:t> 16k</a:t>
                      </a:r>
                      <a:endParaRPr lang="zh-TW" altLang="en-US" sz="24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smtClean="0"/>
                        <a:t>22.1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左-右雙向箭號 2"/>
          <p:cNvSpPr/>
          <p:nvPr/>
        </p:nvSpPr>
        <p:spPr>
          <a:xfrm>
            <a:off x="4194628" y="4630057"/>
            <a:ext cx="696686" cy="290286"/>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 name="左-右雙向箭號 6"/>
          <p:cNvSpPr/>
          <p:nvPr/>
        </p:nvSpPr>
        <p:spPr>
          <a:xfrm>
            <a:off x="4194628" y="5055279"/>
            <a:ext cx="696686" cy="290286"/>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 name="矩形 4"/>
          <p:cNvSpPr/>
          <p:nvPr/>
        </p:nvSpPr>
        <p:spPr>
          <a:xfrm>
            <a:off x="4572000" y="5457371"/>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927700" y="2708568"/>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927700" y="3169105"/>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4743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animBg="1"/>
      <p:bldP spid="9" grpId="0" animBg="1"/>
      <p:bldP spid="9" grpId="1"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36106" y="483464"/>
            <a:ext cx="8680174" cy="5771761"/>
          </a:xfrm>
        </p:spPr>
        <p:txBody>
          <a:bodyPr>
            <a:noAutofit/>
          </a:bodyPr>
          <a:lstStyle/>
          <a:p>
            <a:r>
              <a:rPr lang="en-US" altLang="zh-TW" sz="2400" dirty="0">
                <a:solidFill>
                  <a:srgbClr val="0000FF"/>
                </a:solidFill>
              </a:rPr>
              <a:t>1958: Perceptron (linear model)</a:t>
            </a:r>
          </a:p>
          <a:p>
            <a:r>
              <a:rPr lang="en-US" altLang="zh-TW" sz="2400" dirty="0">
                <a:solidFill>
                  <a:srgbClr val="FF0000"/>
                </a:solidFill>
              </a:rPr>
              <a:t>1969: Perceptron has limitation</a:t>
            </a:r>
          </a:p>
          <a:p>
            <a:r>
              <a:rPr lang="en-US" altLang="zh-TW" sz="2400" dirty="0">
                <a:solidFill>
                  <a:srgbClr val="0000FF"/>
                </a:solidFill>
              </a:rPr>
              <a:t>1980s: Multi-layer perceptron </a:t>
            </a:r>
          </a:p>
          <a:p>
            <a:pPr lvl="1"/>
            <a:r>
              <a:rPr lang="en-US" altLang="zh-TW" dirty="0"/>
              <a:t>Do not have significant difference from DNN today</a:t>
            </a:r>
          </a:p>
          <a:p>
            <a:r>
              <a:rPr lang="en-US" altLang="zh-TW" sz="2400" dirty="0">
                <a:solidFill>
                  <a:srgbClr val="0000FF"/>
                </a:solidFill>
              </a:rPr>
              <a:t>1986: Backpropagation</a:t>
            </a:r>
          </a:p>
          <a:p>
            <a:pPr lvl="1"/>
            <a:r>
              <a:rPr lang="en-US" altLang="zh-TW" dirty="0"/>
              <a:t>Usually more than 3 hidden layers is not helpful</a:t>
            </a:r>
          </a:p>
          <a:p>
            <a:r>
              <a:rPr lang="en-US" altLang="zh-TW" sz="2400" dirty="0">
                <a:solidFill>
                  <a:srgbClr val="FF0000"/>
                </a:solidFill>
              </a:rPr>
              <a:t>1989: 1 hidden layer is “good enough”, why deep?</a:t>
            </a:r>
          </a:p>
          <a:p>
            <a:r>
              <a:rPr lang="en-US" altLang="zh-TW" sz="2400" dirty="0">
                <a:solidFill>
                  <a:srgbClr val="0000FF"/>
                </a:solidFill>
              </a:rPr>
              <a:t>2006: RBM initialization</a:t>
            </a:r>
          </a:p>
          <a:p>
            <a:r>
              <a:rPr lang="en-US" altLang="zh-TW" sz="2400" dirty="0">
                <a:solidFill>
                  <a:srgbClr val="0000FF"/>
                </a:solidFill>
              </a:rPr>
              <a:t>2009: GPU</a:t>
            </a:r>
          </a:p>
          <a:p>
            <a:r>
              <a:rPr lang="en-US" altLang="zh-TW" sz="2400" dirty="0">
                <a:solidFill>
                  <a:srgbClr val="0000FF"/>
                </a:solidFill>
              </a:rPr>
              <a:t>2011: Start to be popular in speech recognition</a:t>
            </a:r>
          </a:p>
          <a:p>
            <a:r>
              <a:rPr lang="en-US" altLang="zh-TW" sz="2400" dirty="0">
                <a:solidFill>
                  <a:srgbClr val="0000FF"/>
                </a:solidFill>
              </a:rPr>
              <a:t>2012: win ILSVRC image competition </a:t>
            </a:r>
          </a:p>
          <a:p>
            <a:r>
              <a:rPr lang="en-US" altLang="zh-TW" sz="2400" dirty="0">
                <a:solidFill>
                  <a:srgbClr val="0000FF"/>
                </a:solidFill>
              </a:rPr>
              <a:t>2015.2: Image recognition surpassing human-level performance </a:t>
            </a:r>
          </a:p>
          <a:p>
            <a:r>
              <a:rPr lang="en-US" altLang="zh-TW" sz="2400" dirty="0">
                <a:solidFill>
                  <a:srgbClr val="0000FF"/>
                </a:solidFill>
              </a:rPr>
              <a:t>2016.3: Alpha GO beats Lee Sedol</a:t>
            </a:r>
          </a:p>
          <a:p>
            <a:r>
              <a:rPr lang="en-US" altLang="zh-TW" sz="2400" dirty="0">
                <a:solidFill>
                  <a:srgbClr val="0000FF"/>
                </a:solidFill>
              </a:rPr>
              <a:t>2016.10: Speech recognition system as good as humans</a:t>
            </a:r>
          </a:p>
          <a:p>
            <a:pPr marL="0" indent="0">
              <a:buNone/>
            </a:pPr>
            <a:endParaRPr lang="zh-TW" altLang="en-US" sz="2400" dirty="0"/>
          </a:p>
        </p:txBody>
      </p:sp>
      <p:sp>
        <p:nvSpPr>
          <p:cNvPr id="4" name="矩形 3"/>
          <p:cNvSpPr/>
          <p:nvPr/>
        </p:nvSpPr>
        <p:spPr>
          <a:xfrm>
            <a:off x="2189376" y="0"/>
            <a:ext cx="5068888" cy="523220"/>
          </a:xfrm>
          <a:prstGeom prst="rect">
            <a:avLst/>
          </a:prstGeom>
        </p:spPr>
        <p:txBody>
          <a:bodyPr wrap="none">
            <a:spAutoFit/>
          </a:bodyPr>
          <a:lstStyle/>
          <a:p>
            <a:r>
              <a:rPr lang="en-US" altLang="zh-TW" sz="2800" b="1" i="1" u="sng" dirty="0"/>
              <a:t>Ups and downs of Deep Learning</a:t>
            </a:r>
            <a:endParaRPr lang="zh-TW" altLang="en-US" sz="2800" b="1" i="1" u="sng" dirty="0"/>
          </a:p>
        </p:txBody>
      </p:sp>
    </p:spTree>
    <p:extLst>
      <p:ext uri="{BB962C8B-B14F-4D97-AF65-F5344CB8AC3E}">
        <p14:creationId xmlns:p14="http://schemas.microsoft.com/office/powerpoint/2010/main" val="200722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772400" cy="1143000"/>
          </a:xfrm>
        </p:spPr>
        <p:txBody>
          <a:bodyPr/>
          <a:lstStyle/>
          <a:p>
            <a:r>
              <a:rPr lang="en-US" dirty="0" smtClean="0"/>
              <a:t>Performance vs Sample Size</a:t>
            </a:r>
            <a:endParaRPr lang="en-US" dirty="0"/>
          </a:p>
        </p:txBody>
      </p:sp>
      <p:cxnSp>
        <p:nvCxnSpPr>
          <p:cNvPr id="5" name="Straight Arrow Connector 4"/>
          <p:cNvCxnSpPr/>
          <p:nvPr/>
        </p:nvCxnSpPr>
        <p:spPr bwMode="auto">
          <a:xfrm flipV="1">
            <a:off x="2438400" y="2590800"/>
            <a:ext cx="0" cy="26670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7"/>
          <p:cNvCxnSpPr/>
          <p:nvPr/>
        </p:nvCxnSpPr>
        <p:spPr bwMode="auto">
          <a:xfrm>
            <a:off x="2438400" y="5257800"/>
            <a:ext cx="4509642"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Arc 8"/>
          <p:cNvSpPr/>
          <p:nvPr/>
        </p:nvSpPr>
        <p:spPr bwMode="auto">
          <a:xfrm rot="19013886">
            <a:off x="-2230887" y="4630769"/>
            <a:ext cx="12490456" cy="4648200"/>
          </a:xfrm>
          <a:prstGeom prst="arc">
            <a:avLst>
              <a:gd name="adj1" fmla="val 16200000"/>
              <a:gd name="adj2" fmla="val 20713378"/>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grpSp>
        <p:nvGrpSpPr>
          <p:cNvPr id="14" name="Group 13"/>
          <p:cNvGrpSpPr/>
          <p:nvPr/>
        </p:nvGrpSpPr>
        <p:grpSpPr>
          <a:xfrm>
            <a:off x="2438986" y="4038600"/>
            <a:ext cx="4266614" cy="2460514"/>
            <a:chOff x="2438986" y="4038600"/>
            <a:chExt cx="4266614" cy="2460514"/>
          </a:xfrm>
        </p:grpSpPr>
        <p:sp>
          <p:nvSpPr>
            <p:cNvPr id="11" name="Arc 10"/>
            <p:cNvSpPr/>
            <p:nvPr/>
          </p:nvSpPr>
          <p:spPr bwMode="auto">
            <a:xfrm rot="16435727">
              <a:off x="2569272" y="4038600"/>
              <a:ext cx="2330228" cy="2590800"/>
            </a:xfrm>
            <a:prstGeom prst="arc">
              <a:avLst>
                <a:gd name="adj1" fmla="val 16200000"/>
                <a:gd name="adj2" fmla="val 21467915"/>
              </a:avLst>
            </a:prstGeom>
            <a:no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cxnSp>
          <p:nvCxnSpPr>
            <p:cNvPr id="13" name="Straight Connector 12"/>
            <p:cNvCxnSpPr>
              <a:stCxn id="11" idx="2"/>
            </p:cNvCxnSpPr>
            <p:nvPr/>
          </p:nvCxnSpPr>
          <p:spPr bwMode="auto">
            <a:xfrm flipV="1">
              <a:off x="3769512" y="4038600"/>
              <a:ext cx="2936088" cy="130652"/>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5" name="TextBox 14"/>
          <p:cNvSpPr txBox="1"/>
          <p:nvPr/>
        </p:nvSpPr>
        <p:spPr>
          <a:xfrm>
            <a:off x="3505200" y="5430486"/>
            <a:ext cx="2895600" cy="461665"/>
          </a:xfrm>
          <a:prstGeom prst="rect">
            <a:avLst/>
          </a:prstGeom>
          <a:noFill/>
        </p:spPr>
        <p:txBody>
          <a:bodyPr wrap="square" rtlCol="0">
            <a:spAutoFit/>
          </a:bodyPr>
          <a:lstStyle/>
          <a:p>
            <a:r>
              <a:rPr lang="en-US" dirty="0" smtClean="0">
                <a:latin typeface="Garamond" panose="02020404030301010803" pitchFamily="18" charset="0"/>
              </a:rPr>
              <a:t>Size of Data</a:t>
            </a:r>
            <a:endParaRPr lang="en-US" dirty="0">
              <a:latin typeface="Garamond" panose="02020404030301010803" pitchFamily="18" charset="0"/>
            </a:endParaRPr>
          </a:p>
        </p:txBody>
      </p:sp>
      <p:sp>
        <p:nvSpPr>
          <p:cNvPr id="16" name="TextBox 15"/>
          <p:cNvSpPr txBox="1"/>
          <p:nvPr/>
        </p:nvSpPr>
        <p:spPr>
          <a:xfrm rot="16200000">
            <a:off x="304800" y="3807767"/>
            <a:ext cx="2895600" cy="461665"/>
          </a:xfrm>
          <a:prstGeom prst="rect">
            <a:avLst/>
          </a:prstGeom>
          <a:noFill/>
        </p:spPr>
        <p:txBody>
          <a:bodyPr wrap="square" rtlCol="0">
            <a:spAutoFit/>
          </a:bodyPr>
          <a:lstStyle/>
          <a:p>
            <a:pPr algn="ctr"/>
            <a:r>
              <a:rPr lang="en-US" dirty="0" smtClean="0">
                <a:latin typeface="Garamond" panose="02020404030301010803" pitchFamily="18" charset="0"/>
              </a:rPr>
              <a:t>Performance</a:t>
            </a:r>
            <a:endParaRPr lang="en-US" dirty="0">
              <a:latin typeface="Garamond" panose="02020404030301010803" pitchFamily="18" charset="0"/>
            </a:endParaRPr>
          </a:p>
        </p:txBody>
      </p:sp>
      <p:sp>
        <p:nvSpPr>
          <p:cNvPr id="18" name="TextBox 17"/>
          <p:cNvSpPr txBox="1"/>
          <p:nvPr/>
        </p:nvSpPr>
        <p:spPr>
          <a:xfrm>
            <a:off x="4788736" y="4103926"/>
            <a:ext cx="3593264" cy="461665"/>
          </a:xfrm>
          <a:prstGeom prst="rect">
            <a:avLst/>
          </a:prstGeom>
          <a:noFill/>
        </p:spPr>
        <p:txBody>
          <a:bodyPr wrap="square" rtlCol="0">
            <a:spAutoFit/>
          </a:bodyPr>
          <a:lstStyle/>
          <a:p>
            <a:r>
              <a:rPr lang="en-US" dirty="0" smtClean="0">
                <a:solidFill>
                  <a:srgbClr val="0000FF"/>
                </a:solidFill>
                <a:latin typeface="Garamond" panose="02020404030301010803" pitchFamily="18" charset="0"/>
              </a:rPr>
              <a:t>Traditional ML algorithms</a:t>
            </a:r>
            <a:endParaRPr lang="en-US" dirty="0">
              <a:solidFill>
                <a:srgbClr val="0000FF"/>
              </a:solidFill>
              <a:latin typeface="Garamond" panose="02020404030301010803" pitchFamily="18" charset="0"/>
            </a:endParaRPr>
          </a:p>
        </p:txBody>
      </p:sp>
      <p:sp>
        <p:nvSpPr>
          <p:cNvPr id="19" name="TextBox 18"/>
          <p:cNvSpPr txBox="1"/>
          <p:nvPr/>
        </p:nvSpPr>
        <p:spPr>
          <a:xfrm rot="20055764">
            <a:off x="3441919" y="2572022"/>
            <a:ext cx="3593264" cy="461665"/>
          </a:xfrm>
          <a:prstGeom prst="rect">
            <a:avLst/>
          </a:prstGeom>
          <a:noFill/>
        </p:spPr>
        <p:txBody>
          <a:bodyPr wrap="square" rtlCol="0">
            <a:spAutoFit/>
          </a:bodyPr>
          <a:lstStyle/>
          <a:p>
            <a:r>
              <a:rPr lang="en-US" dirty="0" smtClean="0">
                <a:solidFill>
                  <a:srgbClr val="C00000"/>
                </a:solidFill>
                <a:latin typeface="Garamond" panose="02020404030301010803" pitchFamily="18" charset="0"/>
              </a:rPr>
              <a:t>Deep Learning algorithms</a:t>
            </a:r>
            <a:endParaRPr lang="en-US" dirty="0">
              <a:solidFill>
                <a:srgbClr val="C00000"/>
              </a:solidFill>
              <a:latin typeface="Garamond" panose="02020404030301010803" pitchFamily="18" charset="0"/>
            </a:endParaRPr>
          </a:p>
        </p:txBody>
      </p:sp>
    </p:spTree>
    <p:extLst>
      <p:ext uri="{BB962C8B-B14F-4D97-AF65-F5344CB8AC3E}">
        <p14:creationId xmlns:p14="http://schemas.microsoft.com/office/powerpoint/2010/main" val="4204558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623789"/>
            <a:ext cx="7772400" cy="2387600"/>
          </a:xfrm>
        </p:spPr>
        <p:txBody>
          <a:bodyPr>
            <a:normAutofit/>
          </a:bodyPr>
          <a:lstStyle/>
          <a:p>
            <a:r>
              <a:rPr lang="en-US" altLang="zh-TW" dirty="0" smtClean="0">
                <a:solidFill>
                  <a:srgbClr val="0000FF"/>
                </a:solidFill>
              </a:rPr>
              <a:t>Is deep always good?</a:t>
            </a:r>
            <a:endParaRPr lang="zh-TW" altLang="en-US" dirty="0">
              <a:solidFill>
                <a:srgbClr val="0000FF"/>
              </a:solidFill>
            </a:endParaRPr>
          </a:p>
        </p:txBody>
      </p:sp>
    </p:spTree>
    <p:extLst>
      <p:ext uri="{BB962C8B-B14F-4D97-AF65-F5344CB8AC3E}">
        <p14:creationId xmlns:p14="http://schemas.microsoft.com/office/powerpoint/2010/main" val="344071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623789"/>
            <a:ext cx="7772400" cy="2387600"/>
          </a:xfrm>
        </p:spPr>
        <p:txBody>
          <a:bodyPr>
            <a:normAutofit/>
          </a:bodyPr>
          <a:lstStyle/>
          <a:p>
            <a:r>
              <a:rPr lang="en-US" altLang="zh-TW" dirty="0"/>
              <a:t>Tips for Deep Learning</a:t>
            </a:r>
            <a:endParaRPr lang="zh-TW" altLang="en-US" dirty="0"/>
          </a:p>
        </p:txBody>
      </p:sp>
    </p:spTree>
    <p:extLst>
      <p:ext uri="{BB962C8B-B14F-4D97-AF65-F5344CB8AC3E}">
        <p14:creationId xmlns:p14="http://schemas.microsoft.com/office/powerpoint/2010/main" val="3726343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3377630" y="5367454"/>
            <a:ext cx="2764667" cy="1328675"/>
            <a:chOff x="6018023" y="4983224"/>
            <a:chExt cx="2764667" cy="1328675"/>
          </a:xfrm>
        </p:grpSpPr>
        <p:pic>
          <p:nvPicPr>
            <p:cNvPr id="7" name="圖片 6"/>
            <p:cNvPicPr>
              <a:picLocks noChangeAspect="1"/>
            </p:cNvPicPr>
            <p:nvPr/>
          </p:nvPicPr>
          <p:blipFill>
            <a:blip r:embed="rId3"/>
            <a:stretch>
              <a:fillRect/>
            </a:stretch>
          </p:blipFill>
          <p:spPr>
            <a:xfrm flipH="1">
              <a:off x="6018023" y="4983224"/>
              <a:ext cx="2764667" cy="1328675"/>
            </a:xfrm>
            <a:prstGeom prst="rect">
              <a:avLst/>
            </a:prstGeom>
          </p:spPr>
        </p:pic>
        <p:sp>
          <p:nvSpPr>
            <p:cNvPr id="8" name="文字方塊 7"/>
            <p:cNvSpPr txBox="1"/>
            <p:nvPr/>
          </p:nvSpPr>
          <p:spPr>
            <a:xfrm>
              <a:off x="6707786" y="5210235"/>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Neural Network</a:t>
              </a:r>
              <a:endParaRPr lang="zh-TW" altLang="en-US" sz="2400" dirty="0"/>
            </a:p>
          </p:txBody>
        </p:sp>
      </p:gr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graphicFrame>
        <p:nvGraphicFramePr>
          <p:cNvPr id="14" name="內容版面配置區 3"/>
          <p:cNvGraphicFramePr>
            <a:graphicFrameLocks noGrp="1"/>
          </p:cNvGraphicFramePr>
          <p:nvPr>
            <p:ph idx="1"/>
            <p:extLst/>
          </p:nvPr>
        </p:nvGraphicFramePr>
        <p:xfrm>
          <a:off x="886212" y="1663279"/>
          <a:ext cx="3138132" cy="3369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p:cNvSpPr/>
          <p:nvPr/>
        </p:nvSpPr>
        <p:spPr>
          <a:xfrm>
            <a:off x="708365" y="1485917"/>
            <a:ext cx="3521122" cy="37380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下箭號 17"/>
          <p:cNvSpPr/>
          <p:nvPr/>
        </p:nvSpPr>
        <p:spPr>
          <a:xfrm rot="5400000">
            <a:off x="4833830" y="3676430"/>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9"/>
          <a:stretch>
            <a:fillRect/>
          </a:stretch>
        </p:blipFill>
        <p:spPr>
          <a:xfrm>
            <a:off x="6896711" y="147046"/>
            <a:ext cx="728093" cy="686595"/>
          </a:xfrm>
          <a:prstGeom prst="rect">
            <a:avLst/>
          </a:prstGeom>
        </p:spPr>
      </p:pic>
      <p:sp>
        <p:nvSpPr>
          <p:cNvPr id="24" name="右彎箭號 23"/>
          <p:cNvSpPr/>
          <p:nvPr/>
        </p:nvSpPr>
        <p:spPr>
          <a:xfrm flipV="1">
            <a:off x="2300119" y="5296740"/>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8" name="文字方塊 27"/>
          <p:cNvSpPr txBox="1"/>
          <p:nvPr/>
        </p:nvSpPr>
        <p:spPr>
          <a:xfrm>
            <a:off x="4800942" y="3883054"/>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9" name="向下箭號 28"/>
          <p:cNvSpPr/>
          <p:nvPr/>
        </p:nvSpPr>
        <p:spPr>
          <a:xfrm rot="5400000">
            <a:off x="4833830" y="1415777"/>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30" name="文字方塊 29"/>
          <p:cNvSpPr txBox="1"/>
          <p:nvPr/>
        </p:nvSpPr>
        <p:spPr>
          <a:xfrm>
            <a:off x="4800942" y="1567416"/>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3" name="文字方塊 22"/>
          <p:cNvSpPr txBox="1"/>
          <p:nvPr/>
        </p:nvSpPr>
        <p:spPr>
          <a:xfrm>
            <a:off x="4171996" y="2479440"/>
            <a:ext cx="1941287"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Overfitting!</a:t>
            </a:r>
            <a:endParaRPr lang="zh-TW" altLang="en-US" sz="2800" dirty="0"/>
          </a:p>
        </p:txBody>
      </p:sp>
      <p:sp>
        <p:nvSpPr>
          <p:cNvPr id="32" name="文字方塊 31"/>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Tree>
    <p:extLst>
      <p:ext uri="{BB962C8B-B14F-4D97-AF65-F5344CB8AC3E}">
        <p14:creationId xmlns:p14="http://schemas.microsoft.com/office/powerpoint/2010/main" val="223922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Graphic spid="14" grpId="0">
        <p:bldAsOne/>
      </p:bldGraphic>
      <p:bldP spid="15" grpId="0" animBg="1"/>
      <p:bldP spid="18" grpId="0" animBg="1"/>
      <p:bldP spid="20" grpId="0" animBg="1"/>
      <p:bldP spid="21" grpId="0" animBg="1"/>
      <p:bldP spid="24" grpId="0" animBg="1"/>
      <p:bldP spid="25" grpId="0" animBg="1"/>
      <p:bldP spid="26" grpId="0"/>
      <p:bldP spid="27" grpId="0"/>
      <p:bldP spid="28" grpId="0"/>
      <p:bldP spid="29" grpId="0" animBg="1"/>
      <p:bldP spid="30" grpId="0"/>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 not always blame Overfitting</a:t>
            </a:r>
            <a:endParaRPr lang="zh-TW" altLang="en-US" dirty="0"/>
          </a:p>
        </p:txBody>
      </p:sp>
      <p:sp>
        <p:nvSpPr>
          <p:cNvPr id="4" name="矩形 3"/>
          <p:cNvSpPr/>
          <p:nvPr/>
        </p:nvSpPr>
        <p:spPr>
          <a:xfrm>
            <a:off x="1003239" y="5761464"/>
            <a:ext cx="7254109" cy="830997"/>
          </a:xfrm>
          <a:prstGeom prst="rect">
            <a:avLst/>
          </a:prstGeom>
        </p:spPr>
        <p:txBody>
          <a:bodyPr wrap="square">
            <a:spAutoFit/>
          </a:bodyPr>
          <a:lstStyle/>
          <a:p>
            <a:r>
              <a:rPr lang="en-US" altLang="zh-TW" sz="2400" dirty="0">
                <a:solidFill>
                  <a:srgbClr val="000000"/>
                </a:solidFill>
                <a:latin typeface="Lucida Grande"/>
              </a:rPr>
              <a:t>Deep Residual Learning for Image Recognition</a:t>
            </a:r>
          </a:p>
          <a:p>
            <a:r>
              <a:rPr lang="en-US" altLang="zh-TW" sz="2400" dirty="0">
                <a:solidFill>
                  <a:srgbClr val="000000"/>
                </a:solidFill>
                <a:latin typeface="Lucida Grande"/>
              </a:rPr>
              <a:t>http://arxiv.org/abs/1512.03385</a:t>
            </a:r>
            <a:endParaRPr lang="en-US" altLang="zh-TW" sz="2400" i="0" dirty="0">
              <a:solidFill>
                <a:srgbClr val="000000"/>
              </a:solidFill>
              <a:effectLst/>
              <a:latin typeface="Lucida Grande"/>
            </a:endParaRPr>
          </a:p>
        </p:txBody>
      </p:sp>
      <p:pic>
        <p:nvPicPr>
          <p:cNvPr id="5" name="圖片 4"/>
          <p:cNvPicPr>
            <a:picLocks noChangeAspect="1"/>
          </p:cNvPicPr>
          <p:nvPr/>
        </p:nvPicPr>
        <p:blipFill>
          <a:blip r:embed="rId2"/>
          <a:stretch>
            <a:fillRect/>
          </a:stretch>
        </p:blipFill>
        <p:spPr>
          <a:xfrm>
            <a:off x="4630293" y="2165205"/>
            <a:ext cx="4304735" cy="2920749"/>
          </a:xfrm>
          <a:prstGeom prst="rect">
            <a:avLst/>
          </a:prstGeom>
        </p:spPr>
      </p:pic>
      <p:sp>
        <p:nvSpPr>
          <p:cNvPr id="6" name="文字方塊 5"/>
          <p:cNvSpPr txBox="1"/>
          <p:nvPr/>
        </p:nvSpPr>
        <p:spPr>
          <a:xfrm>
            <a:off x="5839477" y="5068427"/>
            <a:ext cx="2270234" cy="461665"/>
          </a:xfrm>
          <a:prstGeom prst="rect">
            <a:avLst/>
          </a:prstGeom>
          <a:noFill/>
        </p:spPr>
        <p:txBody>
          <a:bodyPr wrap="square" rtlCol="0">
            <a:spAutoFit/>
          </a:bodyPr>
          <a:lstStyle/>
          <a:p>
            <a:pPr algn="ctr"/>
            <a:r>
              <a:rPr lang="en-US" altLang="zh-TW" sz="2400" dirty="0">
                <a:solidFill>
                  <a:srgbClr val="FF0000"/>
                </a:solidFill>
              </a:rPr>
              <a:t>Testing Data</a:t>
            </a:r>
            <a:endParaRPr lang="zh-TW" altLang="en-US" sz="2400" dirty="0">
              <a:solidFill>
                <a:srgbClr val="FF0000"/>
              </a:solidFill>
            </a:endParaRPr>
          </a:p>
        </p:txBody>
      </p:sp>
      <p:sp>
        <p:nvSpPr>
          <p:cNvPr id="7" name="矩形 6"/>
          <p:cNvSpPr/>
          <p:nvPr/>
        </p:nvSpPr>
        <p:spPr>
          <a:xfrm>
            <a:off x="6166274" y="3770868"/>
            <a:ext cx="1915333"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800" dirty="0"/>
              <a:t>Overfitting?</a:t>
            </a:r>
            <a:endParaRPr lang="zh-TW" altLang="en-US" sz="2800" dirty="0"/>
          </a:p>
        </p:txBody>
      </p:sp>
      <p:pic>
        <p:nvPicPr>
          <p:cNvPr id="8" name="圖片 7"/>
          <p:cNvPicPr>
            <a:picLocks noChangeAspect="1"/>
          </p:cNvPicPr>
          <p:nvPr/>
        </p:nvPicPr>
        <p:blipFill>
          <a:blip r:embed="rId3"/>
          <a:stretch>
            <a:fillRect/>
          </a:stretch>
        </p:blipFill>
        <p:spPr>
          <a:xfrm>
            <a:off x="115443" y="2101579"/>
            <a:ext cx="4514850" cy="3048000"/>
          </a:xfrm>
          <a:prstGeom prst="rect">
            <a:avLst/>
          </a:prstGeom>
        </p:spPr>
      </p:pic>
      <p:sp>
        <p:nvSpPr>
          <p:cNvPr id="9" name="文字方塊 8"/>
          <p:cNvSpPr txBox="1"/>
          <p:nvPr/>
        </p:nvSpPr>
        <p:spPr>
          <a:xfrm>
            <a:off x="1492837" y="5115133"/>
            <a:ext cx="2270234" cy="461665"/>
          </a:xfrm>
          <a:prstGeom prst="rect">
            <a:avLst/>
          </a:prstGeom>
          <a:noFill/>
        </p:spPr>
        <p:txBody>
          <a:bodyPr wrap="square" rtlCol="0">
            <a:spAutoFit/>
          </a:bodyPr>
          <a:lstStyle/>
          <a:p>
            <a:pPr algn="ctr"/>
            <a:r>
              <a:rPr lang="en-US" altLang="zh-TW" sz="2400" dirty="0">
                <a:solidFill>
                  <a:srgbClr val="FF0000"/>
                </a:solidFill>
              </a:rPr>
              <a:t>Training Data</a:t>
            </a:r>
            <a:endParaRPr lang="zh-TW" altLang="en-US" sz="2400" dirty="0">
              <a:solidFill>
                <a:srgbClr val="FF0000"/>
              </a:solidFill>
            </a:endParaRPr>
          </a:p>
        </p:txBody>
      </p:sp>
      <p:sp>
        <p:nvSpPr>
          <p:cNvPr id="10" name="矩形 9"/>
          <p:cNvSpPr/>
          <p:nvPr/>
        </p:nvSpPr>
        <p:spPr>
          <a:xfrm>
            <a:off x="2537302" y="1902560"/>
            <a:ext cx="2197076"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Not well trained</a:t>
            </a:r>
            <a:endParaRPr lang="zh-TW" altLang="en-US" sz="2400" dirty="0"/>
          </a:p>
        </p:txBody>
      </p:sp>
      <p:cxnSp>
        <p:nvCxnSpPr>
          <p:cNvPr id="12" name="直線單箭頭接點 11"/>
          <p:cNvCxnSpPr>
            <a:endCxn id="10" idx="2"/>
          </p:cNvCxnSpPr>
          <p:nvPr/>
        </p:nvCxnSpPr>
        <p:spPr>
          <a:xfrm flipV="1">
            <a:off x="2627954" y="2364225"/>
            <a:ext cx="1007886" cy="8542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2" descr="http://www.mobanwang.com/icon/UploadFiles_8971/200909/2009090322400831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1573" y="3654070"/>
            <a:ext cx="784733" cy="78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31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3377630" y="5367454"/>
            <a:ext cx="2764667" cy="1328675"/>
            <a:chOff x="6018023" y="4983224"/>
            <a:chExt cx="2764667" cy="1328675"/>
          </a:xfrm>
        </p:grpSpPr>
        <p:pic>
          <p:nvPicPr>
            <p:cNvPr id="7" name="圖片 6"/>
            <p:cNvPicPr>
              <a:picLocks noChangeAspect="1"/>
            </p:cNvPicPr>
            <p:nvPr/>
          </p:nvPicPr>
          <p:blipFill>
            <a:blip r:embed="rId3"/>
            <a:stretch>
              <a:fillRect/>
            </a:stretch>
          </p:blipFill>
          <p:spPr>
            <a:xfrm flipH="1">
              <a:off x="6018023" y="4983224"/>
              <a:ext cx="2764667" cy="1328675"/>
            </a:xfrm>
            <a:prstGeom prst="rect">
              <a:avLst/>
            </a:prstGeom>
          </p:spPr>
        </p:pic>
        <p:sp>
          <p:nvSpPr>
            <p:cNvPr id="8" name="文字方塊 7"/>
            <p:cNvSpPr txBox="1"/>
            <p:nvPr/>
          </p:nvSpPr>
          <p:spPr>
            <a:xfrm>
              <a:off x="6707786" y="5210235"/>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Neural Network</a:t>
              </a:r>
              <a:endParaRPr lang="zh-TW" altLang="en-US" sz="2400" dirty="0"/>
            </a:p>
          </p:txBody>
        </p:sp>
      </p:gr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4"/>
          <a:stretch>
            <a:fillRect/>
          </a:stretch>
        </p:blipFill>
        <p:spPr>
          <a:xfrm>
            <a:off x="6896711" y="147046"/>
            <a:ext cx="728093" cy="686595"/>
          </a:xfrm>
          <a:prstGeom prst="rect">
            <a:avLst/>
          </a:prstGeom>
        </p:spPr>
      </p:pic>
      <p:sp>
        <p:nvSpPr>
          <p:cNvPr id="24" name="右彎箭號 23"/>
          <p:cNvSpPr/>
          <p:nvPr/>
        </p:nvSpPr>
        <p:spPr>
          <a:xfrm flipV="1">
            <a:off x="2300119" y="5296740"/>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2" name="文字方塊 31"/>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 name="文字方塊 2"/>
          <p:cNvSpPr txBox="1"/>
          <p:nvPr/>
        </p:nvSpPr>
        <p:spPr>
          <a:xfrm>
            <a:off x="846383" y="2104812"/>
            <a:ext cx="3957538" cy="95410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TW" sz="2800" dirty="0"/>
              <a:t>Different approaches for different problems.</a:t>
            </a:r>
            <a:endParaRPr lang="zh-TW" altLang="en-US" sz="2800" dirty="0"/>
          </a:p>
        </p:txBody>
      </p:sp>
      <p:sp>
        <p:nvSpPr>
          <p:cNvPr id="4" name="文字方塊 3"/>
          <p:cNvSpPr txBox="1"/>
          <p:nvPr/>
        </p:nvSpPr>
        <p:spPr>
          <a:xfrm>
            <a:off x="921211" y="3388784"/>
            <a:ext cx="3776417" cy="830997"/>
          </a:xfrm>
          <a:prstGeom prst="rect">
            <a:avLst/>
          </a:prstGeom>
          <a:noFill/>
        </p:spPr>
        <p:txBody>
          <a:bodyPr wrap="square" rtlCol="0">
            <a:spAutoFit/>
          </a:bodyPr>
          <a:lstStyle/>
          <a:p>
            <a:r>
              <a:rPr lang="en-US" altLang="zh-TW" sz="2400" dirty="0">
                <a:solidFill>
                  <a:srgbClr val="FF0000"/>
                </a:solidFill>
              </a:rPr>
              <a:t>e.g. dropout for good results on testing data</a:t>
            </a:r>
            <a:endParaRPr lang="zh-TW" altLang="en-US" sz="2400" dirty="0">
              <a:solidFill>
                <a:srgbClr val="FF0000"/>
              </a:solidFill>
            </a:endParaRPr>
          </a:p>
        </p:txBody>
      </p:sp>
      <p:cxnSp>
        <p:nvCxnSpPr>
          <p:cNvPr id="33" name="直線單箭頭接點 32"/>
          <p:cNvCxnSpPr>
            <a:endCxn id="9" idx="1"/>
          </p:cNvCxnSpPr>
          <p:nvPr/>
        </p:nvCxnSpPr>
        <p:spPr>
          <a:xfrm flipV="1">
            <a:off x="4811759" y="2292626"/>
            <a:ext cx="1185408" cy="2892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3" idx="3"/>
            <a:endCxn id="10" idx="1"/>
          </p:cNvCxnSpPr>
          <p:nvPr/>
        </p:nvCxnSpPr>
        <p:spPr>
          <a:xfrm>
            <a:off x="4803921" y="2581866"/>
            <a:ext cx="1202566" cy="18928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4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164591"/>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6896711" y="147046"/>
            <a:ext cx="728093" cy="686595"/>
          </a:xfrm>
          <a:prstGeom prst="rect">
            <a:avLst/>
          </a:prstGeom>
        </p:spPr>
      </p:pic>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864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864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nvPr>
        </p:nvGraphicFramePr>
        <p:xfrm>
          <a:off x="955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5096244"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235376"/>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nvPr>
        </p:nvGraphicFramePr>
        <p:xfrm>
          <a:off x="954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5084205"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1031419" y="4329046"/>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655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Hard to get the power of Deep …</a:t>
            </a:r>
            <a:endParaRPr lang="zh-TW" altLang="en-US" dirty="0"/>
          </a:p>
        </p:txBody>
      </p:sp>
      <p:pic>
        <p:nvPicPr>
          <p:cNvPr id="7" name="圖片 6"/>
          <p:cNvPicPr>
            <a:picLocks noChangeAspect="1"/>
          </p:cNvPicPr>
          <p:nvPr/>
        </p:nvPicPr>
        <p:blipFill>
          <a:blip r:embed="rId3"/>
          <a:stretch>
            <a:fillRect/>
          </a:stretch>
        </p:blipFill>
        <p:spPr>
          <a:xfrm>
            <a:off x="693482" y="1464947"/>
            <a:ext cx="7968584" cy="5191653"/>
          </a:xfrm>
          <a:prstGeom prst="rect">
            <a:avLst/>
          </a:prstGeom>
        </p:spPr>
      </p:pic>
      <p:sp>
        <p:nvSpPr>
          <p:cNvPr id="3" name="文字方塊 2"/>
          <p:cNvSpPr txBox="1"/>
          <p:nvPr/>
        </p:nvSpPr>
        <p:spPr>
          <a:xfrm>
            <a:off x="693482" y="5152601"/>
            <a:ext cx="7968584"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Deeper usually does not imply better.</a:t>
            </a:r>
            <a:endParaRPr lang="zh-TW" altLang="en-US" sz="2800" dirty="0"/>
          </a:p>
        </p:txBody>
      </p:sp>
      <p:sp>
        <p:nvSpPr>
          <p:cNvPr id="4" name="矩形 3"/>
          <p:cNvSpPr/>
          <p:nvPr/>
        </p:nvSpPr>
        <p:spPr>
          <a:xfrm>
            <a:off x="2392485" y="3535845"/>
            <a:ext cx="3754315" cy="6548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Results on Training Data</a:t>
            </a:r>
            <a:endParaRPr lang="zh-TW" altLang="en-US" sz="2800" dirty="0"/>
          </a:p>
        </p:txBody>
      </p:sp>
      <p:cxnSp>
        <p:nvCxnSpPr>
          <p:cNvPr id="6" name="直線單箭頭接點 5"/>
          <p:cNvCxnSpPr>
            <a:stCxn id="4" idx="0"/>
          </p:cNvCxnSpPr>
          <p:nvPr/>
        </p:nvCxnSpPr>
        <p:spPr>
          <a:xfrm flipV="1">
            <a:off x="4269643" y="2790511"/>
            <a:ext cx="721457" cy="7453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20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129" name="矩形圖說文字 128"/>
          <p:cNvSpPr/>
          <p:nvPr/>
        </p:nvSpPr>
        <p:spPr>
          <a:xfrm>
            <a:off x="4534705" y="4341996"/>
            <a:ext cx="2643016" cy="535965"/>
          </a:xfrm>
          <a:prstGeom prst="wedgeRectCallout">
            <a:avLst>
              <a:gd name="adj1" fmla="val -190"/>
              <a:gd name="adj2" fmla="val -17915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Larger gradients</a:t>
            </a:r>
            <a:endParaRPr lang="zh-TW" altLang="en-US" sz="2400" dirty="0"/>
          </a:p>
        </p:txBody>
      </p:sp>
      <p:sp>
        <p:nvSpPr>
          <p:cNvPr id="131" name="矩形 130"/>
          <p:cNvSpPr/>
          <p:nvPr/>
        </p:nvSpPr>
        <p:spPr>
          <a:xfrm>
            <a:off x="1002763" y="5683083"/>
            <a:ext cx="2643016" cy="5572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Almost random</a:t>
            </a:r>
            <a:endParaRPr lang="zh-TW" altLang="en-US" sz="2400" dirty="0"/>
          </a:p>
        </p:txBody>
      </p:sp>
      <p:sp>
        <p:nvSpPr>
          <p:cNvPr id="132" name="矩形 131"/>
          <p:cNvSpPr/>
          <p:nvPr/>
        </p:nvSpPr>
        <p:spPr>
          <a:xfrm>
            <a:off x="4542371" y="5677619"/>
            <a:ext cx="2635350"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Already converge</a:t>
            </a:r>
            <a:endParaRPr lang="zh-TW" altLang="en-US" sz="2400" dirty="0"/>
          </a:p>
        </p:txBody>
      </p:sp>
      <p:sp>
        <p:nvSpPr>
          <p:cNvPr id="133" name="文字方塊 132"/>
          <p:cNvSpPr txBox="1"/>
          <p:nvPr/>
        </p:nvSpPr>
        <p:spPr>
          <a:xfrm>
            <a:off x="6416421" y="6198511"/>
            <a:ext cx="254535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solidFill>
                  <a:schemeClr val="bg1"/>
                </a:solidFill>
              </a:rPr>
              <a:t>based on random!?</a:t>
            </a:r>
            <a:endParaRPr lang="zh-TW" altLang="en-US" sz="2400" dirty="0">
              <a:solidFill>
                <a:schemeClr val="bg1"/>
              </a:solidFill>
            </a:endParaRPr>
          </a:p>
        </p:txBody>
      </p:sp>
      <p:sp>
        <p:nvSpPr>
          <p:cNvPr id="134" name="矩形 133"/>
          <p:cNvSpPr/>
          <p:nvPr/>
        </p:nvSpPr>
        <p:spPr>
          <a:xfrm>
            <a:off x="1002763" y="5022157"/>
            <a:ext cx="2643016" cy="558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Learn very slow</a:t>
            </a:r>
            <a:endParaRPr lang="zh-TW" altLang="en-US" sz="2400" dirty="0"/>
          </a:p>
        </p:txBody>
      </p:sp>
      <p:sp>
        <p:nvSpPr>
          <p:cNvPr id="136" name="矩形 135"/>
          <p:cNvSpPr/>
          <p:nvPr/>
        </p:nvSpPr>
        <p:spPr>
          <a:xfrm>
            <a:off x="4537996" y="5023425"/>
            <a:ext cx="2639725"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Learn very fast</a:t>
            </a:r>
            <a:endParaRPr lang="zh-TW" altLang="en-US" sz="2400" dirty="0"/>
          </a:p>
        </p:txBody>
      </p:sp>
      <p:sp>
        <p:nvSpPr>
          <p:cNvPr id="137" name="矩形 136"/>
          <p:cNvSpPr/>
          <p:nvPr/>
        </p:nvSpPr>
        <p:spPr>
          <a:xfrm>
            <a:off x="2896306" y="152193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8" name="矩形 137"/>
          <p:cNvSpPr/>
          <p:nvPr/>
        </p:nvSpPr>
        <p:spPr>
          <a:xfrm>
            <a:off x="4221892" y="150558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9" name="矩形 138"/>
          <p:cNvSpPr/>
          <p:nvPr/>
        </p:nvSpPr>
        <p:spPr>
          <a:xfrm>
            <a:off x="6255229" y="153272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41" name="矩形 140"/>
          <p:cNvSpPr/>
          <p:nvPr/>
        </p:nvSpPr>
        <p:spPr>
          <a:xfrm>
            <a:off x="1713203" y="154957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42" name="直線單箭頭接點 141"/>
          <p:cNvCxnSpPr/>
          <p:nvPr/>
        </p:nvCxnSpPr>
        <p:spPr>
          <a:xfrm>
            <a:off x="6642036" y="2581149"/>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p:cNvCxnSpPr/>
          <p:nvPr/>
        </p:nvCxnSpPr>
        <p:spPr>
          <a:xfrm>
            <a:off x="6751352" y="3827039"/>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a:off x="6618152" y="1802346"/>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781591" y="226726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6" name="矩形 145"/>
          <p:cNvSpPr/>
          <p:nvPr/>
        </p:nvSpPr>
        <p:spPr>
          <a:xfrm>
            <a:off x="1787409" y="169693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7" name="Object 12"/>
          <p:cNvGraphicFramePr>
            <a:graphicFrameLocks noChangeAspect="1"/>
          </p:cNvGraphicFramePr>
          <p:nvPr>
            <p:extLst/>
          </p:nvPr>
        </p:nvGraphicFramePr>
        <p:xfrm>
          <a:off x="1800108" y="1601689"/>
          <a:ext cx="325438" cy="461962"/>
        </p:xfrm>
        <a:graphic>
          <a:graphicData uri="http://schemas.openxmlformats.org/presentationml/2006/ole">
            <mc:AlternateContent xmlns:mc="http://schemas.openxmlformats.org/markup-compatibility/2006">
              <mc:Choice xmlns:v="urn:schemas-microsoft-com:vml" Requires="v">
                <p:oleObj spid="_x0000_s21506" name="方程式" r:id="rId4" imgW="152280" imgH="215640" progId="Equation.3">
                  <p:embed/>
                </p:oleObj>
              </mc:Choice>
              <mc:Fallback>
                <p:oleObj name="方程式" r:id="rId4" imgW="152280" imgH="215640" progId="Equation.3">
                  <p:embed/>
                  <p:pic>
                    <p:nvPicPr>
                      <p:cNvPr id="147" name="Object 12"/>
                      <p:cNvPicPr>
                        <a:picLocks noChangeAspect="1" noChangeArrowheads="1"/>
                      </p:cNvPicPr>
                      <p:nvPr/>
                    </p:nvPicPr>
                    <p:blipFill>
                      <a:blip r:embed="rId5"/>
                      <a:srcRect/>
                      <a:stretch>
                        <a:fillRect/>
                      </a:stretch>
                    </p:blipFill>
                    <p:spPr bwMode="auto">
                      <a:xfrm>
                        <a:off x="1800108" y="16016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 name="Object 12"/>
          <p:cNvGraphicFramePr>
            <a:graphicFrameLocks noChangeAspect="1"/>
          </p:cNvGraphicFramePr>
          <p:nvPr>
            <p:extLst/>
          </p:nvPr>
        </p:nvGraphicFramePr>
        <p:xfrm>
          <a:off x="1805404" y="2184418"/>
          <a:ext cx="352425" cy="461963"/>
        </p:xfrm>
        <a:graphic>
          <a:graphicData uri="http://schemas.openxmlformats.org/presentationml/2006/ole">
            <mc:AlternateContent xmlns:mc="http://schemas.openxmlformats.org/markup-compatibility/2006">
              <mc:Choice xmlns:v="urn:schemas-microsoft-com:vml" Requires="v">
                <p:oleObj spid="_x0000_s21507" name="方程式" r:id="rId6" imgW="164880" imgH="215640" progId="Equation.3">
                  <p:embed/>
                </p:oleObj>
              </mc:Choice>
              <mc:Fallback>
                <p:oleObj name="方程式" r:id="rId6" imgW="164880" imgH="215640" progId="Equation.3">
                  <p:embed/>
                  <p:pic>
                    <p:nvPicPr>
                      <p:cNvPr id="148" name="Object 12"/>
                      <p:cNvPicPr>
                        <a:picLocks noChangeAspect="1" noChangeArrowheads="1"/>
                      </p:cNvPicPr>
                      <p:nvPr/>
                    </p:nvPicPr>
                    <p:blipFill>
                      <a:blip r:embed="rId7"/>
                      <a:srcRect/>
                      <a:stretch>
                        <a:fillRect/>
                      </a:stretch>
                    </p:blipFill>
                    <p:spPr bwMode="auto">
                      <a:xfrm>
                        <a:off x="1805404" y="218441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 name="橢圓 148"/>
          <p:cNvSpPr/>
          <p:nvPr/>
        </p:nvSpPr>
        <p:spPr>
          <a:xfrm>
            <a:off x="2993416" y="153293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0" name="橢圓 149"/>
          <p:cNvSpPr/>
          <p:nvPr/>
        </p:nvSpPr>
        <p:spPr>
          <a:xfrm>
            <a:off x="2995758" y="231150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1" name="橢圓 150"/>
          <p:cNvSpPr/>
          <p:nvPr/>
        </p:nvSpPr>
        <p:spPr>
          <a:xfrm>
            <a:off x="2984125" y="353951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2" name="文字方塊 151"/>
          <p:cNvSpPr txBox="1"/>
          <p:nvPr/>
        </p:nvSpPr>
        <p:spPr>
          <a:xfrm rot="5400000">
            <a:off x="2981378" y="29618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3" name="矩形 152"/>
          <p:cNvSpPr/>
          <p:nvPr/>
        </p:nvSpPr>
        <p:spPr>
          <a:xfrm>
            <a:off x="1791116" y="366502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4" name="Object 12"/>
          <p:cNvGraphicFramePr>
            <a:graphicFrameLocks noChangeAspect="1"/>
          </p:cNvGraphicFramePr>
          <p:nvPr>
            <p:extLst/>
          </p:nvPr>
        </p:nvGraphicFramePr>
        <p:xfrm>
          <a:off x="1788000" y="3568771"/>
          <a:ext cx="407988" cy="488950"/>
        </p:xfrm>
        <a:graphic>
          <a:graphicData uri="http://schemas.openxmlformats.org/presentationml/2006/ole">
            <mc:AlternateContent xmlns:mc="http://schemas.openxmlformats.org/markup-compatibility/2006">
              <mc:Choice xmlns:v="urn:schemas-microsoft-com:vml" Requires="v">
                <p:oleObj spid="_x0000_s21508" name="方程式" r:id="rId8" imgW="190440" imgH="228600" progId="Equation.3">
                  <p:embed/>
                </p:oleObj>
              </mc:Choice>
              <mc:Fallback>
                <p:oleObj name="方程式" r:id="rId8" imgW="190440" imgH="228600" progId="Equation.3">
                  <p:embed/>
                  <p:pic>
                    <p:nvPicPr>
                      <p:cNvPr id="154" name="Object 12"/>
                      <p:cNvPicPr>
                        <a:picLocks noChangeAspect="1" noChangeArrowheads="1"/>
                      </p:cNvPicPr>
                      <p:nvPr/>
                    </p:nvPicPr>
                    <p:blipFill>
                      <a:blip r:embed="rId9"/>
                      <a:srcRect/>
                      <a:stretch>
                        <a:fillRect/>
                      </a:stretch>
                    </p:blipFill>
                    <p:spPr bwMode="auto">
                      <a:xfrm>
                        <a:off x="1788000" y="356877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 name="文字方塊 154"/>
          <p:cNvSpPr txBox="1"/>
          <p:nvPr/>
        </p:nvSpPr>
        <p:spPr>
          <a:xfrm rot="5400000">
            <a:off x="1667048" y="294996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6" name="橢圓 155"/>
          <p:cNvSpPr/>
          <p:nvPr/>
        </p:nvSpPr>
        <p:spPr>
          <a:xfrm>
            <a:off x="4308978" y="153293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7" name="橢圓 156"/>
          <p:cNvSpPr/>
          <p:nvPr/>
        </p:nvSpPr>
        <p:spPr>
          <a:xfrm>
            <a:off x="4311320" y="231150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8" name="橢圓 157"/>
          <p:cNvSpPr/>
          <p:nvPr/>
        </p:nvSpPr>
        <p:spPr>
          <a:xfrm>
            <a:off x="4299687" y="353951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9" name="文字方塊 158"/>
          <p:cNvSpPr txBox="1"/>
          <p:nvPr/>
        </p:nvSpPr>
        <p:spPr>
          <a:xfrm rot="5400000">
            <a:off x="4296940" y="29618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0" name="橢圓 159"/>
          <p:cNvSpPr/>
          <p:nvPr/>
        </p:nvSpPr>
        <p:spPr>
          <a:xfrm>
            <a:off x="6331073" y="15246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1" name="橢圓 160"/>
          <p:cNvSpPr/>
          <p:nvPr/>
        </p:nvSpPr>
        <p:spPr>
          <a:xfrm>
            <a:off x="6333415" y="228453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2" name="橢圓 161"/>
          <p:cNvSpPr/>
          <p:nvPr/>
        </p:nvSpPr>
        <p:spPr>
          <a:xfrm>
            <a:off x="6340443" y="353120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3" name="文字方塊 162"/>
          <p:cNvSpPr txBox="1"/>
          <p:nvPr/>
        </p:nvSpPr>
        <p:spPr>
          <a:xfrm rot="5400000">
            <a:off x="6337696" y="295033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4" name="文字方塊 163"/>
          <p:cNvSpPr txBox="1"/>
          <p:nvPr/>
        </p:nvSpPr>
        <p:spPr>
          <a:xfrm>
            <a:off x="4881023" y="147435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5" name="文字方塊 164"/>
          <p:cNvSpPr txBox="1"/>
          <p:nvPr/>
        </p:nvSpPr>
        <p:spPr>
          <a:xfrm>
            <a:off x="4898646" y="225985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6" name="文字方塊 165"/>
          <p:cNvSpPr txBox="1"/>
          <p:nvPr/>
        </p:nvSpPr>
        <p:spPr>
          <a:xfrm>
            <a:off x="4910826" y="351614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67" name="直線單箭頭接點 166"/>
          <p:cNvCxnSpPr>
            <a:stCxn id="149" idx="6"/>
            <a:endCxn id="156" idx="2"/>
          </p:cNvCxnSpPr>
          <p:nvPr/>
        </p:nvCxnSpPr>
        <p:spPr>
          <a:xfrm>
            <a:off x="3567574" y="182001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p:nvPr/>
        </p:nvCxnSpPr>
        <p:spPr>
          <a:xfrm>
            <a:off x="3567574" y="261176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p:nvPr/>
        </p:nvCxnSpPr>
        <p:spPr>
          <a:xfrm>
            <a:off x="3558283" y="383373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p:cNvCxnSpPr>
            <a:stCxn id="150" idx="6"/>
            <a:endCxn id="156" idx="2"/>
          </p:cNvCxnSpPr>
          <p:nvPr/>
        </p:nvCxnSpPr>
        <p:spPr>
          <a:xfrm flipV="1">
            <a:off x="3569916" y="182001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p:cNvCxnSpPr>
            <a:stCxn id="149" idx="6"/>
            <a:endCxn id="157" idx="2"/>
          </p:cNvCxnSpPr>
          <p:nvPr/>
        </p:nvCxnSpPr>
        <p:spPr>
          <a:xfrm>
            <a:off x="3567574" y="182001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149" idx="6"/>
            <a:endCxn id="158" idx="2"/>
          </p:cNvCxnSpPr>
          <p:nvPr/>
        </p:nvCxnSpPr>
        <p:spPr>
          <a:xfrm>
            <a:off x="3567574" y="182001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a:stCxn id="150" idx="6"/>
            <a:endCxn id="158" idx="2"/>
          </p:cNvCxnSpPr>
          <p:nvPr/>
        </p:nvCxnSpPr>
        <p:spPr>
          <a:xfrm>
            <a:off x="3569916" y="259858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p:cNvCxnSpPr>
            <a:stCxn id="151" idx="6"/>
            <a:endCxn id="156" idx="2"/>
          </p:cNvCxnSpPr>
          <p:nvPr/>
        </p:nvCxnSpPr>
        <p:spPr>
          <a:xfrm flipV="1">
            <a:off x="3558283" y="182001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p:cNvCxnSpPr>
            <a:stCxn id="151" idx="6"/>
            <a:endCxn id="157" idx="2"/>
          </p:cNvCxnSpPr>
          <p:nvPr/>
        </p:nvCxnSpPr>
        <p:spPr>
          <a:xfrm flipV="1">
            <a:off x="3558283" y="259858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endCxn id="149" idx="2"/>
          </p:cNvCxnSpPr>
          <p:nvPr/>
        </p:nvCxnSpPr>
        <p:spPr>
          <a:xfrm flipV="1">
            <a:off x="2134016" y="182001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46" idx="3"/>
            <a:endCxn id="150" idx="2"/>
          </p:cNvCxnSpPr>
          <p:nvPr/>
        </p:nvCxnSpPr>
        <p:spPr>
          <a:xfrm>
            <a:off x="2130309" y="186838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46" idx="3"/>
            <a:endCxn id="151" idx="2"/>
          </p:cNvCxnSpPr>
          <p:nvPr/>
        </p:nvCxnSpPr>
        <p:spPr>
          <a:xfrm>
            <a:off x="2130309" y="186838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48" idx="3"/>
            <a:endCxn id="149" idx="2"/>
          </p:cNvCxnSpPr>
          <p:nvPr/>
        </p:nvCxnSpPr>
        <p:spPr>
          <a:xfrm flipV="1">
            <a:off x="2157829" y="182001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stCxn id="145" idx="3"/>
            <a:endCxn id="150" idx="2"/>
          </p:cNvCxnSpPr>
          <p:nvPr/>
        </p:nvCxnSpPr>
        <p:spPr>
          <a:xfrm>
            <a:off x="2124491" y="243871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stCxn id="145" idx="3"/>
            <a:endCxn id="151" idx="2"/>
          </p:cNvCxnSpPr>
          <p:nvPr/>
        </p:nvCxnSpPr>
        <p:spPr>
          <a:xfrm>
            <a:off x="2124491" y="243871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stCxn id="154" idx="3"/>
            <a:endCxn id="149" idx="2"/>
          </p:cNvCxnSpPr>
          <p:nvPr/>
        </p:nvCxnSpPr>
        <p:spPr>
          <a:xfrm flipV="1">
            <a:off x="2195988" y="182001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54" idx="3"/>
            <a:endCxn id="150" idx="2"/>
          </p:cNvCxnSpPr>
          <p:nvPr/>
        </p:nvCxnSpPr>
        <p:spPr>
          <a:xfrm flipV="1">
            <a:off x="2169619" y="259858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54" idx="3"/>
            <a:endCxn id="151" idx="2"/>
          </p:cNvCxnSpPr>
          <p:nvPr/>
        </p:nvCxnSpPr>
        <p:spPr>
          <a:xfrm>
            <a:off x="2169619" y="381319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7328776" y="1489235"/>
            <a:ext cx="642352" cy="2587672"/>
            <a:chOff x="7668524" y="1462486"/>
            <a:chExt cx="642352" cy="2587672"/>
          </a:xfrm>
        </p:grpSpPr>
        <p:sp>
          <p:nvSpPr>
            <p:cNvPr id="185" name="文字方塊 18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6" name="文字方塊 185"/>
            <p:cNvSpPr txBox="1"/>
            <p:nvPr/>
          </p:nvSpPr>
          <p:spPr>
            <a:xfrm>
              <a:off x="7679807" y="14624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87" name="文字方塊 186"/>
            <p:cNvSpPr txBox="1"/>
            <p:nvPr/>
          </p:nvSpPr>
          <p:spPr>
            <a:xfrm>
              <a:off x="7668524" y="226070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88" name="文字方塊 187"/>
            <p:cNvSpPr txBox="1"/>
            <p:nvPr/>
          </p:nvSpPr>
          <p:spPr>
            <a:xfrm>
              <a:off x="7668524" y="352693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cxnSp>
        <p:nvCxnSpPr>
          <p:cNvPr id="189" name="直線單箭頭接點 188"/>
          <p:cNvCxnSpPr/>
          <p:nvPr/>
        </p:nvCxnSpPr>
        <p:spPr>
          <a:xfrm>
            <a:off x="5591673" y="183159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p:nvPr/>
        </p:nvCxnSpPr>
        <p:spPr>
          <a:xfrm>
            <a:off x="5591673" y="262335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p:nvPr/>
        </p:nvCxnSpPr>
        <p:spPr>
          <a:xfrm>
            <a:off x="5582382" y="384531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p:cNvCxnSpPr/>
          <p:nvPr/>
        </p:nvCxnSpPr>
        <p:spPr>
          <a:xfrm flipV="1">
            <a:off x="5594015" y="1831598"/>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p:cNvCxnSpPr/>
          <p:nvPr/>
        </p:nvCxnSpPr>
        <p:spPr>
          <a:xfrm>
            <a:off x="5591673" y="1831598"/>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p:cNvCxnSpPr/>
          <p:nvPr/>
        </p:nvCxnSpPr>
        <p:spPr>
          <a:xfrm>
            <a:off x="5591673" y="1831598"/>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p:cNvCxnSpPr/>
          <p:nvPr/>
        </p:nvCxnSpPr>
        <p:spPr>
          <a:xfrm>
            <a:off x="5594015" y="2610168"/>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195"/>
          <p:cNvCxnSpPr/>
          <p:nvPr/>
        </p:nvCxnSpPr>
        <p:spPr>
          <a:xfrm flipV="1">
            <a:off x="5582382" y="1831598"/>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V="1">
            <a:off x="5582382" y="2610168"/>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圖說文字 127"/>
          <p:cNvSpPr/>
          <p:nvPr/>
        </p:nvSpPr>
        <p:spPr>
          <a:xfrm>
            <a:off x="1002763" y="4327556"/>
            <a:ext cx="2643016" cy="564847"/>
          </a:xfrm>
          <a:prstGeom prst="wedgeRectCallout">
            <a:avLst>
              <a:gd name="adj1" fmla="val 4384"/>
              <a:gd name="adj2" fmla="val -2095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Smaller gradients</a:t>
            </a:r>
            <a:endParaRPr lang="zh-TW" altLang="en-US" sz="2400" dirty="0"/>
          </a:p>
        </p:txBody>
      </p:sp>
    </p:spTree>
    <p:extLst>
      <p:ext uri="{BB962C8B-B14F-4D97-AF65-F5344CB8AC3E}">
        <p14:creationId xmlns:p14="http://schemas.microsoft.com/office/powerpoint/2010/main" val="176397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矩形 129"/>
          <p:cNvSpPr/>
          <p:nvPr/>
        </p:nvSpPr>
        <p:spPr>
          <a:xfrm>
            <a:off x="7959846" y="187648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9" name="矩形 128"/>
          <p:cNvSpPr/>
          <p:nvPr/>
        </p:nvSpPr>
        <p:spPr>
          <a:xfrm>
            <a:off x="6309431" y="191045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61" name="矩形 60"/>
          <p:cNvSpPr/>
          <p:nvPr/>
        </p:nvSpPr>
        <p:spPr>
          <a:xfrm>
            <a:off x="1811753" y="195803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矩形 61"/>
          <p:cNvSpPr/>
          <p:nvPr/>
        </p:nvSpPr>
        <p:spPr>
          <a:xfrm>
            <a:off x="3137339" y="19416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3" name="矩形 62"/>
          <p:cNvSpPr/>
          <p:nvPr/>
        </p:nvSpPr>
        <p:spPr>
          <a:xfrm>
            <a:off x="5170676" y="19688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矩形 63"/>
          <p:cNvSpPr/>
          <p:nvPr/>
        </p:nvSpPr>
        <p:spPr>
          <a:xfrm>
            <a:off x="628650" y="198567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65" name="直線單箭頭接點 64"/>
          <p:cNvCxnSpPr/>
          <p:nvPr/>
        </p:nvCxnSpPr>
        <p:spPr>
          <a:xfrm>
            <a:off x="5557483" y="3017247"/>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5666799" y="4263137"/>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533599" y="2238444"/>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97038" y="27033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9" name="矩形 68"/>
          <p:cNvSpPr/>
          <p:nvPr/>
        </p:nvSpPr>
        <p:spPr>
          <a:xfrm>
            <a:off x="702856" y="213303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0" name="Object 12"/>
          <p:cNvGraphicFramePr>
            <a:graphicFrameLocks noChangeAspect="1"/>
          </p:cNvGraphicFramePr>
          <p:nvPr>
            <p:extLst/>
          </p:nvPr>
        </p:nvGraphicFramePr>
        <p:xfrm>
          <a:off x="715555" y="2037787"/>
          <a:ext cx="325438" cy="461962"/>
        </p:xfrm>
        <a:graphic>
          <a:graphicData uri="http://schemas.openxmlformats.org/presentationml/2006/ole">
            <mc:AlternateContent xmlns:mc="http://schemas.openxmlformats.org/markup-compatibility/2006">
              <mc:Choice xmlns:v="urn:schemas-microsoft-com:vml" Requires="v">
                <p:oleObj spid="_x0000_s22530" name="方程式" r:id="rId3" imgW="152280" imgH="215640" progId="Equation.3">
                  <p:embed/>
                </p:oleObj>
              </mc:Choice>
              <mc:Fallback>
                <p:oleObj name="方程式" r:id="rId3" imgW="152280" imgH="215640" progId="Equation.3">
                  <p:embed/>
                  <p:pic>
                    <p:nvPicPr>
                      <p:cNvPr id="70" name="Object 12"/>
                      <p:cNvPicPr>
                        <a:picLocks noChangeAspect="1" noChangeArrowheads="1"/>
                      </p:cNvPicPr>
                      <p:nvPr/>
                    </p:nvPicPr>
                    <p:blipFill>
                      <a:blip r:embed="rId4"/>
                      <a:srcRect/>
                      <a:stretch>
                        <a:fillRect/>
                      </a:stretch>
                    </p:blipFill>
                    <p:spPr bwMode="auto">
                      <a:xfrm>
                        <a:off x="715555" y="203778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12"/>
          <p:cNvGraphicFramePr>
            <a:graphicFrameLocks noChangeAspect="1"/>
          </p:cNvGraphicFramePr>
          <p:nvPr>
            <p:extLst/>
          </p:nvPr>
        </p:nvGraphicFramePr>
        <p:xfrm>
          <a:off x="720851" y="2620516"/>
          <a:ext cx="352425" cy="461963"/>
        </p:xfrm>
        <a:graphic>
          <a:graphicData uri="http://schemas.openxmlformats.org/presentationml/2006/ole">
            <mc:AlternateContent xmlns:mc="http://schemas.openxmlformats.org/markup-compatibility/2006">
              <mc:Choice xmlns:v="urn:schemas-microsoft-com:vml" Requires="v">
                <p:oleObj spid="_x0000_s22531" name="方程式" r:id="rId5" imgW="164880" imgH="215640" progId="Equation.3">
                  <p:embed/>
                </p:oleObj>
              </mc:Choice>
              <mc:Fallback>
                <p:oleObj name="方程式" r:id="rId5" imgW="164880" imgH="215640" progId="Equation.3">
                  <p:embed/>
                  <p:pic>
                    <p:nvPicPr>
                      <p:cNvPr id="71" name="Object 12"/>
                      <p:cNvPicPr>
                        <a:picLocks noChangeAspect="1" noChangeArrowheads="1"/>
                      </p:cNvPicPr>
                      <p:nvPr/>
                    </p:nvPicPr>
                    <p:blipFill>
                      <a:blip r:embed="rId6"/>
                      <a:srcRect/>
                      <a:stretch>
                        <a:fillRect/>
                      </a:stretch>
                    </p:blipFill>
                    <p:spPr bwMode="auto">
                      <a:xfrm>
                        <a:off x="720851" y="262051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橢圓 71"/>
          <p:cNvSpPr/>
          <p:nvPr/>
        </p:nvSpPr>
        <p:spPr>
          <a:xfrm>
            <a:off x="1908863" y="19690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3" name="橢圓 72"/>
          <p:cNvSpPr/>
          <p:nvPr/>
        </p:nvSpPr>
        <p:spPr>
          <a:xfrm>
            <a:off x="1911205" y="27476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4" name="橢圓 73"/>
          <p:cNvSpPr/>
          <p:nvPr/>
        </p:nvSpPr>
        <p:spPr>
          <a:xfrm>
            <a:off x="1899572" y="39756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5" name="文字方塊 74"/>
          <p:cNvSpPr txBox="1"/>
          <p:nvPr/>
        </p:nvSpPr>
        <p:spPr>
          <a:xfrm rot="5400000">
            <a:off x="1896825"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6" name="矩形 75"/>
          <p:cNvSpPr/>
          <p:nvPr/>
        </p:nvSpPr>
        <p:spPr>
          <a:xfrm>
            <a:off x="706563" y="4101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7" name="Object 12"/>
          <p:cNvGraphicFramePr>
            <a:graphicFrameLocks noChangeAspect="1"/>
          </p:cNvGraphicFramePr>
          <p:nvPr>
            <p:extLst/>
          </p:nvPr>
        </p:nvGraphicFramePr>
        <p:xfrm>
          <a:off x="703447" y="4004869"/>
          <a:ext cx="407988" cy="488950"/>
        </p:xfrm>
        <a:graphic>
          <a:graphicData uri="http://schemas.openxmlformats.org/presentationml/2006/ole">
            <mc:AlternateContent xmlns:mc="http://schemas.openxmlformats.org/markup-compatibility/2006">
              <mc:Choice xmlns:v="urn:schemas-microsoft-com:vml" Requires="v">
                <p:oleObj spid="_x0000_s22532" name="方程式" r:id="rId7" imgW="190440" imgH="228600" progId="Equation.3">
                  <p:embed/>
                </p:oleObj>
              </mc:Choice>
              <mc:Fallback>
                <p:oleObj name="方程式" r:id="rId7" imgW="190440" imgH="228600" progId="Equation.3">
                  <p:embed/>
                  <p:pic>
                    <p:nvPicPr>
                      <p:cNvPr id="77" name="Object 12"/>
                      <p:cNvPicPr>
                        <a:picLocks noChangeAspect="1" noChangeArrowheads="1"/>
                      </p:cNvPicPr>
                      <p:nvPr/>
                    </p:nvPicPr>
                    <p:blipFill>
                      <a:blip r:embed="rId8"/>
                      <a:srcRect/>
                      <a:stretch>
                        <a:fillRect/>
                      </a:stretch>
                    </p:blipFill>
                    <p:spPr bwMode="auto">
                      <a:xfrm>
                        <a:off x="703447" y="400486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文字方塊 77"/>
          <p:cNvSpPr txBox="1"/>
          <p:nvPr/>
        </p:nvSpPr>
        <p:spPr>
          <a:xfrm rot="5400000">
            <a:off x="582495" y="338606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9" name="橢圓 78"/>
          <p:cNvSpPr/>
          <p:nvPr/>
        </p:nvSpPr>
        <p:spPr>
          <a:xfrm>
            <a:off x="3224425" y="196903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226767" y="27476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215134" y="39756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212387"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橢圓 82"/>
          <p:cNvSpPr/>
          <p:nvPr/>
        </p:nvSpPr>
        <p:spPr>
          <a:xfrm>
            <a:off x="5246520" y="196072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橢圓 83"/>
          <p:cNvSpPr/>
          <p:nvPr/>
        </p:nvSpPr>
        <p:spPr>
          <a:xfrm>
            <a:off x="5248862" y="272063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5" name="橢圓 84"/>
          <p:cNvSpPr/>
          <p:nvPr/>
        </p:nvSpPr>
        <p:spPr>
          <a:xfrm>
            <a:off x="5255890" y="396730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6" name="文字方塊 85"/>
          <p:cNvSpPr txBox="1"/>
          <p:nvPr/>
        </p:nvSpPr>
        <p:spPr>
          <a:xfrm rot="5400000">
            <a:off x="5253143" y="33864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7" name="文字方塊 86"/>
          <p:cNvSpPr txBox="1"/>
          <p:nvPr/>
        </p:nvSpPr>
        <p:spPr>
          <a:xfrm>
            <a:off x="3796470" y="191045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3814093" y="26959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9" name="文字方塊 88"/>
          <p:cNvSpPr txBox="1"/>
          <p:nvPr/>
        </p:nvSpPr>
        <p:spPr>
          <a:xfrm>
            <a:off x="3826273" y="3952241"/>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90" name="直線單箭頭接點 89"/>
          <p:cNvCxnSpPr>
            <a:stCxn id="72" idx="6"/>
            <a:endCxn id="79" idx="2"/>
          </p:cNvCxnSpPr>
          <p:nvPr/>
        </p:nvCxnSpPr>
        <p:spPr>
          <a:xfrm>
            <a:off x="2483021" y="225611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2483021" y="304786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2473730" y="426983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73" idx="6"/>
            <a:endCxn id="79" idx="2"/>
          </p:cNvCxnSpPr>
          <p:nvPr/>
        </p:nvCxnSpPr>
        <p:spPr>
          <a:xfrm flipV="1">
            <a:off x="2485363" y="225611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72" idx="6"/>
            <a:endCxn id="80" idx="2"/>
          </p:cNvCxnSpPr>
          <p:nvPr/>
        </p:nvCxnSpPr>
        <p:spPr>
          <a:xfrm>
            <a:off x="2483021" y="225611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72" idx="6"/>
            <a:endCxn id="81" idx="2"/>
          </p:cNvCxnSpPr>
          <p:nvPr/>
        </p:nvCxnSpPr>
        <p:spPr>
          <a:xfrm>
            <a:off x="2483021" y="225611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73" idx="6"/>
            <a:endCxn id="81" idx="2"/>
          </p:cNvCxnSpPr>
          <p:nvPr/>
        </p:nvCxnSpPr>
        <p:spPr>
          <a:xfrm>
            <a:off x="2485363" y="303468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4" idx="6"/>
            <a:endCxn id="79" idx="2"/>
          </p:cNvCxnSpPr>
          <p:nvPr/>
        </p:nvCxnSpPr>
        <p:spPr>
          <a:xfrm flipV="1">
            <a:off x="2473730" y="225611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74" idx="6"/>
            <a:endCxn id="80" idx="2"/>
          </p:cNvCxnSpPr>
          <p:nvPr/>
        </p:nvCxnSpPr>
        <p:spPr>
          <a:xfrm flipV="1">
            <a:off x="2473730" y="303468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72" idx="2"/>
          </p:cNvCxnSpPr>
          <p:nvPr/>
        </p:nvCxnSpPr>
        <p:spPr>
          <a:xfrm flipV="1">
            <a:off x="1049463" y="225611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69" idx="3"/>
            <a:endCxn id="73" idx="2"/>
          </p:cNvCxnSpPr>
          <p:nvPr/>
        </p:nvCxnSpPr>
        <p:spPr>
          <a:xfrm>
            <a:off x="1045756" y="230448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69" idx="3"/>
            <a:endCxn id="74" idx="2"/>
          </p:cNvCxnSpPr>
          <p:nvPr/>
        </p:nvCxnSpPr>
        <p:spPr>
          <a:xfrm>
            <a:off x="1045756" y="230448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3"/>
            <a:endCxn id="72" idx="2"/>
          </p:cNvCxnSpPr>
          <p:nvPr/>
        </p:nvCxnSpPr>
        <p:spPr>
          <a:xfrm flipV="1">
            <a:off x="1073276" y="225611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68" idx="3"/>
            <a:endCxn id="73" idx="2"/>
          </p:cNvCxnSpPr>
          <p:nvPr/>
        </p:nvCxnSpPr>
        <p:spPr>
          <a:xfrm>
            <a:off x="1039938" y="287481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8" idx="3"/>
            <a:endCxn id="74" idx="2"/>
          </p:cNvCxnSpPr>
          <p:nvPr/>
        </p:nvCxnSpPr>
        <p:spPr>
          <a:xfrm>
            <a:off x="1039938" y="287481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77" idx="3"/>
            <a:endCxn id="72" idx="2"/>
          </p:cNvCxnSpPr>
          <p:nvPr/>
        </p:nvCxnSpPr>
        <p:spPr>
          <a:xfrm flipV="1">
            <a:off x="1111435" y="225611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stCxn id="77" idx="3"/>
            <a:endCxn id="73" idx="2"/>
          </p:cNvCxnSpPr>
          <p:nvPr/>
        </p:nvCxnSpPr>
        <p:spPr>
          <a:xfrm flipV="1">
            <a:off x="1085066" y="303468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77" idx="3"/>
            <a:endCxn id="74" idx="2"/>
          </p:cNvCxnSpPr>
          <p:nvPr/>
        </p:nvCxnSpPr>
        <p:spPr>
          <a:xfrm>
            <a:off x="1085066" y="424928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群組 107"/>
          <p:cNvGrpSpPr/>
          <p:nvPr/>
        </p:nvGrpSpPr>
        <p:grpSpPr>
          <a:xfrm>
            <a:off x="6244223" y="1925333"/>
            <a:ext cx="642352" cy="2577734"/>
            <a:chOff x="7668524" y="1462486"/>
            <a:chExt cx="642352" cy="2577734"/>
          </a:xfrm>
        </p:grpSpPr>
        <p:sp>
          <p:nvSpPr>
            <p:cNvPr id="109" name="文字方塊 108"/>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10" name="文字方塊 109"/>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1"/>
                  <a:stretch>
                    <a:fillRect/>
                  </a:stretch>
                </a:blipFill>
              </p:spPr>
              <p:txBody>
                <a:bodyPr/>
                <a:lstStyle/>
                <a:p>
                  <a:r>
                    <a:rPr lang="zh-TW" altLang="en-US">
                      <a:noFill/>
                    </a:rPr>
                    <a:t> </a:t>
                  </a:r>
                </a:p>
              </p:txBody>
            </p:sp>
          </mc:Fallback>
        </mc:AlternateContent>
      </p:grpSp>
      <p:cxnSp>
        <p:nvCxnSpPr>
          <p:cNvPr id="113" name="直線單箭頭接點 112"/>
          <p:cNvCxnSpPr/>
          <p:nvPr/>
        </p:nvCxnSpPr>
        <p:spPr>
          <a:xfrm>
            <a:off x="4507120" y="226769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4507120" y="305944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4497829" y="428141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p:nvPr/>
        </p:nvCxnSpPr>
        <p:spPr>
          <a:xfrm flipV="1">
            <a:off x="4509462" y="2267696"/>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a:off x="4507120" y="2267696"/>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4507120" y="2267696"/>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4509462" y="3046266"/>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4497829" y="2267696"/>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V="1">
            <a:off x="4497829" y="3046266"/>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群組 123"/>
          <p:cNvGrpSpPr/>
          <p:nvPr/>
        </p:nvGrpSpPr>
        <p:grpSpPr>
          <a:xfrm>
            <a:off x="7948561" y="1958032"/>
            <a:ext cx="642352" cy="2577734"/>
            <a:chOff x="7668524" y="1462486"/>
            <a:chExt cx="642352" cy="2577734"/>
          </a:xfrm>
        </p:grpSpPr>
        <p:sp>
          <p:nvSpPr>
            <p:cNvPr id="125" name="文字方塊 12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26" name="文字方塊 125"/>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𝑦</m:t>
                                </m:r>
                              </m:e>
                            </m:acc>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26" name="文字方塊 125"/>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27" name="文字方塊 126"/>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4"/>
                  <a:stretch>
                    <a:fillRect/>
                  </a:stretch>
                </a:blipFill>
              </p:spPr>
              <p:txBody>
                <a:bodyPr/>
                <a:lstStyle/>
                <a:p>
                  <a:r>
                    <a:rPr lang="zh-TW" altLang="en-US">
                      <a:noFill/>
                    </a:rPr>
                    <a:t> </a:t>
                  </a:r>
                </a:p>
              </p:txBody>
            </p:sp>
          </mc:Fallback>
        </mc:AlternateContent>
      </p:grpSp>
      <p:sp>
        <p:nvSpPr>
          <p:cNvPr id="131" name="左-右雙向箭號 130"/>
          <p:cNvSpPr/>
          <p:nvPr/>
        </p:nvSpPr>
        <p:spPr>
          <a:xfrm>
            <a:off x="6990289" y="2973068"/>
            <a:ext cx="930070" cy="44631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2" name="文字方塊 131"/>
              <p:cNvSpPr txBox="1"/>
              <p:nvPr/>
            </p:nvSpPr>
            <p:spPr>
              <a:xfrm>
                <a:off x="7191833" y="3411153"/>
                <a:ext cx="361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𝑙</m:t>
                      </m:r>
                    </m:oMath>
                  </m:oMathPara>
                </a14:m>
                <a:endParaRPr lang="zh-TW" altLang="en-US" sz="2400" dirty="0"/>
              </a:p>
            </p:txBody>
          </p:sp>
        </mc:Choice>
        <mc:Fallback xmlns="">
          <p:sp>
            <p:nvSpPr>
              <p:cNvPr id="132" name="文字方塊 131"/>
              <p:cNvSpPr txBox="1">
                <a:spLocks noRot="1" noChangeAspect="1" noMove="1" noResize="1" noEditPoints="1" noAdjustHandles="1" noChangeArrowheads="1" noChangeShapeType="1" noTextEdit="1"/>
              </p:cNvSpPr>
              <p:nvPr/>
            </p:nvSpPr>
            <p:spPr>
              <a:xfrm>
                <a:off x="7191833" y="3411153"/>
                <a:ext cx="361125" cy="461665"/>
              </a:xfrm>
              <a:prstGeom prst="rect">
                <a:avLst/>
              </a:prstGeom>
              <a:blipFill>
                <a:blip r:embed="rId15"/>
                <a:stretch>
                  <a:fillRect/>
                </a:stretch>
              </a:blipFill>
            </p:spPr>
            <p:txBody>
              <a:bodyPr/>
              <a:lstStyle/>
              <a:p>
                <a:r>
                  <a:rPr lang="zh-TW" altLang="en-US">
                    <a:noFill/>
                  </a:rPr>
                  <a:t> </a:t>
                </a:r>
              </a:p>
            </p:txBody>
          </p:sp>
        </mc:Fallback>
      </mc:AlternateContent>
      <p:sp>
        <p:nvSpPr>
          <p:cNvPr id="133" name="文字方塊 132"/>
          <p:cNvSpPr txBox="1"/>
          <p:nvPr/>
        </p:nvSpPr>
        <p:spPr>
          <a:xfrm>
            <a:off x="956966" y="5414929"/>
            <a:ext cx="5918325" cy="461665"/>
          </a:xfrm>
          <a:prstGeom prst="rect">
            <a:avLst/>
          </a:prstGeom>
          <a:noFill/>
        </p:spPr>
        <p:txBody>
          <a:bodyPr wrap="square" rtlCol="0">
            <a:spAutoFit/>
          </a:bodyPr>
          <a:lstStyle/>
          <a:p>
            <a:r>
              <a:rPr lang="en-US" altLang="zh-TW" sz="2400" dirty="0"/>
              <a:t>Intuitive way to compute the derivatives …</a:t>
            </a:r>
            <a:endParaRPr lang="zh-TW" altLang="en-US" sz="2400" dirty="0"/>
          </a:p>
        </p:txBody>
      </p:sp>
      <mc:AlternateContent xmlns:mc="http://schemas.openxmlformats.org/markup-compatibility/2006" xmlns:a14="http://schemas.microsoft.com/office/drawing/2010/main">
        <mc:Choice Requires="a14">
          <p:sp>
            <p:nvSpPr>
              <p:cNvPr id="135" name="文字方塊 134"/>
              <p:cNvSpPr txBox="1"/>
              <p:nvPr/>
            </p:nvSpPr>
            <p:spPr>
              <a:xfrm>
                <a:off x="6304412" y="5876594"/>
                <a:ext cx="921663"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m:t>
                      </m:r>
                    </m:oMath>
                  </m:oMathPara>
                </a14:m>
                <a:endParaRPr lang="zh-TW" altLang="en-US" sz="2400"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6304412" y="5876594"/>
                <a:ext cx="921663" cy="702244"/>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p:cNvSpPr txBox="1"/>
              <p:nvPr/>
            </p:nvSpPr>
            <p:spPr>
              <a:xfrm>
                <a:off x="1029335" y="4686014"/>
                <a:ext cx="9022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oMath>
                  </m:oMathPara>
                </a14:m>
                <a:endParaRPr lang="zh-TW" altLang="en-US" sz="2400" dirty="0"/>
              </a:p>
            </p:txBody>
          </p:sp>
        </mc:Choice>
        <mc:Fallback xmlns="">
          <p:sp>
            <p:nvSpPr>
              <p:cNvPr id="138" name="文字方塊 137"/>
              <p:cNvSpPr txBox="1">
                <a:spLocks noRot="1" noChangeAspect="1" noMove="1" noResize="1" noEditPoints="1" noAdjustHandles="1" noChangeArrowheads="1" noChangeShapeType="1" noTextEdit="1"/>
              </p:cNvSpPr>
              <p:nvPr/>
            </p:nvSpPr>
            <p:spPr>
              <a:xfrm>
                <a:off x="1029335" y="4686014"/>
                <a:ext cx="902235" cy="461665"/>
              </a:xfrm>
              <a:prstGeom prst="rect">
                <a:avLst/>
              </a:prstGeom>
              <a:blipFill rotWithShape="0">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p:cNvSpPr txBox="1"/>
              <p:nvPr/>
            </p:nvSpPr>
            <p:spPr>
              <a:xfrm>
                <a:off x="7029184" y="3813315"/>
                <a:ext cx="77309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𝑙</m:t>
                      </m:r>
                    </m:oMath>
                  </m:oMathPara>
                </a14:m>
                <a:endParaRPr lang="zh-TW" altLang="en-US" sz="2400" dirty="0"/>
              </a:p>
            </p:txBody>
          </p:sp>
        </mc:Choice>
        <mc:Fallback xmlns="">
          <p:sp>
            <p:nvSpPr>
              <p:cNvPr id="139" name="文字方塊 138"/>
              <p:cNvSpPr txBox="1">
                <a:spLocks noRot="1" noChangeAspect="1" noMove="1" noResize="1" noEditPoints="1" noAdjustHandles="1" noChangeArrowheads="1" noChangeShapeType="1" noTextEdit="1"/>
              </p:cNvSpPr>
              <p:nvPr/>
            </p:nvSpPr>
            <p:spPr>
              <a:xfrm>
                <a:off x="7029184" y="3813315"/>
                <a:ext cx="773096" cy="461665"/>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文字方塊 140"/>
              <p:cNvSpPr txBox="1"/>
              <p:nvPr/>
            </p:nvSpPr>
            <p:spPr>
              <a:xfrm>
                <a:off x="7318726" y="5876594"/>
                <a:ext cx="488339"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𝑙</m:t>
                          </m:r>
                        </m:num>
                        <m:den>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den>
                      </m:f>
                    </m:oMath>
                  </m:oMathPara>
                </a14:m>
                <a:endParaRPr lang="zh-TW" altLang="en-US" sz="2400" dirty="0"/>
              </a:p>
            </p:txBody>
          </p:sp>
        </mc:Choice>
        <mc:Fallback xmlns="">
          <p:sp>
            <p:nvSpPr>
              <p:cNvPr id="141" name="文字方塊 140"/>
              <p:cNvSpPr txBox="1">
                <a:spLocks noRot="1" noChangeAspect="1" noMove="1" noResize="1" noEditPoints="1" noAdjustHandles="1" noChangeArrowheads="1" noChangeShapeType="1" noTextEdit="1"/>
              </p:cNvSpPr>
              <p:nvPr/>
            </p:nvSpPr>
            <p:spPr>
              <a:xfrm>
                <a:off x="7318726" y="5876594"/>
                <a:ext cx="488339" cy="702244"/>
              </a:xfrm>
              <a:prstGeom prst="rect">
                <a:avLst/>
              </a:prstGeom>
              <a:blipFill>
                <a:blip r:embed="rId19"/>
                <a:stretch>
                  <a:fillRect/>
                </a:stretch>
              </a:blipFill>
            </p:spPr>
            <p:txBody>
              <a:bodyPr/>
              <a:lstStyle/>
              <a:p>
                <a:r>
                  <a:rPr lang="zh-TW" altLang="en-US">
                    <a:noFill/>
                  </a:rPr>
                  <a:t> </a:t>
                </a:r>
              </a:p>
            </p:txBody>
          </p:sp>
        </mc:Fallback>
      </mc:AlternateContent>
      <p:sp>
        <p:nvSpPr>
          <p:cNvPr id="4" name="左-右雙向箭號 3"/>
          <p:cNvSpPr/>
          <p:nvPr/>
        </p:nvSpPr>
        <p:spPr>
          <a:xfrm rot="5400000">
            <a:off x="987114" y="4025362"/>
            <a:ext cx="965281" cy="511427"/>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36" name="左-右雙向箭號 135"/>
          <p:cNvSpPr/>
          <p:nvPr/>
        </p:nvSpPr>
        <p:spPr>
          <a:xfrm rot="5400000">
            <a:off x="2326876" y="4082465"/>
            <a:ext cx="660247" cy="39627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0" name="左-右雙向箭號 139"/>
          <p:cNvSpPr/>
          <p:nvPr/>
        </p:nvSpPr>
        <p:spPr>
          <a:xfrm rot="5400000">
            <a:off x="3651368" y="4097470"/>
            <a:ext cx="482606" cy="26723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2" name="左-右雙向箭號 141"/>
          <p:cNvSpPr>
            <a:spLocks noChangeAspect="1"/>
          </p:cNvSpPr>
          <p:nvPr/>
        </p:nvSpPr>
        <p:spPr>
          <a:xfrm rot="5400000">
            <a:off x="7340792" y="3122642"/>
            <a:ext cx="268770" cy="183094"/>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3" name="手繪多邊形 142"/>
          <p:cNvSpPr/>
          <p:nvPr/>
        </p:nvSpPr>
        <p:spPr>
          <a:xfrm>
            <a:off x="1933060" y="4136984"/>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手繪多邊形 143"/>
          <p:cNvSpPr/>
          <p:nvPr/>
        </p:nvSpPr>
        <p:spPr>
          <a:xfrm>
            <a:off x="3267060" y="4171526"/>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圖說文字 153"/>
          <p:cNvSpPr/>
          <p:nvPr/>
        </p:nvSpPr>
        <p:spPr>
          <a:xfrm>
            <a:off x="572118" y="1308019"/>
            <a:ext cx="2643016" cy="564847"/>
          </a:xfrm>
          <a:prstGeom prst="wedgeRectCallout">
            <a:avLst>
              <a:gd name="adj1" fmla="val -15935"/>
              <a:gd name="adj2" fmla="val 19392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Smaller gradients</a:t>
            </a:r>
            <a:endParaRPr lang="zh-TW" altLang="en-US" sz="2400" dirty="0"/>
          </a:p>
        </p:txBody>
      </p:sp>
      <p:sp>
        <p:nvSpPr>
          <p:cNvPr id="155" name="左-右雙向箭號 154"/>
          <p:cNvSpPr/>
          <p:nvPr/>
        </p:nvSpPr>
        <p:spPr>
          <a:xfrm rot="5400000">
            <a:off x="5790526" y="4091611"/>
            <a:ext cx="401721" cy="24092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nvGrpSpPr>
          <p:cNvPr id="146" name="群組 145"/>
          <p:cNvGrpSpPr/>
          <p:nvPr/>
        </p:nvGrpSpPr>
        <p:grpSpPr>
          <a:xfrm>
            <a:off x="4259736" y="1705203"/>
            <a:ext cx="4334480" cy="3410426"/>
            <a:chOff x="3826273" y="2417879"/>
            <a:chExt cx="4334480" cy="3410426"/>
          </a:xfrm>
        </p:grpSpPr>
        <p:pic>
          <p:nvPicPr>
            <p:cNvPr id="147" name="圖片 1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26273" y="2417879"/>
              <a:ext cx="4334480" cy="3410426"/>
            </a:xfrm>
            <a:prstGeom prst="rect">
              <a:avLst/>
            </a:prstGeom>
            <a:ln w="38100">
              <a:solidFill>
                <a:schemeClr val="tx1"/>
              </a:solidFill>
            </a:ln>
          </p:spPr>
        </p:pic>
        <p:cxnSp>
          <p:nvCxnSpPr>
            <p:cNvPr id="148" name="直線接點 147"/>
            <p:cNvCxnSpPr/>
            <p:nvPr/>
          </p:nvCxnSpPr>
          <p:spPr>
            <a:xfrm>
              <a:off x="6696058" y="3528555"/>
              <a:ext cx="0" cy="151344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9" name="直線接點 148"/>
            <p:cNvCxnSpPr/>
            <p:nvPr/>
          </p:nvCxnSpPr>
          <p:spPr>
            <a:xfrm>
              <a:off x="7643303" y="3326101"/>
              <a:ext cx="0" cy="171590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0" name="直線接點 149"/>
            <p:cNvCxnSpPr/>
            <p:nvPr/>
          </p:nvCxnSpPr>
          <p:spPr>
            <a:xfrm flipH="1">
              <a:off x="5917019" y="3287769"/>
              <a:ext cx="1726284"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1" name="直線接點 150"/>
            <p:cNvCxnSpPr/>
            <p:nvPr/>
          </p:nvCxnSpPr>
          <p:spPr>
            <a:xfrm flipH="1">
              <a:off x="5917018" y="3528555"/>
              <a:ext cx="772745"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152" name="文字方塊 151"/>
            <p:cNvSpPr txBox="1"/>
            <p:nvPr/>
          </p:nvSpPr>
          <p:spPr>
            <a:xfrm>
              <a:off x="6598003" y="4959396"/>
              <a:ext cx="1139472" cy="830997"/>
            </a:xfrm>
            <a:prstGeom prst="rect">
              <a:avLst/>
            </a:prstGeom>
            <a:noFill/>
          </p:spPr>
          <p:txBody>
            <a:bodyPr wrap="square" rtlCol="0">
              <a:spAutoFit/>
            </a:bodyPr>
            <a:lstStyle/>
            <a:p>
              <a:pPr algn="ctr"/>
              <a:r>
                <a:rPr lang="en-US" altLang="zh-TW" sz="2400" dirty="0"/>
                <a:t>Large input</a:t>
              </a:r>
              <a:endParaRPr lang="zh-TW" altLang="en-US" sz="2400" dirty="0"/>
            </a:p>
          </p:txBody>
        </p:sp>
        <p:sp>
          <p:nvSpPr>
            <p:cNvPr id="153" name="文字方塊 152"/>
            <p:cNvSpPr txBox="1"/>
            <p:nvPr/>
          </p:nvSpPr>
          <p:spPr>
            <a:xfrm>
              <a:off x="4777545" y="2964063"/>
              <a:ext cx="1139472" cy="830997"/>
            </a:xfrm>
            <a:prstGeom prst="rect">
              <a:avLst/>
            </a:prstGeom>
            <a:noFill/>
          </p:spPr>
          <p:txBody>
            <a:bodyPr wrap="square" rtlCol="0">
              <a:spAutoFit/>
            </a:bodyPr>
            <a:lstStyle/>
            <a:p>
              <a:pPr algn="ctr"/>
              <a:r>
                <a:rPr lang="en-US" altLang="zh-TW" sz="2400" dirty="0"/>
                <a:t>Small output</a:t>
              </a:r>
              <a:endParaRPr lang="zh-TW" altLang="en-US" sz="2400" dirty="0"/>
            </a:p>
          </p:txBody>
        </p:sp>
      </p:grpSp>
    </p:spTree>
    <p:extLst>
      <p:ext uri="{BB962C8B-B14F-4D97-AF65-F5344CB8AC3E}">
        <p14:creationId xmlns:p14="http://schemas.microsoft.com/office/powerpoint/2010/main" val="143046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5" grpId="0"/>
      <p:bldP spid="138" grpId="0"/>
      <p:bldP spid="139" grpId="0"/>
      <p:bldP spid="141" grpId="0"/>
      <p:bldP spid="4" grpId="0" animBg="1"/>
      <p:bldP spid="136" grpId="0" animBg="1"/>
      <p:bldP spid="140" grpId="0" animBg="1"/>
      <p:bldP spid="142" grpId="0" animBg="1"/>
      <p:bldP spid="1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learning </a:t>
            </a:r>
            <a:br>
              <a:rPr lang="en-US" altLang="zh-TW" dirty="0"/>
            </a:br>
            <a:r>
              <a:rPr lang="en-US" altLang="zh-TW" dirty="0"/>
              <a:t>attracts lots of attention.</a:t>
            </a:r>
            <a:endParaRPr lang="zh-TW" altLang="en-US" dirty="0"/>
          </a:p>
        </p:txBody>
      </p:sp>
      <p:sp>
        <p:nvSpPr>
          <p:cNvPr id="3" name="內容版面配置區 2"/>
          <p:cNvSpPr>
            <a:spLocks noGrp="1"/>
          </p:cNvSpPr>
          <p:nvPr>
            <p:ph idx="1"/>
          </p:nvPr>
        </p:nvSpPr>
        <p:spPr/>
        <p:txBody>
          <a:bodyPr/>
          <a:lstStyle/>
          <a:p>
            <a:r>
              <a:rPr lang="en-US" altLang="zh-TW" dirty="0"/>
              <a:t>I believe you have seen lots of exciting results before.</a:t>
            </a:r>
            <a:endParaRPr lang="zh-TW" altLang="en-US" dirty="0"/>
          </a:p>
          <a:p>
            <a:endParaRPr lang="zh-TW" altLang="en-US" dirty="0"/>
          </a:p>
        </p:txBody>
      </p:sp>
      <p:pic>
        <p:nvPicPr>
          <p:cNvPr id="82946" name="Picture 2" descr="Deep learning trends at Google. Source: SIGMOD/Jeff De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602" y="2775281"/>
            <a:ext cx="5844812" cy="34016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017639" y="6206460"/>
            <a:ext cx="7125649" cy="369332"/>
          </a:xfrm>
          <a:prstGeom prst="rect">
            <a:avLst/>
          </a:prstGeom>
        </p:spPr>
        <p:txBody>
          <a:bodyPr wrap="square">
            <a:spAutoFit/>
          </a:bodyPr>
          <a:lstStyle/>
          <a:p>
            <a:pPr algn="ctr"/>
            <a:r>
              <a:rPr lang="en-US" altLang="zh-TW" dirty="0">
                <a:solidFill>
                  <a:srgbClr val="000000"/>
                </a:solidFill>
                <a:latin typeface="arial" panose="020B0604020202020204" pitchFamily="34" charset="0"/>
              </a:rPr>
              <a:t>Deep learning trends at Google. Source: SIGMOD 2016/Jeff Dean</a:t>
            </a:r>
            <a:endParaRPr lang="zh-TW" altLang="en-US" dirty="0"/>
          </a:p>
        </p:txBody>
      </p:sp>
    </p:spTree>
    <p:extLst>
      <p:ext uri="{BB962C8B-B14F-4D97-AF65-F5344CB8AC3E}">
        <p14:creationId xmlns:p14="http://schemas.microsoft.com/office/powerpoint/2010/main" val="18478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sp>
        <p:nvSpPr>
          <p:cNvPr id="3" name="內容版面配置區 2"/>
          <p:cNvSpPr>
            <a:spLocks noGrp="1"/>
          </p:cNvSpPr>
          <p:nvPr>
            <p:ph idx="1"/>
          </p:nvPr>
        </p:nvSpPr>
        <p:spPr/>
        <p:txBody>
          <a:bodyPr/>
          <a:lstStyle/>
          <a:p>
            <a:r>
              <a:rPr lang="en-US" altLang="zh-TW" dirty="0"/>
              <a:t>Rectified Linear Unit (</a:t>
            </a:r>
            <a:r>
              <a:rPr lang="en-US" altLang="zh-TW" dirty="0" err="1"/>
              <a:t>ReLU</a:t>
            </a:r>
            <a:r>
              <a:rPr lang="en-US" altLang="zh-TW" dirty="0"/>
              <a:t>)</a:t>
            </a:r>
          </a:p>
        </p:txBody>
      </p:sp>
      <p:sp>
        <p:nvSpPr>
          <p:cNvPr id="24" name="文字方塊 23"/>
          <p:cNvSpPr txBox="1"/>
          <p:nvPr/>
        </p:nvSpPr>
        <p:spPr>
          <a:xfrm>
            <a:off x="4769867" y="2393162"/>
            <a:ext cx="3314700" cy="523220"/>
          </a:xfrm>
          <a:prstGeom prst="rect">
            <a:avLst/>
          </a:prstGeom>
          <a:noFill/>
        </p:spPr>
        <p:txBody>
          <a:bodyPr wrap="square" rtlCol="0">
            <a:spAutoFit/>
          </a:bodyPr>
          <a:lstStyle/>
          <a:p>
            <a:r>
              <a:rPr lang="en-US" altLang="zh-TW" sz="2800" b="1" i="1" u="sng" dirty="0"/>
              <a:t>Reason:</a:t>
            </a:r>
            <a:endParaRPr lang="zh-TW" altLang="en-US" sz="2800" b="1" i="1" u="sng" dirty="0"/>
          </a:p>
        </p:txBody>
      </p:sp>
      <p:sp>
        <p:nvSpPr>
          <p:cNvPr id="27" name="文字方塊 26"/>
          <p:cNvSpPr txBox="1"/>
          <p:nvPr/>
        </p:nvSpPr>
        <p:spPr>
          <a:xfrm>
            <a:off x="5104958" y="2966483"/>
            <a:ext cx="3314700" cy="523220"/>
          </a:xfrm>
          <a:prstGeom prst="rect">
            <a:avLst/>
          </a:prstGeom>
          <a:noFill/>
        </p:spPr>
        <p:txBody>
          <a:bodyPr wrap="square" rtlCol="0">
            <a:spAutoFit/>
          </a:bodyPr>
          <a:lstStyle/>
          <a:p>
            <a:r>
              <a:rPr lang="en-US" altLang="zh-TW" sz="2800" dirty="0"/>
              <a:t>1. Fast to compute</a:t>
            </a:r>
            <a:endParaRPr lang="zh-TW" altLang="en-US" sz="2800" dirty="0"/>
          </a:p>
        </p:txBody>
      </p:sp>
      <p:sp>
        <p:nvSpPr>
          <p:cNvPr id="28" name="文字方塊 27"/>
          <p:cNvSpPr txBox="1"/>
          <p:nvPr/>
        </p:nvSpPr>
        <p:spPr>
          <a:xfrm>
            <a:off x="5119099" y="3604415"/>
            <a:ext cx="3314700" cy="523220"/>
          </a:xfrm>
          <a:prstGeom prst="rect">
            <a:avLst/>
          </a:prstGeom>
          <a:noFill/>
        </p:spPr>
        <p:txBody>
          <a:bodyPr wrap="square" rtlCol="0">
            <a:spAutoFit/>
          </a:bodyPr>
          <a:lstStyle/>
          <a:p>
            <a:r>
              <a:rPr lang="en-US" altLang="zh-TW" sz="2800" dirty="0"/>
              <a:t>2. Biological reason</a:t>
            </a:r>
            <a:endParaRPr lang="zh-TW" altLang="en-US" sz="2800" dirty="0"/>
          </a:p>
        </p:txBody>
      </p:sp>
      <p:sp>
        <p:nvSpPr>
          <p:cNvPr id="29" name="文字方塊 28"/>
          <p:cNvSpPr txBox="1"/>
          <p:nvPr/>
        </p:nvSpPr>
        <p:spPr>
          <a:xfrm>
            <a:off x="5119099" y="4238900"/>
            <a:ext cx="3314700" cy="954107"/>
          </a:xfrm>
          <a:prstGeom prst="rect">
            <a:avLst/>
          </a:prstGeom>
          <a:noFill/>
        </p:spPr>
        <p:txBody>
          <a:bodyPr wrap="square" rtlCol="0">
            <a:spAutoFit/>
          </a:bodyPr>
          <a:lstStyle/>
          <a:p>
            <a:r>
              <a:rPr lang="en-US" altLang="zh-TW" sz="2800" dirty="0"/>
              <a:t>3. Infinite sigmoid with different biases</a:t>
            </a:r>
            <a:endParaRPr lang="zh-TW" altLang="en-US" sz="2800" dirty="0"/>
          </a:p>
        </p:txBody>
      </p:sp>
      <p:sp>
        <p:nvSpPr>
          <p:cNvPr id="30" name="文字方塊 29"/>
          <p:cNvSpPr txBox="1"/>
          <p:nvPr/>
        </p:nvSpPr>
        <p:spPr>
          <a:xfrm>
            <a:off x="5119099" y="5250566"/>
            <a:ext cx="3314700" cy="954107"/>
          </a:xfrm>
          <a:prstGeom prst="rect">
            <a:avLst/>
          </a:prstGeom>
          <a:noFill/>
        </p:spPr>
        <p:txBody>
          <a:bodyPr wrap="square" rtlCol="0">
            <a:spAutoFit/>
          </a:bodyPr>
          <a:lstStyle/>
          <a:p>
            <a:r>
              <a:rPr lang="en-US" altLang="zh-TW" sz="2800" dirty="0"/>
              <a:t>4. Vanishing gradient problem</a:t>
            </a:r>
            <a:endParaRPr lang="zh-TW" altLang="en-US" sz="2800" dirty="0"/>
          </a:p>
        </p:txBody>
      </p:sp>
      <p:grpSp>
        <p:nvGrpSpPr>
          <p:cNvPr id="20" name="群組 19"/>
          <p:cNvGrpSpPr/>
          <p:nvPr/>
        </p:nvGrpSpPr>
        <p:grpSpPr>
          <a:xfrm>
            <a:off x="1181227" y="2749476"/>
            <a:ext cx="3103710" cy="2809363"/>
            <a:chOff x="1054530" y="3434696"/>
            <a:chExt cx="3103710" cy="2809363"/>
          </a:xfrm>
        </p:grpSpPr>
        <p:grpSp>
          <p:nvGrpSpPr>
            <p:cNvPr id="21" name="群組 20"/>
            <p:cNvGrpSpPr/>
            <p:nvPr/>
          </p:nvGrpSpPr>
          <p:grpSpPr>
            <a:xfrm>
              <a:off x="1448290" y="3434696"/>
              <a:ext cx="2709950" cy="2809363"/>
              <a:chOff x="6200673" y="3815455"/>
              <a:chExt cx="2709950" cy="2809363"/>
            </a:xfrm>
          </p:grpSpPr>
          <p:cxnSp>
            <p:nvCxnSpPr>
              <p:cNvPr id="25" name="直線單箭頭接點 24"/>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33" name="直線接點 32"/>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3" name="文字方塊 22"/>
                <p:cNvSpPr txBox="1"/>
                <p:nvPr/>
              </p:nvSpPr>
              <p:spPr>
                <a:xfrm>
                  <a:off x="1054530" y="3588584"/>
                  <a:ext cx="7778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1054530" y="3588584"/>
                  <a:ext cx="777842" cy="430887"/>
                </a:xfrm>
                <a:prstGeom prst="rect">
                  <a:avLst/>
                </a:prstGeom>
                <a:blipFill rotWithShape="0">
                  <a:blip r:embed="rId23"/>
                  <a:stretch>
                    <a:fillRect/>
                  </a:stretch>
                </a:blipFill>
              </p:spPr>
              <p:txBody>
                <a:bodyPr/>
                <a:lstStyle/>
                <a:p>
                  <a:r>
                    <a:rPr lang="zh-TW" altLang="en-US">
                      <a:noFill/>
                    </a:rPr>
                    <a:t> </a:t>
                  </a:r>
                </a:p>
              </p:txBody>
            </p:sp>
          </mc:Fallback>
        </mc:AlternateContent>
      </p:grpSp>
      <p:sp>
        <p:nvSpPr>
          <p:cNvPr id="4" name="矩形 3"/>
          <p:cNvSpPr/>
          <p:nvPr/>
        </p:nvSpPr>
        <p:spPr>
          <a:xfrm>
            <a:off x="1450015" y="5602602"/>
            <a:ext cx="2672655" cy="369332"/>
          </a:xfrm>
          <a:prstGeom prst="rect">
            <a:avLst/>
          </a:prstGeom>
        </p:spPr>
        <p:txBody>
          <a:bodyPr wrap="none">
            <a:spAutoFit/>
          </a:bodyPr>
          <a:lstStyle/>
          <a:p>
            <a:r>
              <a:rPr lang="en-US" altLang="zh-TW" dirty="0">
                <a:solidFill>
                  <a:srgbClr val="0000FF"/>
                </a:solidFill>
              </a:rPr>
              <a:t>[Xavier </a:t>
            </a:r>
            <a:r>
              <a:rPr lang="en-US" altLang="zh-TW" dirty="0" err="1">
                <a:solidFill>
                  <a:srgbClr val="0000FF"/>
                </a:solidFill>
              </a:rPr>
              <a:t>Glorot</a:t>
            </a:r>
            <a:r>
              <a:rPr lang="en-US" altLang="zh-TW" dirty="0">
                <a:solidFill>
                  <a:srgbClr val="0000FF"/>
                </a:solidFill>
              </a:rPr>
              <a:t>, AISTATS’11]</a:t>
            </a:r>
            <a:endParaRPr lang="zh-TW" altLang="en-US" dirty="0">
              <a:solidFill>
                <a:srgbClr val="0000FF"/>
              </a:solidFill>
            </a:endParaRPr>
          </a:p>
        </p:txBody>
      </p:sp>
      <p:sp>
        <p:nvSpPr>
          <p:cNvPr id="5" name="矩形 4"/>
          <p:cNvSpPr/>
          <p:nvPr/>
        </p:nvSpPr>
        <p:spPr>
          <a:xfrm>
            <a:off x="5104958" y="5249443"/>
            <a:ext cx="3314700" cy="966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1462590" y="5835579"/>
            <a:ext cx="2690288" cy="369332"/>
          </a:xfrm>
          <a:prstGeom prst="rect">
            <a:avLst/>
          </a:prstGeom>
        </p:spPr>
        <p:txBody>
          <a:bodyPr wrap="none">
            <a:spAutoFit/>
          </a:bodyPr>
          <a:lstStyle/>
          <a:p>
            <a:r>
              <a:rPr lang="en-US" altLang="zh-TW" dirty="0">
                <a:solidFill>
                  <a:srgbClr val="0000FF"/>
                </a:solidFill>
              </a:rPr>
              <a:t>[Andrew L. Maas, ICML’13]</a:t>
            </a:r>
            <a:endParaRPr lang="zh-TW" altLang="en-US" dirty="0">
              <a:solidFill>
                <a:srgbClr val="0000FF"/>
              </a:solidFill>
            </a:endParaRPr>
          </a:p>
        </p:txBody>
      </p:sp>
      <p:sp>
        <p:nvSpPr>
          <p:cNvPr id="37" name="矩形 36"/>
          <p:cNvSpPr/>
          <p:nvPr/>
        </p:nvSpPr>
        <p:spPr>
          <a:xfrm>
            <a:off x="1462590" y="6097270"/>
            <a:ext cx="2263440" cy="369332"/>
          </a:xfrm>
          <a:prstGeom prst="rect">
            <a:avLst/>
          </a:prstGeom>
        </p:spPr>
        <p:txBody>
          <a:bodyPr wrap="none">
            <a:spAutoFit/>
          </a:bodyPr>
          <a:lstStyle/>
          <a:p>
            <a:r>
              <a:rPr lang="en-US" altLang="zh-TW" dirty="0">
                <a:solidFill>
                  <a:srgbClr val="0000FF"/>
                </a:solidFill>
              </a:rPr>
              <a:t>[Kaiming He, arXiv’15]</a:t>
            </a:r>
            <a:endParaRPr lang="zh-TW" altLang="en-US" dirty="0">
              <a:solidFill>
                <a:srgbClr val="0000FF"/>
              </a:solidFill>
            </a:endParaRPr>
          </a:p>
        </p:txBody>
      </p:sp>
    </p:spTree>
    <p:extLst>
      <p:ext uri="{BB962C8B-B14F-4D97-AF65-F5344CB8AC3E}">
        <p14:creationId xmlns:p14="http://schemas.microsoft.com/office/powerpoint/2010/main" val="314355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cxnSp>
        <p:nvCxnSpPr>
          <p:cNvPr id="5" name="直線單箭頭接點 4"/>
          <p:cNvCxnSpPr/>
          <p:nvPr/>
        </p:nvCxnSpPr>
        <p:spPr>
          <a:xfrm>
            <a:off x="7366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7342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958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23554" name="方程式" r:id="rId3" imgW="152280" imgH="215640" progId="Equation.3">
                    <p:embed/>
                  </p:oleObj>
                </mc:Choice>
                <mc:Fallback>
                  <p:oleObj name="方程式" r:id="rId3" imgW="152280" imgH="215640" progId="Equation.3">
                    <p:embed/>
                    <p:pic>
                      <p:nvPicPr>
                        <p:cNvPr id="10" name="Object 12"/>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981547" y="4354673"/>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23555"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2874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2876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13"/>
          <p:cNvSpPr/>
          <p:nvPr/>
        </p:nvSpPr>
        <p:spPr>
          <a:xfrm>
            <a:off x="2884669" y="42530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extLst/>
          </p:nvPr>
        </p:nvGraphicFramePr>
        <p:xfrm>
          <a:off x="8161635" y="3316091"/>
          <a:ext cx="352425" cy="461962"/>
        </p:xfrm>
        <a:graphic>
          <a:graphicData uri="http://schemas.openxmlformats.org/presentationml/2006/ole">
            <mc:AlternateContent xmlns:mc="http://schemas.openxmlformats.org/markup-compatibility/2006">
              <mc:Choice xmlns:v="urn:schemas-microsoft-com:vml" Requires="v">
                <p:oleObj spid="_x0000_s23556" name="方程式" r:id="rId7" imgW="164880" imgH="215640" progId="Equation.3">
                  <p:embed/>
                </p:oleObj>
              </mc:Choice>
              <mc:Fallback>
                <p:oleObj name="方程式" r:id="rId7" imgW="164880" imgH="215640" progId="Equation.3">
                  <p:embed/>
                  <p:pic>
                    <p:nvPicPr>
                      <p:cNvPr id="20" name="Object 12"/>
                      <p:cNvPicPr>
                        <a:picLocks noChangeAspect="1" noChangeArrowheads="1"/>
                      </p:cNvPicPr>
                      <p:nvPr/>
                    </p:nvPicPr>
                    <p:blipFill>
                      <a:blip r:embed="rId8"/>
                      <a:srcRect/>
                      <a:stretch>
                        <a:fillRect/>
                      </a:stretch>
                    </p:blipFill>
                    <p:spPr bwMode="auto">
                      <a:xfrm>
                        <a:off x="8161635"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extLst/>
          </p:nvPr>
        </p:nvGraphicFramePr>
        <p:xfrm>
          <a:off x="8134648" y="4099268"/>
          <a:ext cx="379412" cy="461963"/>
        </p:xfrm>
        <a:graphic>
          <a:graphicData uri="http://schemas.openxmlformats.org/presentationml/2006/ole">
            <mc:AlternateContent xmlns:mc="http://schemas.openxmlformats.org/markup-compatibility/2006">
              <mc:Choice xmlns:v="urn:schemas-microsoft-com:vml" Requires="v">
                <p:oleObj spid="_x0000_s23557" name="方程式" r:id="rId9" imgW="177480" imgH="215640" progId="Equation.3">
                  <p:embed/>
                </p:oleObj>
              </mc:Choice>
              <mc:Fallback>
                <p:oleObj name="方程式" r:id="rId9" imgW="177480" imgH="215640" progId="Equation.3">
                  <p:embed/>
                  <p:pic>
                    <p:nvPicPr>
                      <p:cNvPr id="21" name="Object 12"/>
                      <p:cNvPicPr>
                        <a:picLocks noChangeAspect="1" noChangeArrowheads="1"/>
                      </p:cNvPicPr>
                      <p:nvPr/>
                    </p:nvPicPr>
                    <p:blipFill>
                      <a:blip r:embed="rId10"/>
                      <a:srcRect/>
                      <a:stretch>
                        <a:fillRect/>
                      </a:stretch>
                    </p:blipFill>
                    <p:spPr bwMode="auto">
                      <a:xfrm>
                        <a:off x="8134648" y="409926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橢圓 21"/>
          <p:cNvSpPr/>
          <p:nvPr/>
        </p:nvSpPr>
        <p:spPr>
          <a:xfrm>
            <a:off x="5282464" y="216992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橢圓 22"/>
          <p:cNvSpPr/>
          <p:nvPr/>
        </p:nvSpPr>
        <p:spPr>
          <a:xfrm>
            <a:off x="5295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23"/>
          <p:cNvSpPr/>
          <p:nvPr/>
        </p:nvSpPr>
        <p:spPr>
          <a:xfrm>
            <a:off x="5321626" y="42530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7055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27"/>
          <p:cNvSpPr/>
          <p:nvPr/>
        </p:nvSpPr>
        <p:spPr>
          <a:xfrm>
            <a:off x="7058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6" name="直線單箭頭接點 35"/>
          <p:cNvCxnSpPr>
            <a:stCxn id="65" idx="6"/>
            <a:endCxn id="24" idx="2"/>
          </p:cNvCxnSpPr>
          <p:nvPr/>
        </p:nvCxnSpPr>
        <p:spPr>
          <a:xfrm flipV="1">
            <a:off x="3448670" y="4540135"/>
            <a:ext cx="1872956" cy="10727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endCxn id="66" idx="2"/>
          </p:cNvCxnSpPr>
          <p:nvPr/>
        </p:nvCxnSpPr>
        <p:spPr>
          <a:xfrm>
            <a:off x="3468118" y="5612912"/>
            <a:ext cx="18535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6"/>
            <a:endCxn id="22" idx="2"/>
          </p:cNvCxnSpPr>
          <p:nvPr/>
        </p:nvCxnSpPr>
        <p:spPr>
          <a:xfrm flipV="1">
            <a:off x="3451012" y="2457003"/>
            <a:ext cx="1831452" cy="1025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2" idx="6"/>
            <a:endCxn id="23" idx="2"/>
          </p:cNvCxnSpPr>
          <p:nvPr/>
        </p:nvCxnSpPr>
        <p:spPr>
          <a:xfrm>
            <a:off x="3448670" y="2457004"/>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2" idx="6"/>
            <a:endCxn id="24" idx="2"/>
          </p:cNvCxnSpPr>
          <p:nvPr/>
        </p:nvCxnSpPr>
        <p:spPr>
          <a:xfrm>
            <a:off x="3448670" y="2457004"/>
            <a:ext cx="1872956" cy="20831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3" idx="6"/>
            <a:endCxn id="24" idx="2"/>
          </p:cNvCxnSpPr>
          <p:nvPr/>
        </p:nvCxnSpPr>
        <p:spPr>
          <a:xfrm>
            <a:off x="3451012" y="3482456"/>
            <a:ext cx="1870614" cy="1057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4" idx="6"/>
            <a:endCxn id="22" idx="2"/>
          </p:cNvCxnSpPr>
          <p:nvPr/>
        </p:nvCxnSpPr>
        <p:spPr>
          <a:xfrm flipV="1">
            <a:off x="3458827" y="2457003"/>
            <a:ext cx="1823637" cy="208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4" idx="6"/>
            <a:endCxn id="23" idx="2"/>
          </p:cNvCxnSpPr>
          <p:nvPr/>
        </p:nvCxnSpPr>
        <p:spPr>
          <a:xfrm flipV="1">
            <a:off x="3458827" y="3498569"/>
            <a:ext cx="1836691" cy="10415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0" idx="3"/>
            <a:endCxn id="12" idx="2"/>
          </p:cNvCxnSpPr>
          <p:nvPr/>
        </p:nvCxnSpPr>
        <p:spPr>
          <a:xfrm flipV="1">
            <a:off x="1296801"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1301564" y="3482456"/>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9" idx="3"/>
            <a:endCxn id="65" idx="2"/>
          </p:cNvCxnSpPr>
          <p:nvPr/>
        </p:nvCxnSpPr>
        <p:spPr>
          <a:xfrm>
            <a:off x="1301564" y="3486025"/>
            <a:ext cx="1572948" cy="21268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1357785"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1324447" y="3482456"/>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8" idx="3"/>
            <a:endCxn id="65" idx="2"/>
          </p:cNvCxnSpPr>
          <p:nvPr/>
        </p:nvCxnSpPr>
        <p:spPr>
          <a:xfrm>
            <a:off x="1324447" y="4608973"/>
            <a:ext cx="1550065" cy="100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22" idx="6"/>
          </p:cNvCxnSpPr>
          <p:nvPr/>
        </p:nvCxnSpPr>
        <p:spPr>
          <a:xfrm>
            <a:off x="5856622" y="2457003"/>
            <a:ext cx="1165922" cy="114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5869676" y="3498569"/>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5869676" y="3498569"/>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22" idx="6"/>
          </p:cNvCxnSpPr>
          <p:nvPr/>
        </p:nvCxnSpPr>
        <p:spPr>
          <a:xfrm>
            <a:off x="5856622" y="2457003"/>
            <a:ext cx="1168264" cy="1927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24" idx="6"/>
          </p:cNvCxnSpPr>
          <p:nvPr/>
        </p:nvCxnSpPr>
        <p:spPr>
          <a:xfrm flipV="1">
            <a:off x="5895784" y="3606330"/>
            <a:ext cx="1126760" cy="933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24" idx="6"/>
          </p:cNvCxnSpPr>
          <p:nvPr/>
        </p:nvCxnSpPr>
        <p:spPr>
          <a:xfrm flipV="1">
            <a:off x="5895784" y="4384900"/>
            <a:ext cx="1129102" cy="155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橢圓 64"/>
          <p:cNvSpPr/>
          <p:nvPr/>
        </p:nvSpPr>
        <p:spPr>
          <a:xfrm>
            <a:off x="2874512" y="532583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6" name="橢圓 65"/>
          <p:cNvSpPr/>
          <p:nvPr/>
        </p:nvSpPr>
        <p:spPr>
          <a:xfrm>
            <a:off x="5321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01" name="直線單箭頭接點 100"/>
          <p:cNvCxnSpPr>
            <a:stCxn id="8" idx="3"/>
            <a:endCxn id="14" idx="2"/>
          </p:cNvCxnSpPr>
          <p:nvPr/>
        </p:nvCxnSpPr>
        <p:spPr>
          <a:xfrm flipV="1">
            <a:off x="1324447" y="4540135"/>
            <a:ext cx="1560222" cy="688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9" idx="3"/>
            <a:endCxn id="14" idx="2"/>
          </p:cNvCxnSpPr>
          <p:nvPr/>
        </p:nvCxnSpPr>
        <p:spPr>
          <a:xfrm>
            <a:off x="1301564" y="3486025"/>
            <a:ext cx="1583105" cy="10541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stCxn id="65" idx="6"/>
            <a:endCxn id="23" idx="2"/>
          </p:cNvCxnSpPr>
          <p:nvPr/>
        </p:nvCxnSpPr>
        <p:spPr>
          <a:xfrm flipV="1">
            <a:off x="3448670" y="3498569"/>
            <a:ext cx="1846848" cy="21143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65" idx="6"/>
            <a:endCxn id="22" idx="2"/>
          </p:cNvCxnSpPr>
          <p:nvPr/>
        </p:nvCxnSpPr>
        <p:spPr>
          <a:xfrm flipV="1">
            <a:off x="3448670" y="2457003"/>
            <a:ext cx="1833794" cy="315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endCxn id="66" idx="2"/>
          </p:cNvCxnSpPr>
          <p:nvPr/>
        </p:nvCxnSpPr>
        <p:spPr>
          <a:xfrm>
            <a:off x="3464066" y="4536454"/>
            <a:ext cx="1857560" cy="107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4" idx="6"/>
            <a:endCxn id="24" idx="2"/>
          </p:cNvCxnSpPr>
          <p:nvPr/>
        </p:nvCxnSpPr>
        <p:spPr>
          <a:xfrm>
            <a:off x="3458827" y="4540135"/>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3448670"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3468118" y="2457003"/>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3451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3448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5895784"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5895784" y="3607317"/>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2922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3147047" y="226872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2929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3154002" y="330676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接點 160"/>
          <p:cNvCxnSpPr/>
          <p:nvPr/>
        </p:nvCxnSpPr>
        <p:spPr>
          <a:xfrm>
            <a:off x="2922711" y="4663840"/>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線接點 161"/>
          <p:cNvCxnSpPr/>
          <p:nvPr/>
        </p:nvCxnSpPr>
        <p:spPr>
          <a:xfrm flipV="1">
            <a:off x="3147047" y="4376764"/>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接點 162"/>
          <p:cNvCxnSpPr/>
          <p:nvPr/>
        </p:nvCxnSpPr>
        <p:spPr>
          <a:xfrm>
            <a:off x="2929666" y="572523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線接點 163"/>
          <p:cNvCxnSpPr/>
          <p:nvPr/>
        </p:nvCxnSpPr>
        <p:spPr>
          <a:xfrm flipV="1">
            <a:off x="3154002" y="543816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5359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5584087" y="54383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線接點 166"/>
          <p:cNvCxnSpPr/>
          <p:nvPr/>
        </p:nvCxnSpPr>
        <p:spPr>
          <a:xfrm>
            <a:off x="5381631" y="4641749"/>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線接點 167"/>
          <p:cNvCxnSpPr/>
          <p:nvPr/>
        </p:nvCxnSpPr>
        <p:spPr>
          <a:xfrm flipV="1">
            <a:off x="5605967" y="4354673"/>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5330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5555250" y="3317192"/>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接點 170"/>
          <p:cNvCxnSpPr/>
          <p:nvPr/>
        </p:nvCxnSpPr>
        <p:spPr>
          <a:xfrm>
            <a:off x="5337618" y="253418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接點 171"/>
          <p:cNvCxnSpPr/>
          <p:nvPr/>
        </p:nvCxnSpPr>
        <p:spPr>
          <a:xfrm flipV="1">
            <a:off x="5561954" y="224711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3271873" y="4581583"/>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4" name="文字方塊 173"/>
          <p:cNvSpPr txBox="1"/>
          <p:nvPr/>
        </p:nvSpPr>
        <p:spPr>
          <a:xfrm>
            <a:off x="3264971" y="5679829"/>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5" name="文字方塊 174"/>
          <p:cNvSpPr txBox="1"/>
          <p:nvPr/>
        </p:nvSpPr>
        <p:spPr>
          <a:xfrm>
            <a:off x="5732988" y="1984462"/>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6" name="文字方塊 175"/>
          <p:cNvSpPr txBox="1"/>
          <p:nvPr/>
        </p:nvSpPr>
        <p:spPr>
          <a:xfrm>
            <a:off x="5742701" y="4010202"/>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grpSp>
        <p:nvGrpSpPr>
          <p:cNvPr id="76" name="群組 75"/>
          <p:cNvGrpSpPr/>
          <p:nvPr/>
        </p:nvGrpSpPr>
        <p:grpSpPr>
          <a:xfrm>
            <a:off x="6275254" y="19180"/>
            <a:ext cx="2709950" cy="2809363"/>
            <a:chOff x="6200673" y="3815455"/>
            <a:chExt cx="2709950" cy="2809363"/>
          </a:xfrm>
        </p:grpSpPr>
        <p:cxnSp>
          <p:nvCxnSpPr>
            <p:cNvPr id="78" name="直線單箭頭接點 7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82" name="直線接點 81"/>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3" name="直線接點 8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cxnSp>
        <p:nvCxnSpPr>
          <p:cNvPr id="86" name="直線接點 85"/>
          <p:cNvCxnSpPr/>
          <p:nvPr/>
        </p:nvCxnSpPr>
        <p:spPr>
          <a:xfrm flipH="1">
            <a:off x="2975384" y="226872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flipH="1">
            <a:off x="2967108" y="330656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p:cNvCxnSpPr/>
          <p:nvPr/>
        </p:nvCxnSpPr>
        <p:spPr>
          <a:xfrm flipH="1">
            <a:off x="5383109" y="3314331"/>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接點 88"/>
          <p:cNvCxnSpPr/>
          <p:nvPr/>
        </p:nvCxnSpPr>
        <p:spPr>
          <a:xfrm flipH="1">
            <a:off x="5434099" y="5431483"/>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19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p:bldP spid="175" grpId="0"/>
      <p:bldP spid="17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cxnSp>
        <p:nvCxnSpPr>
          <p:cNvPr id="5" name="直線單箭頭接點 4"/>
          <p:cNvCxnSpPr/>
          <p:nvPr/>
        </p:nvCxnSpPr>
        <p:spPr>
          <a:xfrm>
            <a:off x="7366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7342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958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24578" name="方程式" r:id="rId3" imgW="152280" imgH="215640" progId="Equation.3">
                    <p:embed/>
                  </p:oleObj>
                </mc:Choice>
                <mc:Fallback>
                  <p:oleObj name="方程式" r:id="rId3" imgW="152280" imgH="215640" progId="Equation.3">
                    <p:embed/>
                    <p:pic>
                      <p:nvPicPr>
                        <p:cNvPr id="10" name="Object 12"/>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981547" y="4354673"/>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24579"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2874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2876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extLst/>
          </p:nvPr>
        </p:nvGraphicFramePr>
        <p:xfrm>
          <a:off x="8161635" y="3316091"/>
          <a:ext cx="352425" cy="461962"/>
        </p:xfrm>
        <a:graphic>
          <a:graphicData uri="http://schemas.openxmlformats.org/presentationml/2006/ole">
            <mc:AlternateContent xmlns:mc="http://schemas.openxmlformats.org/markup-compatibility/2006">
              <mc:Choice xmlns:v="urn:schemas-microsoft-com:vml" Requires="v">
                <p:oleObj spid="_x0000_s24580" name="方程式" r:id="rId7" imgW="164880" imgH="215640" progId="Equation.3">
                  <p:embed/>
                </p:oleObj>
              </mc:Choice>
              <mc:Fallback>
                <p:oleObj name="方程式" r:id="rId7" imgW="164880" imgH="215640" progId="Equation.3">
                  <p:embed/>
                  <p:pic>
                    <p:nvPicPr>
                      <p:cNvPr id="20" name="Object 12"/>
                      <p:cNvPicPr>
                        <a:picLocks noChangeAspect="1" noChangeArrowheads="1"/>
                      </p:cNvPicPr>
                      <p:nvPr/>
                    </p:nvPicPr>
                    <p:blipFill>
                      <a:blip r:embed="rId8"/>
                      <a:srcRect/>
                      <a:stretch>
                        <a:fillRect/>
                      </a:stretch>
                    </p:blipFill>
                    <p:spPr bwMode="auto">
                      <a:xfrm>
                        <a:off x="8161635"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extLst/>
          </p:nvPr>
        </p:nvGraphicFramePr>
        <p:xfrm>
          <a:off x="8134648" y="4099268"/>
          <a:ext cx="379412" cy="461963"/>
        </p:xfrm>
        <a:graphic>
          <a:graphicData uri="http://schemas.openxmlformats.org/presentationml/2006/ole">
            <mc:AlternateContent xmlns:mc="http://schemas.openxmlformats.org/markup-compatibility/2006">
              <mc:Choice xmlns:v="urn:schemas-microsoft-com:vml" Requires="v">
                <p:oleObj spid="_x0000_s24581" name="方程式" r:id="rId9" imgW="177480" imgH="215640" progId="Equation.3">
                  <p:embed/>
                </p:oleObj>
              </mc:Choice>
              <mc:Fallback>
                <p:oleObj name="方程式" r:id="rId9" imgW="177480" imgH="215640" progId="Equation.3">
                  <p:embed/>
                  <p:pic>
                    <p:nvPicPr>
                      <p:cNvPr id="21" name="Object 12"/>
                      <p:cNvPicPr>
                        <a:picLocks noChangeAspect="1" noChangeArrowheads="1"/>
                      </p:cNvPicPr>
                      <p:nvPr/>
                    </p:nvPicPr>
                    <p:blipFill>
                      <a:blip r:embed="rId10"/>
                      <a:srcRect/>
                      <a:stretch>
                        <a:fillRect/>
                      </a:stretch>
                    </p:blipFill>
                    <p:spPr bwMode="auto">
                      <a:xfrm>
                        <a:off x="8134648" y="409926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橢圓 22"/>
          <p:cNvSpPr/>
          <p:nvPr/>
        </p:nvSpPr>
        <p:spPr>
          <a:xfrm>
            <a:off x="5295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7055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27"/>
          <p:cNvSpPr/>
          <p:nvPr/>
        </p:nvSpPr>
        <p:spPr>
          <a:xfrm>
            <a:off x="7058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9" name="直線單箭頭接點 38"/>
          <p:cNvCxnSpPr>
            <a:stCxn id="12" idx="6"/>
            <a:endCxn id="23" idx="2"/>
          </p:cNvCxnSpPr>
          <p:nvPr/>
        </p:nvCxnSpPr>
        <p:spPr>
          <a:xfrm>
            <a:off x="3448670" y="2457004"/>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0" idx="3"/>
            <a:endCxn id="12" idx="2"/>
          </p:cNvCxnSpPr>
          <p:nvPr/>
        </p:nvCxnSpPr>
        <p:spPr>
          <a:xfrm flipV="1">
            <a:off x="1296801"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1301564" y="3482456"/>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1357785"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1324447" y="3482456"/>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5869676" y="3498569"/>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5869676" y="3498569"/>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5321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4" name="直線單箭頭接點 123"/>
          <p:cNvCxnSpPr/>
          <p:nvPr/>
        </p:nvCxnSpPr>
        <p:spPr>
          <a:xfrm>
            <a:off x="3448670"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3451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3448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5895784"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5895784" y="3607317"/>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2922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3147047" y="226872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2929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3154002" y="330676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5359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5584087" y="54383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5330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5555250" y="3317192"/>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523925" y="1501737"/>
            <a:ext cx="38608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A Thinner linear network</a:t>
            </a:r>
            <a:endParaRPr lang="zh-TW" altLang="en-US" sz="2800" dirty="0"/>
          </a:p>
        </p:txBody>
      </p:sp>
      <p:cxnSp>
        <p:nvCxnSpPr>
          <p:cNvPr id="6" name="直線接點 5"/>
          <p:cNvCxnSpPr/>
          <p:nvPr/>
        </p:nvCxnSpPr>
        <p:spPr>
          <a:xfrm flipH="1">
            <a:off x="2975384" y="226872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flipH="1">
            <a:off x="2967108" y="330656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flipH="1">
            <a:off x="5383109" y="3314331"/>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接點 81"/>
          <p:cNvCxnSpPr/>
          <p:nvPr/>
        </p:nvCxnSpPr>
        <p:spPr>
          <a:xfrm flipH="1">
            <a:off x="5434099" y="5431483"/>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圖說文字 14"/>
          <p:cNvSpPr/>
          <p:nvPr/>
        </p:nvSpPr>
        <p:spPr>
          <a:xfrm>
            <a:off x="1544169" y="4910176"/>
            <a:ext cx="2862430" cy="1016000"/>
          </a:xfrm>
          <a:prstGeom prst="wedgeRectCallout">
            <a:avLst>
              <a:gd name="adj1" fmla="val -27942"/>
              <a:gd name="adj2" fmla="val -1375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800" dirty="0"/>
              <a:t>Do not have smaller gradients</a:t>
            </a:r>
            <a:endParaRPr lang="zh-TW" altLang="en-US" sz="2800" dirty="0"/>
          </a:p>
        </p:txBody>
      </p:sp>
      <p:grpSp>
        <p:nvGrpSpPr>
          <p:cNvPr id="45" name="群組 44"/>
          <p:cNvGrpSpPr/>
          <p:nvPr/>
        </p:nvGrpSpPr>
        <p:grpSpPr>
          <a:xfrm>
            <a:off x="6275254" y="19180"/>
            <a:ext cx="2709950" cy="2809363"/>
            <a:chOff x="6200673" y="3815455"/>
            <a:chExt cx="2709950" cy="2809363"/>
          </a:xfrm>
        </p:grpSpPr>
        <p:cxnSp>
          <p:nvCxnSpPr>
            <p:cNvPr id="46" name="直線單箭頭接點 45"/>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字方塊 51"/>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54" name="直線接點 53"/>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92046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r>
              <a:rPr lang="en-US" altLang="zh-TW" dirty="0"/>
              <a:t> - variant</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4" name="群組 3"/>
          <p:cNvGrpSpPr/>
          <p:nvPr/>
        </p:nvGrpSpPr>
        <p:grpSpPr>
          <a:xfrm>
            <a:off x="1099159" y="2138130"/>
            <a:ext cx="3065937" cy="3267845"/>
            <a:chOff x="7326642" y="417698"/>
            <a:chExt cx="3065937" cy="3267845"/>
          </a:xfrm>
        </p:grpSpPr>
        <p:grpSp>
          <p:nvGrpSpPr>
            <p:cNvPr id="5" name="群組 4"/>
            <p:cNvGrpSpPr/>
            <p:nvPr/>
          </p:nvGrpSpPr>
          <p:grpSpPr>
            <a:xfrm>
              <a:off x="7326642" y="876180"/>
              <a:ext cx="3065937" cy="2809363"/>
              <a:chOff x="5844686" y="3815455"/>
              <a:chExt cx="3065937" cy="2809363"/>
            </a:xfrm>
          </p:grpSpPr>
          <p:cxnSp>
            <p:nvCxnSpPr>
              <p:cNvPr id="7" name="直線單箭頭接點 6"/>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字方塊 8"/>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11" name="直線接點 10"/>
              <p:cNvCxnSpPr/>
              <p:nvPr/>
            </p:nvCxnSpPr>
            <p:spPr>
              <a:xfrm flipV="1">
                <a:off x="6200673" y="5708803"/>
                <a:ext cx="1265453" cy="33385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5844686" y="6082863"/>
                    <a:ext cx="13747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=0.01</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5844686" y="6082863"/>
                    <a:ext cx="1374735" cy="369332"/>
                  </a:xfrm>
                  <a:prstGeom prst="rect">
                    <a:avLst/>
                  </a:prstGeom>
                  <a:blipFill rotWithShape="0">
                    <a:blip r:embed="rId22"/>
                    <a:stretch>
                      <a:fillRect l="-2212" r="-2655" b="-666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 name="文字方塊 5"/>
                <p:cNvSpPr txBox="1"/>
                <p:nvPr/>
              </p:nvSpPr>
              <p:spPr>
                <a:xfrm>
                  <a:off x="7926576" y="417698"/>
                  <a:ext cx="19864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𝐿</m:t>
                        </m:r>
                        <m:r>
                          <a:rPr lang="en-US" altLang="zh-TW" sz="2800" b="0" i="1" smtClean="0">
                            <a:latin typeface="Cambria Math" panose="02040503050406030204" pitchFamily="18" charset="0"/>
                          </a:rPr>
                          <m:t>𝑒𝑎𝑘𝑦</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𝑅𝑒𝐿𝑈</m:t>
                        </m:r>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7926576" y="417698"/>
                  <a:ext cx="1986441" cy="430887"/>
                </a:xfrm>
                <a:prstGeom prst="rect">
                  <a:avLst/>
                </a:prstGeom>
                <a:blipFill rotWithShape="0">
                  <a:blip r:embed="rId23"/>
                  <a:stretch>
                    <a:fillRect/>
                  </a:stretch>
                </a:blipFill>
              </p:spPr>
              <p:txBody>
                <a:bodyPr/>
                <a:lstStyle/>
                <a:p>
                  <a:r>
                    <a:rPr lang="zh-TW" altLang="en-US">
                      <a:noFill/>
                    </a:rPr>
                    <a:t> </a:t>
                  </a:r>
                </a:p>
              </p:txBody>
            </p:sp>
          </mc:Fallback>
        </mc:AlternateContent>
      </p:grpSp>
      <p:grpSp>
        <p:nvGrpSpPr>
          <p:cNvPr id="15" name="群組 14"/>
          <p:cNvGrpSpPr/>
          <p:nvPr/>
        </p:nvGrpSpPr>
        <p:grpSpPr>
          <a:xfrm>
            <a:off x="4925769" y="2168302"/>
            <a:ext cx="3053828" cy="3328700"/>
            <a:chOff x="7434636" y="356843"/>
            <a:chExt cx="3053828" cy="3328700"/>
          </a:xfrm>
        </p:grpSpPr>
        <p:grpSp>
          <p:nvGrpSpPr>
            <p:cNvPr id="16" name="群組 15"/>
            <p:cNvGrpSpPr/>
            <p:nvPr/>
          </p:nvGrpSpPr>
          <p:grpSpPr>
            <a:xfrm>
              <a:off x="7434636" y="876180"/>
              <a:ext cx="2957943" cy="2809363"/>
              <a:chOff x="5952680" y="3815455"/>
              <a:chExt cx="2957943" cy="2809363"/>
            </a:xfrm>
          </p:grpSpPr>
          <p:cxnSp>
            <p:nvCxnSpPr>
              <p:cNvPr id="18" name="直線單箭頭接點 1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19"/>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22" name="直線接點 21"/>
              <p:cNvCxnSpPr/>
              <p:nvPr/>
            </p:nvCxnSpPr>
            <p:spPr>
              <a:xfrm flipV="1">
                <a:off x="6200673" y="5708803"/>
                <a:ext cx="1265453" cy="333850"/>
              </a:xfrm>
              <a:prstGeom prst="line">
                <a:avLst/>
              </a:prstGeom>
              <a:ln w="76200">
                <a:solidFill>
                  <a:srgbClr val="00B050"/>
                </a:solidFill>
              </a:ln>
            </p:spPr>
            <p:style>
              <a:lnRef idx="3">
                <a:schemeClr val="accent5"/>
              </a:lnRef>
              <a:fillRef idx="0">
                <a:schemeClr val="accent5"/>
              </a:fillRef>
              <a:effectRef idx="2">
                <a:schemeClr val="accent5"/>
              </a:effectRef>
              <a:fontRef idx="minor">
                <a:schemeClr val="tx1"/>
              </a:fontRef>
            </p:style>
          </p:cxnSp>
          <p:cxnSp>
            <p:nvCxnSpPr>
              <p:cNvPr id="23" name="直線接點 2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5952680" y="6055863"/>
                    <a:ext cx="986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5952680" y="6055863"/>
                    <a:ext cx="986809" cy="369332"/>
                  </a:xfrm>
                  <a:prstGeom prst="rect">
                    <a:avLst/>
                  </a:prstGeom>
                  <a:blipFill rotWithShape="0">
                    <a:blip r:embed="rId24"/>
                    <a:stretch>
                      <a:fillRect l="-3704" r="-30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p:cNvSpPr txBox="1"/>
                <p:nvPr/>
              </p:nvSpPr>
              <p:spPr>
                <a:xfrm>
                  <a:off x="7599083" y="356843"/>
                  <a:ext cx="28893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𝑃</m:t>
                        </m:r>
                        <m:r>
                          <a:rPr lang="en-US" altLang="zh-TW" sz="2800" b="0" i="1" smtClean="0">
                            <a:latin typeface="Cambria Math" panose="02040503050406030204" pitchFamily="18" charset="0"/>
                          </a:rPr>
                          <m:t>𝑎𝑟𝑎𝑚𝑒𝑡𝑟𝑖𝑐</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𝑅𝑒𝐿𝑈</m:t>
                        </m:r>
                      </m:oMath>
                    </m:oMathPara>
                  </a14:m>
                  <a:endParaRPr lang="zh-TW" altLang="en-US" sz="28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7599083" y="356843"/>
                  <a:ext cx="2889381" cy="430887"/>
                </a:xfrm>
                <a:prstGeom prst="rect">
                  <a:avLst/>
                </a:prstGeom>
                <a:blipFill rotWithShape="0">
                  <a:blip r:embed="rId25"/>
                  <a:stretch>
                    <a:fillRect/>
                  </a:stretch>
                </a:blipFill>
              </p:spPr>
              <p:txBody>
                <a:bodyPr/>
                <a:lstStyle/>
                <a:p>
                  <a:r>
                    <a:rPr lang="zh-TW" altLang="en-US">
                      <a:noFill/>
                    </a:rPr>
                    <a:t> </a:t>
                  </a:r>
                </a:p>
              </p:txBody>
            </p:sp>
          </mc:Fallback>
        </mc:AlternateContent>
      </p:grpSp>
      <p:sp>
        <p:nvSpPr>
          <p:cNvPr id="26" name="文字方塊 25"/>
          <p:cNvSpPr txBox="1"/>
          <p:nvPr/>
        </p:nvSpPr>
        <p:spPr>
          <a:xfrm>
            <a:off x="5090216" y="5758281"/>
            <a:ext cx="2722332"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l-GR" altLang="zh-TW" sz="2400" dirty="0"/>
              <a:t>α</a:t>
            </a:r>
            <a:r>
              <a:rPr lang="en-US" altLang="zh-TW" sz="2400" dirty="0"/>
              <a:t> also learned by gradient descent</a:t>
            </a:r>
            <a:endParaRPr lang="zh-TW" altLang="en-US" sz="2400" dirty="0"/>
          </a:p>
        </p:txBody>
      </p:sp>
    </p:spTree>
    <p:extLst>
      <p:ext uri="{BB962C8B-B14F-4D97-AF65-F5344CB8AC3E}">
        <p14:creationId xmlns:p14="http://schemas.microsoft.com/office/powerpoint/2010/main" val="334168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矩形 141"/>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6" name="橢圓 225"/>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27" name="橢圓 226"/>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0" name="矩形 139"/>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5" name="橢圓 224"/>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24" name="橢圓 223"/>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3" name="矩形 142"/>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1" name="矩形 14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9" name="矩形 138"/>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err="1"/>
              <a:t>Maxout</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Learnable activation function </a:t>
            </a:r>
            <a:r>
              <a:rPr lang="en-US" altLang="zh-TW" sz="1800" dirty="0">
                <a:solidFill>
                  <a:srgbClr val="0000FF"/>
                </a:solidFill>
              </a:rPr>
              <a:t>[Ian J. </a:t>
            </a:r>
            <a:r>
              <a:rPr lang="en-US" altLang="zh-TW" sz="1800" dirty="0" err="1">
                <a:solidFill>
                  <a:srgbClr val="0000FF"/>
                </a:solidFill>
              </a:rPr>
              <a:t>Goodfellow</a:t>
            </a:r>
            <a:r>
              <a:rPr lang="en-US" altLang="zh-TW" sz="1800" dirty="0">
                <a:solidFill>
                  <a:srgbClr val="0000FF"/>
                </a:solidFill>
              </a:rPr>
              <a:t>, ICML’13]</a:t>
            </a:r>
            <a:endParaRPr lang="zh-TW" altLang="en-US" sz="1800" dirty="0">
              <a:solidFill>
                <a:srgbClr val="0000FF"/>
              </a:solidFill>
            </a:endParaRPr>
          </a:p>
          <a:p>
            <a:endParaRPr lang="en-US" altLang="zh-TW" dirty="0"/>
          </a:p>
        </p:txBody>
      </p:sp>
      <p:sp>
        <p:nvSpPr>
          <p:cNvPr id="8" name="橢圓 7"/>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75" name="群組 74"/>
          <p:cNvGrpSpPr/>
          <p:nvPr/>
        </p:nvGrpSpPr>
        <p:grpSpPr>
          <a:xfrm>
            <a:off x="529187" y="3388339"/>
            <a:ext cx="342900" cy="461962"/>
            <a:chOff x="600453" y="3988847"/>
            <a:chExt cx="342900" cy="461962"/>
          </a:xfrm>
        </p:grpSpPr>
        <p:sp>
          <p:nvSpPr>
            <p:cNvPr id="30" name="矩形 2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 name="Object 12"/>
            <p:cNvGraphicFramePr>
              <a:graphicFrameLocks noChangeAspect="1"/>
            </p:cNvGraphicFramePr>
            <p:nvPr>
              <p:extLst/>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25602" name="方程式" r:id="rId4" imgW="152280" imgH="215640" progId="Equation.3">
                    <p:embed/>
                  </p:oleObj>
                </mc:Choice>
                <mc:Fallback>
                  <p:oleObj name="方程式" r:id="rId4" imgW="152280" imgH="215640" progId="Equation.3">
                    <p:embed/>
                    <p:pic>
                      <p:nvPicPr>
                        <p:cNvPr id="31" name="Object 12"/>
                        <p:cNvPicPr>
                          <a:picLocks noChangeAspect="1" noChangeArrowheads="1"/>
                        </p:cNvPicPr>
                        <p:nvPr/>
                      </p:nvPicPr>
                      <p:blipFill>
                        <a:blip r:embed="rId5"/>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6" name="群組 75"/>
          <p:cNvGrpSpPr/>
          <p:nvPr/>
        </p:nvGrpSpPr>
        <p:grpSpPr>
          <a:xfrm>
            <a:off x="531452" y="4238061"/>
            <a:ext cx="376238" cy="461963"/>
            <a:chOff x="594635" y="4571576"/>
            <a:chExt cx="376238" cy="461963"/>
          </a:xfrm>
        </p:grpSpPr>
        <p:sp>
          <p:nvSpPr>
            <p:cNvPr id="29" name="矩形 28"/>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2" name="Object 12"/>
            <p:cNvGraphicFramePr>
              <a:graphicFrameLocks noChangeAspect="1"/>
            </p:cNvGraphicFramePr>
            <p:nvPr>
              <p:extLst/>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25603" name="方程式" r:id="rId6" imgW="164880" imgH="215640" progId="Equation.3">
                    <p:embed/>
                  </p:oleObj>
                </mc:Choice>
                <mc:Fallback>
                  <p:oleObj name="方程式" r:id="rId6" imgW="164880" imgH="215640" progId="Equation.3">
                    <p:embed/>
                    <p:pic>
                      <p:nvPicPr>
                        <p:cNvPr id="32" name="Object 12"/>
                        <p:cNvPicPr>
                          <a:picLocks noChangeAspect="1" noChangeArrowheads="1"/>
                        </p:cNvPicPr>
                        <p:nvPr/>
                      </p:nvPicPr>
                      <p:blipFill>
                        <a:blip r:embed="rId7"/>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44282" y="2734478"/>
            <a:ext cx="1134648" cy="461665"/>
          </a:xfrm>
          <a:prstGeom prst="rect">
            <a:avLst/>
          </a:prstGeom>
          <a:noFill/>
        </p:spPr>
        <p:txBody>
          <a:bodyPr wrap="square" rtlCol="0">
            <a:spAutoFit/>
          </a:bodyPr>
          <a:lstStyle/>
          <a:p>
            <a:pPr algn="ctr"/>
            <a:r>
              <a:rPr lang="en-US" altLang="zh-TW" sz="2400" dirty="0"/>
              <a:t>Input</a:t>
            </a:r>
          </a:p>
        </p:txBody>
      </p:sp>
      <p:sp>
        <p:nvSpPr>
          <p:cNvPr id="52" name="橢圓 51"/>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85" name="群組 84"/>
          <p:cNvGrpSpPr/>
          <p:nvPr/>
        </p:nvGrpSpPr>
        <p:grpSpPr>
          <a:xfrm>
            <a:off x="1977455" y="2531732"/>
            <a:ext cx="926032" cy="523220"/>
            <a:chOff x="3518823" y="2481252"/>
            <a:chExt cx="926032" cy="523220"/>
          </a:xfrm>
        </p:grpSpPr>
        <p:grpSp>
          <p:nvGrpSpPr>
            <p:cNvPr id="36" name="群組 35"/>
            <p:cNvGrpSpPr/>
            <p:nvPr/>
          </p:nvGrpSpPr>
          <p:grpSpPr>
            <a:xfrm>
              <a:off x="3518823" y="2481252"/>
              <a:ext cx="311569" cy="523220"/>
              <a:chOff x="3518823" y="2481252"/>
              <a:chExt cx="311569" cy="523220"/>
            </a:xfrm>
          </p:grpSpPr>
          <p:sp>
            <p:nvSpPr>
              <p:cNvPr id="11" name="矩形 1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文字方塊 11"/>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80" name="文字方塊 79"/>
                <p:cNvSpPr txBox="1"/>
                <p:nvPr/>
              </p:nvSpPr>
              <p:spPr>
                <a:xfrm>
                  <a:off x="4206008" y="2571873"/>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5</m:t>
                        </m:r>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206008" y="2571873"/>
                  <a:ext cx="238847" cy="369332"/>
                </a:xfrm>
                <a:prstGeom prst="rect">
                  <a:avLst/>
                </a:prstGeom>
                <a:blipFill rotWithShape="0">
                  <a:blip r:embed="rId8"/>
                  <a:stretch>
                    <a:fillRect/>
                  </a:stretch>
                </a:blipFill>
              </p:spPr>
              <p:txBody>
                <a:bodyPr/>
                <a:lstStyle/>
                <a:p>
                  <a:r>
                    <a:rPr lang="zh-TW" altLang="en-US">
                      <a:noFill/>
                    </a:rPr>
                    <a:t> </a:t>
                  </a:r>
                </a:p>
              </p:txBody>
            </p:sp>
          </mc:Fallback>
        </mc:AlternateContent>
        <p:cxnSp>
          <p:nvCxnSpPr>
            <p:cNvPr id="83" name="直線單箭頭接點 8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群組 85"/>
          <p:cNvGrpSpPr/>
          <p:nvPr/>
        </p:nvGrpSpPr>
        <p:grpSpPr>
          <a:xfrm>
            <a:off x="1988987" y="3397713"/>
            <a:ext cx="926169" cy="523220"/>
            <a:chOff x="3518823" y="2481252"/>
            <a:chExt cx="926169" cy="523220"/>
          </a:xfrm>
        </p:grpSpPr>
        <p:grpSp>
          <p:nvGrpSpPr>
            <p:cNvPr id="87" name="群組 86"/>
            <p:cNvGrpSpPr/>
            <p:nvPr/>
          </p:nvGrpSpPr>
          <p:grpSpPr>
            <a:xfrm>
              <a:off x="3518823" y="2481252"/>
              <a:ext cx="311569" cy="523220"/>
              <a:chOff x="3518823" y="2481252"/>
              <a:chExt cx="311569" cy="523220"/>
            </a:xfrm>
          </p:grpSpPr>
          <p:sp>
            <p:nvSpPr>
              <p:cNvPr id="90" name="矩形 8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1" name="文字方塊 90"/>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88" name="文字方塊 87"/>
                <p:cNvSpPr txBox="1"/>
                <p:nvPr/>
              </p:nvSpPr>
              <p:spPr>
                <a:xfrm>
                  <a:off x="4206145" y="2546534"/>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7</m:t>
                        </m:r>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206145" y="2546534"/>
                  <a:ext cx="238847" cy="369332"/>
                </a:xfrm>
                <a:prstGeom prst="rect">
                  <a:avLst/>
                </a:prstGeom>
                <a:blipFill rotWithShape="0">
                  <a:blip r:embed="rId9"/>
                  <a:stretch>
                    <a:fillRect/>
                  </a:stretch>
                </a:blipFill>
              </p:spPr>
              <p:txBody>
                <a:bodyPr/>
                <a:lstStyle/>
                <a:p>
                  <a:r>
                    <a:rPr lang="zh-TW" altLang="en-US">
                      <a:noFill/>
                    </a:rPr>
                    <a:t> </a:t>
                  </a:r>
                </a:p>
              </p:txBody>
            </p:sp>
          </mc:Fallback>
        </mc:AlternateContent>
        <p:cxnSp>
          <p:nvCxnSpPr>
            <p:cNvPr id="89" name="直線單箭頭接點 8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群組 91"/>
          <p:cNvGrpSpPr/>
          <p:nvPr/>
        </p:nvGrpSpPr>
        <p:grpSpPr>
          <a:xfrm>
            <a:off x="1987968" y="4263694"/>
            <a:ext cx="1155650" cy="523220"/>
            <a:chOff x="3518823" y="2481252"/>
            <a:chExt cx="1155650" cy="523220"/>
          </a:xfrm>
        </p:grpSpPr>
        <p:grpSp>
          <p:nvGrpSpPr>
            <p:cNvPr id="93" name="群組 92"/>
            <p:cNvGrpSpPr/>
            <p:nvPr/>
          </p:nvGrpSpPr>
          <p:grpSpPr>
            <a:xfrm>
              <a:off x="3518823" y="2481252"/>
              <a:ext cx="311569" cy="523220"/>
              <a:chOff x="3518823" y="2481252"/>
              <a:chExt cx="311569" cy="523220"/>
            </a:xfrm>
          </p:grpSpPr>
          <p:sp>
            <p:nvSpPr>
              <p:cNvPr id="96" name="矩形 95"/>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7" name="文字方塊 96"/>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p:cxnSp>
          <p:nvCxnSpPr>
            <p:cNvPr id="95" name="直線單箭頭接點 94"/>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p:cNvSpPr txBox="1"/>
                <p:nvPr/>
              </p:nvSpPr>
              <p:spPr>
                <a:xfrm>
                  <a:off x="4206396" y="2533432"/>
                  <a:ext cx="46807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b="0" i="1" smtClean="0">
                            <a:latin typeface="Cambria Math" panose="02040503050406030204" pitchFamily="18" charset="0"/>
                          </a:rPr>
                          <m:t>1</m:t>
                        </m:r>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206396" y="2533432"/>
                  <a:ext cx="468077"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98" name="群組 97"/>
          <p:cNvGrpSpPr/>
          <p:nvPr/>
        </p:nvGrpSpPr>
        <p:grpSpPr>
          <a:xfrm>
            <a:off x="1986148" y="5205858"/>
            <a:ext cx="926032" cy="523220"/>
            <a:chOff x="3518823" y="2481252"/>
            <a:chExt cx="926032" cy="523220"/>
          </a:xfrm>
        </p:grpSpPr>
        <p:grpSp>
          <p:nvGrpSpPr>
            <p:cNvPr id="99" name="群組 98"/>
            <p:cNvGrpSpPr/>
            <p:nvPr/>
          </p:nvGrpSpPr>
          <p:grpSpPr>
            <a:xfrm>
              <a:off x="3518823" y="2481252"/>
              <a:ext cx="311569" cy="523220"/>
              <a:chOff x="3518823" y="2481252"/>
              <a:chExt cx="311569" cy="523220"/>
            </a:xfrm>
          </p:grpSpPr>
          <p:sp>
            <p:nvSpPr>
              <p:cNvPr id="102" name="矩形 10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3" name="文字方塊 102"/>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00" name="文字方塊 99"/>
                <p:cNvSpPr txBox="1"/>
                <p:nvPr/>
              </p:nvSpPr>
              <p:spPr>
                <a:xfrm>
                  <a:off x="4206008" y="2545696"/>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1</m:t>
                        </m:r>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206008" y="2545696"/>
                  <a:ext cx="238847" cy="369332"/>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101" name="直線單箭頭接點 10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4" name="文字方塊 103"/>
              <p:cNvSpPr txBox="1"/>
              <p:nvPr/>
            </p:nvSpPr>
            <p:spPr>
              <a:xfrm>
                <a:off x="4545038" y="3036457"/>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7</m:t>
                      </m:r>
                    </m:oMath>
                  </m:oMathPara>
                </a14:m>
                <a:endParaRPr lang="zh-TW" altLang="en-US" sz="2400" dirty="0"/>
              </a:p>
            </p:txBody>
          </p:sp>
        </mc:Choice>
        <mc:Fallback xmlns="">
          <p:sp>
            <p:nvSpPr>
              <p:cNvPr id="104" name="文字方塊 103"/>
              <p:cNvSpPr txBox="1">
                <a:spLocks noRot="1" noChangeAspect="1" noMove="1" noResize="1" noEditPoints="1" noAdjustHandles="1" noChangeArrowheads="1" noChangeShapeType="1" noTextEdit="1"/>
              </p:cNvSpPr>
              <p:nvPr/>
            </p:nvSpPr>
            <p:spPr>
              <a:xfrm>
                <a:off x="4545038" y="3036457"/>
                <a:ext cx="238847" cy="36933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p:cNvSpPr txBox="1"/>
              <p:nvPr/>
            </p:nvSpPr>
            <p:spPr>
              <a:xfrm>
                <a:off x="4531978" y="4847629"/>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1</m:t>
                      </m:r>
                    </m:oMath>
                  </m:oMathPara>
                </a14:m>
                <a:endParaRPr lang="zh-TW" altLang="en-US" sz="24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4531978" y="4847629"/>
                <a:ext cx="238847" cy="369332"/>
              </a:xfrm>
              <a:prstGeom prst="rect">
                <a:avLst/>
              </a:prstGeom>
              <a:blipFill rotWithShape="0">
                <a:blip r:embed="rId13"/>
                <a:stretch>
                  <a:fillRect/>
                </a:stretch>
              </a:blipFill>
            </p:spPr>
            <p:txBody>
              <a:bodyPr/>
              <a:lstStyle/>
              <a:p>
                <a:r>
                  <a:rPr lang="zh-TW" altLang="en-US">
                    <a:noFill/>
                  </a:rPr>
                  <a:t> </a:t>
                </a:r>
              </a:p>
            </p:txBody>
          </p:sp>
        </mc:Fallback>
      </mc:AlternateContent>
      <p:sp>
        <p:nvSpPr>
          <p:cNvPr id="106" name="橢圓 105"/>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sp>
        <p:nvSpPr>
          <p:cNvPr id="107" name="橢圓 106"/>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grpSp>
        <p:nvGrpSpPr>
          <p:cNvPr id="108" name="群組 107"/>
          <p:cNvGrpSpPr/>
          <p:nvPr/>
        </p:nvGrpSpPr>
        <p:grpSpPr>
          <a:xfrm>
            <a:off x="5813804" y="2531732"/>
            <a:ext cx="862776" cy="523220"/>
            <a:chOff x="3518823" y="2481252"/>
            <a:chExt cx="862776" cy="523220"/>
          </a:xfrm>
        </p:grpSpPr>
        <p:grpSp>
          <p:nvGrpSpPr>
            <p:cNvPr id="109" name="群組 108"/>
            <p:cNvGrpSpPr/>
            <p:nvPr/>
          </p:nvGrpSpPr>
          <p:grpSpPr>
            <a:xfrm>
              <a:off x="3518823" y="2481252"/>
              <a:ext cx="311569" cy="523220"/>
              <a:chOff x="3518823" y="2481252"/>
              <a:chExt cx="311569" cy="523220"/>
            </a:xfrm>
          </p:grpSpPr>
          <p:sp>
            <p:nvSpPr>
              <p:cNvPr id="112" name="矩形 11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3" name="文字方塊 112"/>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10" name="文字方塊 109"/>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1</m:t>
                        </m:r>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4"/>
                  <a:stretch>
                    <a:fillRect l="-23810" r="-26190" b="-3175"/>
                  </a:stretch>
                </a:blipFill>
              </p:spPr>
              <p:txBody>
                <a:bodyPr/>
                <a:lstStyle/>
                <a:p>
                  <a:r>
                    <a:rPr lang="zh-TW" altLang="en-US">
                      <a:noFill/>
                    </a:rPr>
                    <a:t> </a:t>
                  </a:r>
                </a:p>
              </p:txBody>
            </p:sp>
          </mc:Fallback>
        </mc:AlternateContent>
        <p:cxnSp>
          <p:nvCxnSpPr>
            <p:cNvPr id="111" name="直線單箭頭接點 11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4" name="群組 113"/>
          <p:cNvGrpSpPr/>
          <p:nvPr/>
        </p:nvGrpSpPr>
        <p:grpSpPr>
          <a:xfrm>
            <a:off x="5825336" y="3397713"/>
            <a:ext cx="862776" cy="523220"/>
            <a:chOff x="3518823" y="2481252"/>
            <a:chExt cx="862776" cy="523220"/>
          </a:xfrm>
        </p:grpSpPr>
        <p:grpSp>
          <p:nvGrpSpPr>
            <p:cNvPr id="115" name="群組 114"/>
            <p:cNvGrpSpPr/>
            <p:nvPr/>
          </p:nvGrpSpPr>
          <p:grpSpPr>
            <a:xfrm>
              <a:off x="3518823" y="2481252"/>
              <a:ext cx="311569" cy="523220"/>
              <a:chOff x="3518823" y="2481252"/>
              <a:chExt cx="311569" cy="523220"/>
            </a:xfrm>
          </p:grpSpPr>
          <p:sp>
            <p:nvSpPr>
              <p:cNvPr id="118" name="矩形 117"/>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9" name="文字方塊 118"/>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16" name="文字方塊 115"/>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2</m:t>
                        </m:r>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5"/>
                  <a:stretch>
                    <a:fillRect l="-26190" r="-23810" b="-1563"/>
                  </a:stretch>
                </a:blipFill>
              </p:spPr>
              <p:txBody>
                <a:bodyPr/>
                <a:lstStyle/>
                <a:p>
                  <a:r>
                    <a:rPr lang="zh-TW" altLang="en-US">
                      <a:noFill/>
                    </a:rPr>
                    <a:t> </a:t>
                  </a:r>
                </a:p>
              </p:txBody>
            </p:sp>
          </mc:Fallback>
        </mc:AlternateContent>
        <p:cxnSp>
          <p:nvCxnSpPr>
            <p:cNvPr id="117" name="直線單箭頭接點 116"/>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群組 119"/>
          <p:cNvGrpSpPr/>
          <p:nvPr/>
        </p:nvGrpSpPr>
        <p:grpSpPr>
          <a:xfrm>
            <a:off x="5824317" y="4263694"/>
            <a:ext cx="862776" cy="523220"/>
            <a:chOff x="3518823" y="2481252"/>
            <a:chExt cx="862776" cy="523220"/>
          </a:xfrm>
        </p:grpSpPr>
        <p:grpSp>
          <p:nvGrpSpPr>
            <p:cNvPr id="121" name="群組 120"/>
            <p:cNvGrpSpPr/>
            <p:nvPr/>
          </p:nvGrpSpPr>
          <p:grpSpPr>
            <a:xfrm>
              <a:off x="3518823" y="2481252"/>
              <a:ext cx="311569" cy="523220"/>
              <a:chOff x="3518823" y="2481252"/>
              <a:chExt cx="311569" cy="523220"/>
            </a:xfrm>
          </p:grpSpPr>
          <p:sp>
            <p:nvSpPr>
              <p:cNvPr id="124" name="矩形 123"/>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5" name="文字方塊 124"/>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22" name="文字方塊 121"/>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4</m:t>
                        </m:r>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6"/>
                  <a:stretch>
                    <a:fillRect l="-26190" r="-23810" b="-1563"/>
                  </a:stretch>
                </a:blipFill>
              </p:spPr>
              <p:txBody>
                <a:bodyPr/>
                <a:lstStyle/>
                <a:p>
                  <a:r>
                    <a:rPr lang="zh-TW" altLang="en-US">
                      <a:noFill/>
                    </a:rPr>
                    <a:t> </a:t>
                  </a:r>
                </a:p>
              </p:txBody>
            </p:sp>
          </mc:Fallback>
        </mc:AlternateContent>
        <p:cxnSp>
          <p:nvCxnSpPr>
            <p:cNvPr id="123" name="直線單箭頭接點 12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群組 125"/>
          <p:cNvGrpSpPr/>
          <p:nvPr/>
        </p:nvGrpSpPr>
        <p:grpSpPr>
          <a:xfrm>
            <a:off x="5822497" y="5205858"/>
            <a:ext cx="877290" cy="523220"/>
            <a:chOff x="3518823" y="2481252"/>
            <a:chExt cx="877290" cy="523220"/>
          </a:xfrm>
        </p:grpSpPr>
        <p:grpSp>
          <p:nvGrpSpPr>
            <p:cNvPr id="127" name="群組 126"/>
            <p:cNvGrpSpPr/>
            <p:nvPr/>
          </p:nvGrpSpPr>
          <p:grpSpPr>
            <a:xfrm>
              <a:off x="3518823" y="2481252"/>
              <a:ext cx="311569" cy="523220"/>
              <a:chOff x="3518823" y="2481252"/>
              <a:chExt cx="311569" cy="523220"/>
            </a:xfrm>
          </p:grpSpPr>
          <p:sp>
            <p:nvSpPr>
              <p:cNvPr id="130" name="矩形 12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1" name="文字方塊 130"/>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28" name="文字方塊 127"/>
                <p:cNvSpPr txBox="1"/>
                <p:nvPr/>
              </p:nvSpPr>
              <p:spPr>
                <a:xfrm>
                  <a:off x="4157266"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3</m:t>
                        </m:r>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57266" y="2545696"/>
                  <a:ext cx="238847" cy="369332"/>
                </a:xfrm>
                <a:prstGeom prst="rect">
                  <a:avLst/>
                </a:prstGeom>
                <a:blipFill rotWithShape="0">
                  <a:blip r:embed="rId17"/>
                  <a:stretch>
                    <a:fillRect l="-26190" r="-23810" b="-3175"/>
                  </a:stretch>
                </a:blipFill>
              </p:spPr>
              <p:txBody>
                <a:bodyPr/>
                <a:lstStyle/>
                <a:p>
                  <a:r>
                    <a:rPr lang="zh-TW" altLang="en-US">
                      <a:noFill/>
                    </a:rPr>
                    <a:t> </a:t>
                  </a:r>
                </a:p>
              </p:txBody>
            </p:sp>
          </mc:Fallback>
        </mc:AlternateContent>
        <p:cxnSp>
          <p:nvCxnSpPr>
            <p:cNvPr id="129" name="直線單箭頭接點 12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2" name="文字方塊 131"/>
              <p:cNvSpPr txBox="1"/>
              <p:nvPr/>
            </p:nvSpPr>
            <p:spPr>
              <a:xfrm>
                <a:off x="8407132" y="3064687"/>
                <a:ext cx="238848"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2</m:t>
                      </m:r>
                    </m:oMath>
                  </m:oMathPara>
                </a14:m>
                <a:endParaRPr lang="zh-TW" altLang="en-US" sz="2400" dirty="0"/>
              </a:p>
            </p:txBody>
          </p:sp>
        </mc:Choice>
        <mc:Fallback xmlns="">
          <p:sp>
            <p:nvSpPr>
              <p:cNvPr id="132" name="文字方塊 131"/>
              <p:cNvSpPr txBox="1">
                <a:spLocks noRot="1" noChangeAspect="1" noMove="1" noResize="1" noEditPoints="1" noAdjustHandles="1" noChangeArrowheads="1" noChangeShapeType="1" noTextEdit="1"/>
              </p:cNvSpPr>
              <p:nvPr/>
            </p:nvSpPr>
            <p:spPr>
              <a:xfrm>
                <a:off x="8407132" y="3064687"/>
                <a:ext cx="238848" cy="369332"/>
              </a:xfrm>
              <a:prstGeom prst="rect">
                <a:avLst/>
              </a:prstGeom>
              <a:blipFill rotWithShape="0">
                <a:blip r:embed="rId18"/>
                <a:stretch>
                  <a:fillRect l="-23810" r="-26190" b="-31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3" name="文字方塊 132"/>
              <p:cNvSpPr txBox="1"/>
              <p:nvPr/>
            </p:nvSpPr>
            <p:spPr>
              <a:xfrm>
                <a:off x="8410778" y="4878525"/>
                <a:ext cx="238848"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4</m:t>
                      </m:r>
                    </m:oMath>
                  </m:oMathPara>
                </a14:m>
                <a:endParaRPr lang="zh-TW" altLang="en-US" sz="2400" dirty="0"/>
              </a:p>
            </p:txBody>
          </p:sp>
        </mc:Choice>
        <mc:Fallback xmlns="">
          <p:sp>
            <p:nvSpPr>
              <p:cNvPr id="133" name="文字方塊 132"/>
              <p:cNvSpPr txBox="1">
                <a:spLocks noRot="1" noChangeAspect="1" noMove="1" noResize="1" noEditPoints="1" noAdjustHandles="1" noChangeArrowheads="1" noChangeShapeType="1" noTextEdit="1"/>
              </p:cNvSpPr>
              <p:nvPr/>
            </p:nvSpPr>
            <p:spPr>
              <a:xfrm>
                <a:off x="8410778" y="4878525"/>
                <a:ext cx="238848" cy="369332"/>
              </a:xfrm>
              <a:prstGeom prst="rect">
                <a:avLst/>
              </a:prstGeom>
              <a:blipFill rotWithShape="0">
                <a:blip r:embed="rId19"/>
                <a:stretch>
                  <a:fillRect l="-26190" r="-23810" b="-3125"/>
                </a:stretch>
              </a:blipFill>
            </p:spPr>
            <p:txBody>
              <a:bodyPr/>
              <a:lstStyle/>
              <a:p>
                <a:r>
                  <a:rPr lang="zh-TW" altLang="en-US">
                    <a:noFill/>
                  </a:rPr>
                  <a:t> </a:t>
                </a:r>
              </a:p>
            </p:txBody>
          </p:sp>
        </mc:Fallback>
      </mc:AlternateContent>
      <p:cxnSp>
        <p:nvCxnSpPr>
          <p:cNvPr id="144" name="直線單箭頭接點 143"/>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a:endCxn id="11"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a:stCxn id="31" idx="3"/>
            <a:endCxn id="91"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p:cNvCxnSpPr>
            <a:stCxn id="30" idx="3"/>
            <a:endCxn id="96"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p:cNvCxnSpPr>
            <a:stCxn id="30" idx="3"/>
            <a:endCxn id="103"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a:stCxn id="32" idx="3"/>
            <a:endCxn id="11"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32" idx="3"/>
            <a:endCxn id="90"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32" idx="3"/>
            <a:endCxn id="102"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32" idx="3"/>
            <a:endCxn id="96"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04" idx="3"/>
          </p:cNvCxnSpPr>
          <p:nvPr/>
        </p:nvCxnSpPr>
        <p:spPr>
          <a:xfrm flipV="1">
            <a:off x="4783885" y="2802303"/>
            <a:ext cx="1003733" cy="4188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04" idx="3"/>
          </p:cNvCxnSpPr>
          <p:nvPr/>
        </p:nvCxnSpPr>
        <p:spPr>
          <a:xfrm>
            <a:off x="4783885" y="3221123"/>
            <a:ext cx="1026797" cy="434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stCxn id="104" idx="3"/>
          </p:cNvCxnSpPr>
          <p:nvPr/>
        </p:nvCxnSpPr>
        <p:spPr>
          <a:xfrm>
            <a:off x="4783885" y="3221123"/>
            <a:ext cx="1014246" cy="13131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stCxn id="104" idx="3"/>
          </p:cNvCxnSpPr>
          <p:nvPr/>
        </p:nvCxnSpPr>
        <p:spPr>
          <a:xfrm>
            <a:off x="4783885" y="3221123"/>
            <a:ext cx="1023958" cy="22427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stCxn id="105" idx="3"/>
          </p:cNvCxnSpPr>
          <p:nvPr/>
        </p:nvCxnSpPr>
        <p:spPr>
          <a:xfrm flipV="1">
            <a:off x="4770825" y="2802303"/>
            <a:ext cx="1016793" cy="2229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05" idx="3"/>
          </p:cNvCxnSpPr>
          <p:nvPr/>
        </p:nvCxnSpPr>
        <p:spPr>
          <a:xfrm flipV="1">
            <a:off x="4770825" y="3668283"/>
            <a:ext cx="1028325" cy="1364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05" idx="3"/>
          </p:cNvCxnSpPr>
          <p:nvPr/>
        </p:nvCxnSpPr>
        <p:spPr>
          <a:xfrm>
            <a:off x="4770825" y="5032295"/>
            <a:ext cx="1025486" cy="4441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05" idx="3"/>
          </p:cNvCxnSpPr>
          <p:nvPr/>
        </p:nvCxnSpPr>
        <p:spPr>
          <a:xfrm flipV="1">
            <a:off x="4770825" y="4534265"/>
            <a:ext cx="1027306" cy="498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8"/>
          <p:cNvCxnSpPr>
            <a:stCxn id="110" idx="3"/>
            <a:endCxn id="106" idx="2"/>
          </p:cNvCxnSpPr>
          <p:nvPr/>
        </p:nvCxnSpPr>
        <p:spPr>
          <a:xfrm>
            <a:off x="6676580" y="2780842"/>
            <a:ext cx="638956" cy="4420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06"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a:endCxn id="107"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a:stCxn id="128" idx="3"/>
            <a:endCxn id="107" idx="2"/>
          </p:cNvCxnSpPr>
          <p:nvPr/>
        </p:nvCxnSpPr>
        <p:spPr>
          <a:xfrm flipV="1">
            <a:off x="6699787" y="5049442"/>
            <a:ext cx="623603" cy="4055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2965459" y="4567489"/>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單箭頭接點 221"/>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417333" y="764223"/>
            <a:ext cx="508002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TW" sz="2800" dirty="0" err="1"/>
              <a:t>ReLU</a:t>
            </a:r>
            <a:r>
              <a:rPr lang="en-US" altLang="zh-TW" sz="2800" dirty="0"/>
              <a:t> is a special cases of </a:t>
            </a:r>
            <a:r>
              <a:rPr lang="en-US" altLang="zh-TW" sz="2800" dirty="0" err="1"/>
              <a:t>Maxout</a:t>
            </a:r>
            <a:endParaRPr lang="en-US" altLang="zh-TW" sz="2800" dirty="0"/>
          </a:p>
        </p:txBody>
      </p:sp>
      <p:sp>
        <p:nvSpPr>
          <p:cNvPr id="145" name="矩形 144"/>
          <p:cNvSpPr/>
          <p:nvPr/>
        </p:nvSpPr>
        <p:spPr>
          <a:xfrm>
            <a:off x="1031330" y="5997408"/>
            <a:ext cx="7379448"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800" dirty="0"/>
              <a:t>You can have more than 2 elements in a group.</a:t>
            </a:r>
          </a:p>
        </p:txBody>
      </p:sp>
      <p:sp>
        <p:nvSpPr>
          <p:cNvPr id="4" name="矩形 3"/>
          <p:cNvSpPr/>
          <p:nvPr/>
        </p:nvSpPr>
        <p:spPr>
          <a:xfrm>
            <a:off x="2474597" y="2539840"/>
            <a:ext cx="1881191" cy="1332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220742" y="2440970"/>
            <a:ext cx="1139669" cy="461665"/>
          </a:xfrm>
          <a:prstGeom prst="rect">
            <a:avLst/>
          </a:prstGeom>
          <a:noFill/>
        </p:spPr>
        <p:txBody>
          <a:bodyPr wrap="square" rtlCol="0">
            <a:spAutoFit/>
          </a:bodyPr>
          <a:lstStyle/>
          <a:p>
            <a:pPr algn="ctr"/>
            <a:r>
              <a:rPr lang="en-US" altLang="zh-TW" sz="2400" dirty="0">
                <a:solidFill>
                  <a:srgbClr val="FF0000"/>
                </a:solidFill>
              </a:rPr>
              <a:t>neuron</a:t>
            </a:r>
            <a:endParaRPr lang="zh-TW" altLang="en-US" sz="2400" dirty="0">
              <a:solidFill>
                <a:srgbClr val="FF0000"/>
              </a:solidFill>
            </a:endParaRPr>
          </a:p>
        </p:txBody>
      </p:sp>
    </p:spTree>
    <p:extLst>
      <p:ext uri="{BB962C8B-B14F-4D97-AF65-F5344CB8AC3E}">
        <p14:creationId xmlns:p14="http://schemas.microsoft.com/office/powerpoint/2010/main" val="419674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0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8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8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8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8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8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9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4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2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2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0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9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3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0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0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7"/>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4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226" grpId="0" animBg="1"/>
      <p:bldP spid="227" grpId="0" animBg="1"/>
      <p:bldP spid="140" grpId="0" animBg="1"/>
      <p:bldP spid="225" grpId="0" animBg="1"/>
      <p:bldP spid="224" grpId="0" animBg="1"/>
      <p:bldP spid="143" grpId="0" animBg="1"/>
      <p:bldP spid="141" grpId="0" animBg="1"/>
      <p:bldP spid="139" grpId="0" animBg="1"/>
      <p:bldP spid="8" grpId="0" animBg="1"/>
      <p:bldP spid="35" grpId="0"/>
      <p:bldP spid="52" grpId="0" animBg="1"/>
      <p:bldP spid="104" grpId="0" animBg="1"/>
      <p:bldP spid="105" grpId="0" animBg="1"/>
      <p:bldP spid="106" grpId="0" animBg="1"/>
      <p:bldP spid="107" grpId="0" animBg="1"/>
      <p:bldP spid="132" grpId="0" animBg="1"/>
      <p:bldP spid="133" grpId="0" animBg="1"/>
      <p:bldP spid="145" grpId="0" animBg="1"/>
      <p:bldP spid="4"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endParaRPr lang="zh-TW" altLang="en-US" dirty="0"/>
          </a:p>
        </p:txBody>
      </p:sp>
      <p:grpSp>
        <p:nvGrpSpPr>
          <p:cNvPr id="100" name="群組 99"/>
          <p:cNvGrpSpPr/>
          <p:nvPr/>
        </p:nvGrpSpPr>
        <p:grpSpPr>
          <a:xfrm>
            <a:off x="4084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extLst/>
                  </p:nvPr>
                </p:nvGraphicFramePr>
                <p:xfrm>
                  <a:off x="639400" y="4069993"/>
                  <a:ext cx="271462" cy="300037"/>
                </p:xfrm>
                <a:graphic>
                  <a:graphicData uri="http://schemas.openxmlformats.org/presentationml/2006/ole">
                    <mc:AlternateContent>
                      <mc:Choice xmlns:v="urn:schemas-microsoft-com:vml" Requires="v">
                        <p:oleObj spid="_x0000_s26626" name="方程式" r:id="rId3" imgW="126720" imgH="139680" progId="Equation.3">
                          <p:embed/>
                        </p:oleObj>
                      </mc:Choice>
                      <mc:Fallback>
                        <p:oleObj name="方程式" r:id="rId3" imgW="126720" imgH="139680" progId="Equation.3">
                          <p:embed/>
                          <p:pic>
                            <p:nvPicPr>
                              <p:cNvPr id="12" name="Object 12"/>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extLst/>
                  </p:nvPr>
                </p:nvGraphicFramePr>
                <p:xfrm>
                  <a:off x="686445" y="4653183"/>
                  <a:ext cx="188913" cy="352425"/>
                </p:xfrm>
                <a:graphic>
                  <a:graphicData uri="http://schemas.openxmlformats.org/presentationml/2006/ole">
                    <mc:AlternateContent>
                      <mc:Choice xmlns:v="urn:schemas-microsoft-com:vml" Requires="v">
                        <p:oleObj spid="_x0000_s26627" name="方程式" r:id="rId7" imgW="88560" imgH="164880" progId="Equation.3">
                          <p:embed/>
                        </p:oleObj>
                      </mc:Choice>
                      <mc:Fallback>
                        <p:oleObj name="方程式" r:id="rId7" imgW="88560" imgH="164880" progId="Equation.3">
                          <p:embed/>
                          <p:pic>
                            <p:nvPicPr>
                              <p:cNvPr id="15" name="Object 12"/>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ext uri="{D42A27DB-BD31-4B8C-83A1-F6EECF244321}">
                        <p14:modId xmlns:p14="http://schemas.microsoft.com/office/powerpoint/2010/main" val="3097357816"/>
                      </p:ext>
                    </p:extLst>
                  </p:nvPr>
                </p:nvGraphicFramePr>
                <p:xfrm>
                  <a:off x="647192" y="4641200"/>
                  <a:ext cx="269875" cy="379412"/>
                </p:xfrm>
                <a:graphic>
                  <a:graphicData uri="http://schemas.openxmlformats.org/presentationml/2006/ole">
                    <mc:AlternateContent>
                      <mc:Choice xmlns:v="urn:schemas-microsoft-com:vml" Requires="v">
                        <p:oleObj spid="_x0000_s27879"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algn="ctr"/>
              <a:r>
                <a:rPr lang="en-US" altLang="zh-TW" sz="2400" dirty="0"/>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文字方塊 2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sSubSup>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2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sSub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sSubSup>
                          </m:e>
                        </m:d>
                      </m:oMath>
                    </m:oMathPara>
                  </a14:m>
                  <a:endParaRPr lang="zh-TW" altLang="en-US" sz="2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字方塊 75"/>
              <p:cNvSpPr txBox="1"/>
              <p:nvPr/>
            </p:nvSpPr>
            <p:spPr>
              <a:xfrm>
                <a:off x="5185596" y="1893715"/>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5185596" y="1893715"/>
                <a:ext cx="305596" cy="369332"/>
              </a:xfrm>
              <a:prstGeom prst="rect">
                <a:avLst/>
              </a:prstGeom>
              <a:blipFill rotWithShape="0">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631334" y="2208573"/>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631334" y="2208573"/>
                <a:ext cx="242374" cy="369332"/>
              </a:xfrm>
              <a:prstGeom prst="rect">
                <a:avLst/>
              </a:prstGeom>
              <a:blipFill rotWithShape="0">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5023412" y="251286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oMath>
                  </m:oMathPara>
                </a14:m>
                <a:endParaRPr lang="zh-TW" altLang="en-US" sz="2400" dirty="0">
                  <a:solidFill>
                    <a:srgbClr val="FF0000"/>
                  </a:solidFill>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5023412" y="2512864"/>
                <a:ext cx="238847" cy="369332"/>
              </a:xfrm>
              <a:prstGeom prst="rect">
                <a:avLst/>
              </a:prstGeom>
              <a:blipFill rotWithShape="0">
                <a:blip r:embed="rId17"/>
                <a:stretch>
                  <a:fillRect l="-28205" r="-33333"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191292" y="305066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oMath>
                  </m:oMathPara>
                </a14:m>
                <a:endParaRPr lang="zh-TW" altLang="en-US" sz="2400" dirty="0">
                  <a:solidFill>
                    <a:srgbClr val="FF0000"/>
                  </a:solidFill>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191292" y="3050669"/>
                <a:ext cx="238848" cy="369332"/>
              </a:xfrm>
              <a:prstGeom prst="rect">
                <a:avLst/>
              </a:prstGeom>
              <a:blipFill rotWithShape="0">
                <a:blip r:embed="rId18"/>
                <a:stretch>
                  <a:fillRect l="-30769" r="-30769" b="-6557"/>
                </a:stretch>
              </a:blipFill>
            </p:spPr>
            <p:txBody>
              <a:bodyPr/>
              <a:lstStyle/>
              <a:p>
                <a:r>
                  <a:rPr lang="zh-TW" altLang="en-US">
                    <a:noFill/>
                  </a:rPr>
                  <a:t> </a:t>
                </a:r>
              </a:p>
            </p:txBody>
          </p:sp>
        </mc:Fallback>
      </mc:AlternateContent>
      <p:cxnSp>
        <p:nvCxnSpPr>
          <p:cNvPr id="90" name="直線單箭頭接點 89"/>
          <p:cNvCxnSpPr/>
          <p:nvPr/>
        </p:nvCxnSpPr>
        <p:spPr>
          <a:xfrm>
            <a:off x="989014"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989015"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3475698" y="520057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3475698" y="5200574"/>
                <a:ext cx="241733" cy="369332"/>
              </a:xfrm>
              <a:prstGeom prst="rect">
                <a:avLst/>
              </a:prstGeom>
              <a:blipFill rotWithShape="0">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1293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2479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字方塊 97"/>
              <p:cNvSpPr txBox="1"/>
              <p:nvPr/>
            </p:nvSpPr>
            <p:spPr>
              <a:xfrm>
                <a:off x="3211547" y="4637469"/>
                <a:ext cx="15633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3211547" y="4637469"/>
                <a:ext cx="1563377" cy="369332"/>
              </a:xfrm>
              <a:prstGeom prst="rect">
                <a:avLst/>
              </a:prstGeom>
              <a:blipFill rotWithShape="0">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2834601" y="426876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2834601" y="4268767"/>
                <a:ext cx="247952" cy="369332"/>
              </a:xfrm>
              <a:prstGeom prst="rect">
                <a:avLst/>
              </a:prstGeom>
              <a:blipFill rotWithShape="0">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449174" y="1739498"/>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26628" name="方程式" r:id="rId22" imgW="126720" imgH="139680" progId="Equation.3">
                          <p:embed/>
                        </p:oleObj>
                      </mc:Choice>
                      <mc:Fallback>
                        <p:oleObj name="方程式" r:id="rId22" imgW="126720" imgH="139680" progId="Equation.3">
                          <p:embed/>
                          <p:pic>
                            <p:nvPicPr>
                              <p:cNvPr id="81" name="Object 12"/>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ext uri="{D42A27DB-BD31-4B8C-83A1-F6EECF244321}">
                        <p14:modId xmlns:p14="http://schemas.microsoft.com/office/powerpoint/2010/main" val="2081887252"/>
                      </p:ext>
                    </p:extLst>
                  </p:nvPr>
                </p:nvGraphicFramePr>
                <p:xfrm>
                  <a:off x="640112" y="4069919"/>
                  <a:ext cx="271462" cy="300037"/>
                </p:xfrm>
                <a:graphic>
                  <a:graphicData uri="http://schemas.openxmlformats.org/presentationml/2006/ole">
                    <mc:AlternateContent>
                      <mc:Choice xmlns:v="urn:schemas-microsoft-com:vml" Requires="v">
                        <p:oleObj spid="_x0000_s27880"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26629" name="方程式" r:id="rId26" imgW="88560" imgH="164880" progId="Equation.3">
                          <p:embed/>
                        </p:oleObj>
                      </mc:Choice>
                      <mc:Fallback>
                        <p:oleObj name="方程式" r:id="rId26" imgW="88560" imgH="164880" progId="Equation.3">
                          <p:embed/>
                          <p:pic>
                            <p:nvPicPr>
                              <p:cNvPr id="84" name="Object 12"/>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ext uri="{D42A27DB-BD31-4B8C-83A1-F6EECF244321}">
                        <p14:modId xmlns:p14="http://schemas.microsoft.com/office/powerpoint/2010/main" val="2444729993"/>
                      </p:ext>
                    </p:extLst>
                  </p:nvPr>
                </p:nvGraphicFramePr>
                <p:xfrm>
                  <a:off x="668926" y="4624766"/>
                  <a:ext cx="188912" cy="354013"/>
                </p:xfrm>
                <a:graphic>
                  <a:graphicData uri="http://schemas.openxmlformats.org/presentationml/2006/ole">
                    <mc:AlternateContent>
                      <mc:Choice xmlns:v="urn:schemas-microsoft-com:vml" Requires="v">
                        <p:oleObj spid="_x0000_s27881"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algn="ctr"/>
              <a:r>
                <a:rPr lang="en-US" altLang="zh-TW" sz="2400" dirty="0"/>
                <a:t>Input</a:t>
              </a:r>
            </a:p>
          </p:txBody>
        </p:sp>
        <p:sp>
          <p:nvSpPr>
            <p:cNvPr id="86" name="橢圓 85"/>
            <p:cNvSpPr/>
            <p:nvPr/>
          </p:nvSpPr>
          <p:spPr>
            <a:xfrm>
              <a:off x="2057743" y="2221946"/>
              <a:ext cx="981595"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err="1"/>
                <a:t>ReLU</a:t>
              </a: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046881"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97864" y="2509025"/>
              <a:ext cx="1059879" cy="425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1635883" y="4320581"/>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2361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5281910"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5281911"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p:cNvSpPr txBox="1"/>
              <p:nvPr/>
            </p:nvSpPr>
            <p:spPr>
              <a:xfrm>
                <a:off x="7768594" y="52865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7" name="文字方塊 96"/>
              <p:cNvSpPr txBox="1">
                <a:spLocks noRot="1" noChangeAspect="1" noMove="1" noResize="1" noEditPoints="1" noAdjustHandles="1" noChangeArrowheads="1" noChangeShapeType="1" noTextEdit="1"/>
              </p:cNvSpPr>
              <p:nvPr/>
            </p:nvSpPr>
            <p:spPr>
              <a:xfrm>
                <a:off x="7768594" y="5286532"/>
                <a:ext cx="241733" cy="369332"/>
              </a:xfrm>
              <a:prstGeom prst="rect">
                <a:avLst/>
              </a:prstGeom>
              <a:blipFill rotWithShape="0">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6772051" y="4370062"/>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104"/>
              <p:cNvSpPr txBox="1"/>
              <p:nvPr/>
            </p:nvSpPr>
            <p:spPr>
              <a:xfrm>
                <a:off x="7251473" y="4867053"/>
                <a:ext cx="16861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7251473" y="4867053"/>
                <a:ext cx="1686103" cy="369332"/>
              </a:xfrm>
              <a:prstGeom prst="rect">
                <a:avLst/>
              </a:prstGeom>
              <a:blipFill rotWithShape="0">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127497" y="4354725"/>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127497" y="4354725"/>
                <a:ext cx="247952" cy="369332"/>
              </a:xfrm>
              <a:prstGeom prst="rect">
                <a:avLst/>
              </a:prstGeom>
              <a:blipFill rotWithShape="0">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5928779" y="4406539"/>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5281910" y="5347721"/>
            <a:ext cx="15782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5281910" y="5415293"/>
            <a:ext cx="231884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文字方塊 117"/>
              <p:cNvSpPr txBox="1"/>
              <p:nvPr/>
            </p:nvSpPr>
            <p:spPr>
              <a:xfrm>
                <a:off x="6851910" y="5535181"/>
                <a:ext cx="754374" cy="369332"/>
              </a:xfrm>
              <a:prstGeom prst="rect">
                <a:avLst/>
              </a:prstGeom>
              <a:noFill/>
            </p:spPr>
            <p:txBody>
              <a:bodyPr wrap="none" lIns="0" tIns="0" rIns="0" bIns="0" rtlCol="0">
                <a:spAutoFit/>
              </a:bodyPr>
              <a:lstStyle/>
              <a:p>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oMath>
                </a14:m>
                <a:r>
                  <a:rPr lang="en-US" altLang="zh-TW" sz="2400" dirty="0"/>
                  <a:t>0</a:t>
                </a:r>
                <a:endParaRPr lang="zh-TW" altLang="en-US" sz="2400" dirty="0"/>
              </a:p>
            </p:txBody>
          </p:sp>
        </mc:Choice>
        <mc:Fallback xmlns="">
          <p:sp>
            <p:nvSpPr>
              <p:cNvPr id="118" name="文字方塊 117"/>
              <p:cNvSpPr txBox="1">
                <a:spLocks noRot="1" noChangeAspect="1" noMove="1" noResize="1" noEditPoints="1" noAdjustHandles="1" noChangeArrowheads="1" noChangeShapeType="1" noTextEdit="1"/>
              </p:cNvSpPr>
              <p:nvPr/>
            </p:nvSpPr>
            <p:spPr>
              <a:xfrm>
                <a:off x="6851910" y="5535181"/>
                <a:ext cx="754374" cy="369332"/>
              </a:xfrm>
              <a:prstGeom prst="rect">
                <a:avLst/>
              </a:prstGeom>
              <a:blipFill rotWithShape="0">
                <a:blip r:embed="rId37"/>
                <a:stretch>
                  <a:fillRect l="-9677" t="-24590" r="-23387" b="-49180"/>
                </a:stretch>
              </a:blipFill>
            </p:spPr>
            <p:txBody>
              <a:bodyPr/>
              <a:lstStyle/>
              <a:p>
                <a:r>
                  <a:rPr lang="zh-TW" altLang="en-US">
                    <a:noFill/>
                  </a:rPr>
                  <a:t> </a:t>
                </a:r>
              </a:p>
            </p:txBody>
          </p:sp>
        </mc:Fallback>
      </mc:AlternateContent>
      <p:sp>
        <p:nvSpPr>
          <p:cNvPr id="77" name="矩形 76"/>
          <p:cNvSpPr/>
          <p:nvPr/>
        </p:nvSpPr>
        <p:spPr>
          <a:xfrm>
            <a:off x="3417333" y="764223"/>
            <a:ext cx="508002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TW" sz="2800" dirty="0" err="1"/>
              <a:t>ReLU</a:t>
            </a:r>
            <a:r>
              <a:rPr lang="en-US" altLang="zh-TW" sz="2800" dirty="0"/>
              <a:t> is a special cases of </a:t>
            </a:r>
            <a:r>
              <a:rPr lang="en-US" altLang="zh-TW" sz="2800" dirty="0" err="1"/>
              <a:t>Maxout</a:t>
            </a:r>
            <a:endParaRPr lang="en-US" altLang="zh-TW" sz="2800" dirty="0"/>
          </a:p>
        </p:txBody>
      </p:sp>
    </p:spTree>
    <p:extLst>
      <p:ext uri="{BB962C8B-B14F-4D97-AF65-F5344CB8AC3E}">
        <p14:creationId xmlns:p14="http://schemas.microsoft.com/office/powerpoint/2010/main" val="215193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07" grpId="0"/>
      <p:bldP spid="108" grpId="0"/>
      <p:bldP spid="109" grpId="0"/>
      <p:bldP spid="92" grpId="0"/>
      <p:bldP spid="98" grpId="0"/>
      <p:bldP spid="99" grpId="0"/>
      <p:bldP spid="97" grpId="0"/>
      <p:bldP spid="105" grpId="0"/>
      <p:bldP spid="112" grpId="0"/>
      <p:bldP spid="1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endParaRPr lang="zh-TW" altLang="en-US" dirty="0"/>
          </a:p>
        </p:txBody>
      </p:sp>
      <p:grpSp>
        <p:nvGrpSpPr>
          <p:cNvPr id="100" name="群組 99"/>
          <p:cNvGrpSpPr/>
          <p:nvPr/>
        </p:nvGrpSpPr>
        <p:grpSpPr>
          <a:xfrm>
            <a:off x="4084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extLst/>
                  </p:nvPr>
                </p:nvGraphicFramePr>
                <p:xfrm>
                  <a:off x="639400" y="4069993"/>
                  <a:ext cx="271462" cy="300037"/>
                </p:xfrm>
                <a:graphic>
                  <a:graphicData uri="http://schemas.openxmlformats.org/presentationml/2006/ole">
                    <mc:AlternateContent>
                      <mc:Choice xmlns:v="urn:schemas-microsoft-com:vml" Requires="v">
                        <p:oleObj spid="_x0000_s27650" name="方程式" r:id="rId3" imgW="126720" imgH="139680" progId="Equation.3">
                          <p:embed/>
                        </p:oleObj>
                      </mc:Choice>
                      <mc:Fallback>
                        <p:oleObj name="方程式" r:id="rId3" imgW="126720" imgH="139680" progId="Equation.3">
                          <p:embed/>
                          <p:pic>
                            <p:nvPicPr>
                              <p:cNvPr id="12" name="Object 12"/>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extLst/>
                  </p:nvPr>
                </p:nvGraphicFramePr>
                <p:xfrm>
                  <a:off x="686445" y="4653183"/>
                  <a:ext cx="188913" cy="352425"/>
                </p:xfrm>
                <a:graphic>
                  <a:graphicData uri="http://schemas.openxmlformats.org/presentationml/2006/ole">
                    <mc:AlternateContent>
                      <mc:Choice xmlns:v="urn:schemas-microsoft-com:vml" Requires="v">
                        <p:oleObj spid="_x0000_s27651" name="方程式" r:id="rId7" imgW="88560" imgH="164880" progId="Equation.3">
                          <p:embed/>
                        </p:oleObj>
                      </mc:Choice>
                      <mc:Fallback>
                        <p:oleObj name="方程式" r:id="rId7" imgW="88560" imgH="164880" progId="Equation.3">
                          <p:embed/>
                          <p:pic>
                            <p:nvPicPr>
                              <p:cNvPr id="15" name="Object 12"/>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nvPr>
                </p:nvGraphicFramePr>
                <p:xfrm>
                  <a:off x="647192" y="4641200"/>
                  <a:ext cx="269875" cy="379412"/>
                </p:xfrm>
                <a:graphic>
                  <a:graphicData uri="http://schemas.openxmlformats.org/presentationml/2006/ole">
                    <mc:AlternateContent>
                      <mc:Choice xmlns:v="urn:schemas-microsoft-com:vml" Requires="v">
                        <p:oleObj spid="_x0000_s58411"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algn="ctr"/>
              <a:r>
                <a:rPr lang="en-US" altLang="zh-TW" sz="2400" dirty="0"/>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文字方塊 2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sSubSup>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2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sSub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sSubSup>
                          </m:e>
                        </m:d>
                      </m:oMath>
                    </m:oMathPara>
                  </a14:m>
                  <a:endParaRPr lang="zh-TW" altLang="en-US" sz="2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字方塊 75"/>
              <p:cNvSpPr txBox="1"/>
              <p:nvPr/>
            </p:nvSpPr>
            <p:spPr>
              <a:xfrm>
                <a:off x="5185596" y="1893715"/>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5185596" y="1893715"/>
                <a:ext cx="305596" cy="369332"/>
              </a:xfrm>
              <a:prstGeom prst="rect">
                <a:avLst/>
              </a:prstGeom>
              <a:blipFill rotWithShape="0">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631334" y="2208573"/>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631334" y="2208573"/>
                <a:ext cx="242374" cy="369332"/>
              </a:xfrm>
              <a:prstGeom prst="rect">
                <a:avLst/>
              </a:prstGeom>
              <a:blipFill rotWithShape="0">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4921562" y="2716760"/>
                <a:ext cx="4082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𝑤</m:t>
                          </m:r>
                        </m:e>
                        <m:sup>
                          <m:r>
                            <a:rPr lang="en-US" altLang="zh-TW" sz="2400" b="0" i="1" smtClean="0">
                              <a:solidFill>
                                <a:srgbClr val="FF0000"/>
                              </a:solidFill>
                              <a:latin typeface="Cambria Math" panose="02040503050406030204" pitchFamily="18" charset="0"/>
                            </a:rPr>
                            <m:t>′</m:t>
                          </m:r>
                        </m:sup>
                      </m:sSup>
                    </m:oMath>
                  </m:oMathPara>
                </a14:m>
                <a:endParaRPr lang="zh-TW" altLang="en-US" sz="2400" dirty="0">
                  <a:solidFill>
                    <a:srgbClr val="FF0000"/>
                  </a:solidFill>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4921562" y="2716760"/>
                <a:ext cx="408252" cy="369332"/>
              </a:xfrm>
              <a:prstGeom prst="rect">
                <a:avLst/>
              </a:prstGeom>
              <a:blipFill rotWithShape="0">
                <a:blip r:embed="rId17"/>
                <a:stretch>
                  <a:fillRect l="-8955" r="-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250673" y="3151524"/>
                <a:ext cx="3382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𝑏</m:t>
                          </m:r>
                        </m:e>
                        <m:sup>
                          <m:r>
                            <a:rPr lang="en-US" altLang="zh-TW" sz="2400" b="0" i="1" smtClean="0">
                              <a:solidFill>
                                <a:srgbClr val="FF0000"/>
                              </a:solidFill>
                              <a:latin typeface="Cambria Math" panose="02040503050406030204" pitchFamily="18" charset="0"/>
                            </a:rPr>
                            <m:t>′</m:t>
                          </m:r>
                        </m:sup>
                      </m:sSup>
                    </m:oMath>
                  </m:oMathPara>
                </a14:m>
                <a:endParaRPr lang="zh-TW" altLang="en-US" sz="2400" dirty="0">
                  <a:solidFill>
                    <a:srgbClr val="FF0000"/>
                  </a:solidFill>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250673" y="3151524"/>
                <a:ext cx="338298" cy="369332"/>
              </a:xfrm>
              <a:prstGeom prst="rect">
                <a:avLst/>
              </a:prstGeom>
              <a:blipFill rotWithShape="0">
                <a:blip r:embed="rId18"/>
                <a:stretch>
                  <a:fillRect l="-21429" r="-1786" b="-6557"/>
                </a:stretch>
              </a:blipFill>
            </p:spPr>
            <p:txBody>
              <a:bodyPr/>
              <a:lstStyle/>
              <a:p>
                <a:r>
                  <a:rPr lang="zh-TW" altLang="en-US">
                    <a:noFill/>
                  </a:rPr>
                  <a:t> </a:t>
                </a:r>
              </a:p>
            </p:txBody>
          </p:sp>
        </mc:Fallback>
      </mc:AlternateContent>
      <p:cxnSp>
        <p:nvCxnSpPr>
          <p:cNvPr id="90" name="直線單箭頭接點 89"/>
          <p:cNvCxnSpPr/>
          <p:nvPr/>
        </p:nvCxnSpPr>
        <p:spPr>
          <a:xfrm>
            <a:off x="989014"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989015"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3475698" y="520057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3475698" y="5200574"/>
                <a:ext cx="241733" cy="369332"/>
              </a:xfrm>
              <a:prstGeom prst="rect">
                <a:avLst/>
              </a:prstGeom>
              <a:blipFill rotWithShape="0">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1293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2479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字方塊 97"/>
              <p:cNvSpPr txBox="1"/>
              <p:nvPr/>
            </p:nvSpPr>
            <p:spPr>
              <a:xfrm>
                <a:off x="3211547" y="4637469"/>
                <a:ext cx="15633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3211547" y="4637469"/>
                <a:ext cx="1563377" cy="369332"/>
              </a:xfrm>
              <a:prstGeom prst="rect">
                <a:avLst/>
              </a:prstGeom>
              <a:blipFill rotWithShape="0">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2834601" y="426876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2834601" y="4268767"/>
                <a:ext cx="247952" cy="369332"/>
              </a:xfrm>
              <a:prstGeom prst="rect">
                <a:avLst/>
              </a:prstGeom>
              <a:blipFill rotWithShape="0">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449174" y="1739498"/>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27652" name="方程式" r:id="rId22" imgW="126720" imgH="139680" progId="Equation.3">
                          <p:embed/>
                        </p:oleObj>
                      </mc:Choice>
                      <mc:Fallback>
                        <p:oleObj name="方程式" r:id="rId22" imgW="126720" imgH="139680" progId="Equation.3">
                          <p:embed/>
                          <p:pic>
                            <p:nvPicPr>
                              <p:cNvPr id="81" name="Object 12"/>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58412"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27653" name="方程式" r:id="rId26" imgW="88560" imgH="164880" progId="Equation.3">
                          <p:embed/>
                        </p:oleObj>
                      </mc:Choice>
                      <mc:Fallback>
                        <p:oleObj name="方程式" r:id="rId26" imgW="88560" imgH="164880" progId="Equation.3">
                          <p:embed/>
                          <p:pic>
                            <p:nvPicPr>
                              <p:cNvPr id="84" name="Object 12"/>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58413"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algn="ctr"/>
              <a:r>
                <a:rPr lang="en-US" altLang="zh-TW" sz="2400" dirty="0"/>
                <a:t>Input</a:t>
              </a:r>
            </a:p>
          </p:txBody>
        </p:sp>
        <p:sp>
          <p:nvSpPr>
            <p:cNvPr id="86" name="橢圓 85"/>
            <p:cNvSpPr/>
            <p:nvPr/>
          </p:nvSpPr>
          <p:spPr>
            <a:xfrm>
              <a:off x="2057743" y="2221946"/>
              <a:ext cx="981595"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err="1"/>
                <a:t>ReLU</a:t>
              </a: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046881"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97864" y="2509025"/>
              <a:ext cx="1059879" cy="425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1635883" y="4320581"/>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2361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5281910"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5281911"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p:cNvSpPr txBox="1"/>
              <p:nvPr/>
            </p:nvSpPr>
            <p:spPr>
              <a:xfrm>
                <a:off x="7768594" y="52865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7" name="文字方塊 96"/>
              <p:cNvSpPr txBox="1">
                <a:spLocks noRot="1" noChangeAspect="1" noMove="1" noResize="1" noEditPoints="1" noAdjustHandles="1" noChangeArrowheads="1" noChangeShapeType="1" noTextEdit="1"/>
              </p:cNvSpPr>
              <p:nvPr/>
            </p:nvSpPr>
            <p:spPr>
              <a:xfrm>
                <a:off x="7768594" y="5286532"/>
                <a:ext cx="241733" cy="369332"/>
              </a:xfrm>
              <a:prstGeom prst="rect">
                <a:avLst/>
              </a:prstGeom>
              <a:blipFill rotWithShape="0">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6547442" y="4370062"/>
            <a:ext cx="1183839" cy="133201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104"/>
              <p:cNvSpPr txBox="1"/>
              <p:nvPr/>
            </p:nvSpPr>
            <p:spPr>
              <a:xfrm>
                <a:off x="7251473" y="4867053"/>
                <a:ext cx="16861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7251473" y="4867053"/>
                <a:ext cx="1686103" cy="369332"/>
              </a:xfrm>
              <a:prstGeom prst="rect">
                <a:avLst/>
              </a:prstGeom>
              <a:blipFill rotWithShape="0">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127497" y="4354725"/>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127497" y="4354725"/>
                <a:ext cx="247952" cy="369332"/>
              </a:xfrm>
              <a:prstGeom prst="rect">
                <a:avLst/>
              </a:prstGeom>
              <a:blipFill rotWithShape="0">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5928779" y="4406539"/>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5375853" y="5099748"/>
            <a:ext cx="1139444" cy="61049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5250673" y="5106466"/>
            <a:ext cx="1876824" cy="10185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字方塊 92"/>
              <p:cNvSpPr txBox="1"/>
              <p:nvPr/>
            </p:nvSpPr>
            <p:spPr>
              <a:xfrm>
                <a:off x="7127497" y="6060935"/>
                <a:ext cx="1900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127497" y="6060935"/>
                <a:ext cx="1900841" cy="369332"/>
              </a:xfrm>
              <a:prstGeom prst="rect">
                <a:avLst/>
              </a:prstGeom>
              <a:blipFill rotWithShape="0">
                <a:blip r:embed="rId37"/>
                <a:stretch>
                  <a:fillRect l="-1603" b="-13115"/>
                </a:stretch>
              </a:blipFill>
            </p:spPr>
            <p:txBody>
              <a:bodyPr/>
              <a:lstStyle/>
              <a:p>
                <a:r>
                  <a:rPr lang="zh-TW" altLang="en-US">
                    <a:noFill/>
                  </a:rPr>
                  <a:t> </a:t>
                </a:r>
              </a:p>
            </p:txBody>
          </p:sp>
        </mc:Fallback>
      </mc:AlternateContent>
      <p:sp>
        <p:nvSpPr>
          <p:cNvPr id="32" name="矩形 31"/>
          <p:cNvSpPr/>
          <p:nvPr/>
        </p:nvSpPr>
        <p:spPr>
          <a:xfrm>
            <a:off x="5588971" y="3330245"/>
            <a:ext cx="3439367"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ltLang="zh-TW" sz="2800" dirty="0"/>
              <a:t>Learnable Activation Function</a:t>
            </a:r>
            <a:endParaRPr lang="zh-TW" altLang="en-US" sz="2800" dirty="0"/>
          </a:p>
        </p:txBody>
      </p:sp>
      <p:sp>
        <p:nvSpPr>
          <p:cNvPr id="103" name="矩形 102"/>
          <p:cNvSpPr/>
          <p:nvPr/>
        </p:nvSpPr>
        <p:spPr>
          <a:xfrm>
            <a:off x="3813939" y="765538"/>
            <a:ext cx="363479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zh-TW" sz="2800" dirty="0"/>
              <a:t>More than </a:t>
            </a:r>
            <a:r>
              <a:rPr lang="en-US" altLang="zh-TW" sz="2800" dirty="0" err="1"/>
              <a:t>ReLU</a:t>
            </a:r>
            <a:endParaRPr lang="en-US" altLang="zh-TW" sz="2800" dirty="0"/>
          </a:p>
        </p:txBody>
      </p:sp>
    </p:spTree>
    <p:extLst>
      <p:ext uri="{BB962C8B-B14F-4D97-AF65-F5344CB8AC3E}">
        <p14:creationId xmlns:p14="http://schemas.microsoft.com/office/powerpoint/2010/main" val="23770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97" grpId="0"/>
      <p:bldP spid="105" grpId="0"/>
      <p:bldP spid="112" grpId="0"/>
      <p:bldP spid="93" grpId="0"/>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Learnable activation function </a:t>
            </a:r>
            <a:r>
              <a:rPr lang="en-US" altLang="zh-TW" sz="1800" dirty="0">
                <a:solidFill>
                  <a:srgbClr val="0000FF"/>
                </a:solidFill>
              </a:rPr>
              <a:t>[Ian J. </a:t>
            </a:r>
            <a:r>
              <a:rPr lang="en-US" altLang="zh-TW" sz="1800" dirty="0" err="1">
                <a:solidFill>
                  <a:srgbClr val="0000FF"/>
                </a:solidFill>
              </a:rPr>
              <a:t>Goodfellow</a:t>
            </a:r>
            <a:r>
              <a:rPr lang="en-US" altLang="zh-TW" sz="1800" dirty="0">
                <a:solidFill>
                  <a:srgbClr val="0000FF"/>
                </a:solidFill>
              </a:rPr>
              <a:t>, ICML’13]</a:t>
            </a:r>
          </a:p>
          <a:p>
            <a:pPr lvl="1"/>
            <a:r>
              <a:rPr lang="en-US" altLang="zh-TW" sz="2800" dirty="0"/>
              <a:t>Activation function in </a:t>
            </a:r>
            <a:r>
              <a:rPr lang="en-US" altLang="zh-TW" sz="2800" dirty="0" err="1"/>
              <a:t>maxout</a:t>
            </a:r>
            <a:r>
              <a:rPr lang="en-US" altLang="zh-TW" sz="2800" dirty="0"/>
              <a:t> network can be any piecewise linear convex function</a:t>
            </a:r>
          </a:p>
          <a:p>
            <a:pPr lvl="1"/>
            <a:r>
              <a:rPr lang="en-US" altLang="zh-TW" sz="2800" dirty="0"/>
              <a:t>How many pieces depending on how many elements in a group </a:t>
            </a:r>
            <a:endParaRPr lang="zh-TW" altLang="en-US" sz="2800" dirty="0"/>
          </a:p>
          <a:p>
            <a:endParaRPr lang="zh-TW" altLang="en-US" dirty="0"/>
          </a:p>
        </p:txBody>
      </p:sp>
      <p:sp>
        <p:nvSpPr>
          <p:cNvPr id="5" name="矩形 4"/>
          <p:cNvSpPr/>
          <p:nvPr/>
        </p:nvSpPr>
        <p:spPr>
          <a:xfrm>
            <a:off x="926419" y="4221874"/>
            <a:ext cx="331372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800" dirty="0"/>
              <a:t>2 elements in a group</a:t>
            </a:r>
          </a:p>
        </p:txBody>
      </p:sp>
      <p:grpSp>
        <p:nvGrpSpPr>
          <p:cNvPr id="6" name="群組 5"/>
          <p:cNvGrpSpPr/>
          <p:nvPr/>
        </p:nvGrpSpPr>
        <p:grpSpPr>
          <a:xfrm>
            <a:off x="602871" y="4916944"/>
            <a:ext cx="1600832" cy="1600832"/>
            <a:chOff x="6200673" y="4150479"/>
            <a:chExt cx="2474339" cy="2474339"/>
          </a:xfrm>
        </p:grpSpPr>
        <p:cxnSp>
          <p:nvCxnSpPr>
            <p:cNvPr id="7" name="直線單箭頭接點 6"/>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21" name="群組 20"/>
          <p:cNvGrpSpPr/>
          <p:nvPr/>
        </p:nvGrpSpPr>
        <p:grpSpPr>
          <a:xfrm>
            <a:off x="2748303" y="4945004"/>
            <a:ext cx="1600832" cy="1600832"/>
            <a:chOff x="6200673" y="4150479"/>
            <a:chExt cx="2474339" cy="2474339"/>
          </a:xfrm>
        </p:grpSpPr>
        <p:cxnSp>
          <p:nvCxnSpPr>
            <p:cNvPr id="22" name="直線單箭頭接點 21"/>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6377382" y="4785491"/>
              <a:ext cx="1088745" cy="92331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48" name="群組 47"/>
          <p:cNvGrpSpPr/>
          <p:nvPr/>
        </p:nvGrpSpPr>
        <p:grpSpPr>
          <a:xfrm>
            <a:off x="5138063" y="4936727"/>
            <a:ext cx="1600832" cy="1600832"/>
            <a:chOff x="6200673" y="4150479"/>
            <a:chExt cx="2474339" cy="2474339"/>
          </a:xfrm>
        </p:grpSpPr>
        <p:cxnSp>
          <p:nvCxnSpPr>
            <p:cNvPr id="49" name="直線單箭頭接點 48"/>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6266972" y="4841656"/>
              <a:ext cx="283410" cy="8785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53" name="群組 52"/>
          <p:cNvGrpSpPr/>
          <p:nvPr/>
        </p:nvGrpSpPr>
        <p:grpSpPr>
          <a:xfrm>
            <a:off x="6979338" y="4916944"/>
            <a:ext cx="1600832" cy="1620615"/>
            <a:chOff x="6200673" y="4119901"/>
            <a:chExt cx="2474339" cy="2504917"/>
          </a:xfrm>
        </p:grpSpPr>
        <p:cxnSp>
          <p:nvCxnSpPr>
            <p:cNvPr id="54" name="直線單箭頭接點 53"/>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flipV="1">
              <a:off x="7720924" y="5239126"/>
              <a:ext cx="583675" cy="68394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V="1">
              <a:off x="8270564" y="4119901"/>
              <a:ext cx="148372" cy="1143305"/>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58" name="矩形 57"/>
          <p:cNvSpPr/>
          <p:nvPr/>
        </p:nvSpPr>
        <p:spPr>
          <a:xfrm>
            <a:off x="5080221" y="4224766"/>
            <a:ext cx="331372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800" dirty="0"/>
              <a:t>3 elements in a group</a:t>
            </a:r>
          </a:p>
        </p:txBody>
      </p:sp>
      <p:cxnSp>
        <p:nvCxnSpPr>
          <p:cNvPr id="61" name="直線接點 60"/>
          <p:cNvCxnSpPr/>
          <p:nvPr/>
        </p:nvCxnSpPr>
        <p:spPr>
          <a:xfrm>
            <a:off x="5314546" y="5920877"/>
            <a:ext cx="602899" cy="590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7200900" y="6060067"/>
            <a:ext cx="805670" cy="11689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70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5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 Training</a:t>
            </a:r>
            <a:endParaRPr lang="zh-TW" altLang="en-US" dirty="0"/>
          </a:p>
        </p:txBody>
      </p:sp>
      <p:sp>
        <p:nvSpPr>
          <p:cNvPr id="3" name="內容版面配置區 2"/>
          <p:cNvSpPr>
            <a:spLocks noGrp="1"/>
          </p:cNvSpPr>
          <p:nvPr>
            <p:ph idx="1"/>
          </p:nvPr>
        </p:nvSpPr>
        <p:spPr/>
        <p:txBody>
          <a:bodyPr/>
          <a:lstStyle/>
          <a:p>
            <a:r>
              <a:rPr lang="en-US" altLang="zh-TW" dirty="0"/>
              <a:t>Given a training data x, we know which z would be the max</a:t>
            </a:r>
            <a:endParaRPr lang="zh-TW" altLang="en-US" dirty="0"/>
          </a:p>
        </p:txBody>
      </p:sp>
      <p:sp>
        <p:nvSpPr>
          <p:cNvPr id="4" name="矩形 3"/>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橢圓 5"/>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 name="橢圓 8"/>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9"/>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矩形 1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矩形 11"/>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14" name="群組 13"/>
          <p:cNvGrpSpPr/>
          <p:nvPr/>
        </p:nvGrpSpPr>
        <p:grpSpPr>
          <a:xfrm>
            <a:off x="529187" y="3388339"/>
            <a:ext cx="342900" cy="461962"/>
            <a:chOff x="600453" y="3988847"/>
            <a:chExt cx="342900" cy="461962"/>
          </a:xfrm>
        </p:grpSpPr>
        <p:sp>
          <p:nvSpPr>
            <p:cNvPr id="15" name="矩形 14"/>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28674"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群組 16"/>
          <p:cNvGrpSpPr/>
          <p:nvPr/>
        </p:nvGrpSpPr>
        <p:grpSpPr>
          <a:xfrm>
            <a:off x="531452" y="4238061"/>
            <a:ext cx="376238" cy="461963"/>
            <a:chOff x="594635" y="4571576"/>
            <a:chExt cx="376238" cy="461963"/>
          </a:xfrm>
        </p:grpSpPr>
        <p:sp>
          <p:nvSpPr>
            <p:cNvPr id="18" name="矩形 17"/>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28675" name="方程式" r:id="rId5" imgW="164880" imgH="215640" progId="Equation.3">
                    <p:embed/>
                  </p:oleObj>
                </mc:Choice>
                <mc:Fallback>
                  <p:oleObj name="方程式" r:id="rId5" imgW="164880" imgH="215640" progId="Equation.3">
                    <p:embed/>
                    <p:pic>
                      <p:nvPicPr>
                        <p:cNvPr id="19" name="Object 12"/>
                        <p:cNvPicPr>
                          <a:picLocks noChangeAspect="1" noChangeArrowheads="1"/>
                        </p:cNvPicPr>
                        <p:nvPr/>
                      </p:nvPicPr>
                      <p:blipFill>
                        <a:blip r:embed="rId6"/>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文字方塊 19"/>
          <p:cNvSpPr txBox="1"/>
          <p:nvPr/>
        </p:nvSpPr>
        <p:spPr>
          <a:xfrm>
            <a:off x="144282" y="2734478"/>
            <a:ext cx="1134648" cy="461665"/>
          </a:xfrm>
          <a:prstGeom prst="rect">
            <a:avLst/>
          </a:prstGeom>
          <a:noFill/>
        </p:spPr>
        <p:txBody>
          <a:bodyPr wrap="square" rtlCol="0">
            <a:spAutoFit/>
          </a:bodyPr>
          <a:lstStyle/>
          <a:p>
            <a:pPr algn="ctr"/>
            <a:r>
              <a:rPr lang="en-US" altLang="zh-TW" sz="2400" dirty="0"/>
              <a:t>Input</a:t>
            </a:r>
          </a:p>
        </p:txBody>
      </p:sp>
      <p:sp>
        <p:nvSpPr>
          <p:cNvPr id="21" name="橢圓 20"/>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mc:AlternateContent xmlns:mc="http://schemas.openxmlformats.org/markup-compatibility/2006" xmlns:a14="http://schemas.microsoft.com/office/drawing/2010/main">
        <mc:Choice Requires="a14">
          <p:sp>
            <p:nvSpPr>
              <p:cNvPr id="22" name="文字方塊 21"/>
              <p:cNvSpPr txBox="1"/>
              <p:nvPr/>
            </p:nvSpPr>
            <p:spPr>
              <a:xfrm>
                <a:off x="555265" y="4905634"/>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𝑥</m:t>
                      </m:r>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55265" y="4905634"/>
                <a:ext cx="283411" cy="430887"/>
              </a:xfrm>
              <a:prstGeom prst="rect">
                <a:avLst/>
              </a:prstGeom>
              <a:blipFill rotWithShape="0">
                <a:blip r:embed="rId7"/>
                <a:stretch>
                  <a:fillRect/>
                </a:stretch>
              </a:blipFill>
            </p:spPr>
            <p:txBody>
              <a:bodyPr/>
              <a:lstStyle/>
              <a:p>
                <a:r>
                  <a:rPr lang="zh-TW" altLang="en-US">
                    <a:noFill/>
                  </a:rPr>
                  <a:t> </a:t>
                </a:r>
              </a:p>
            </p:txBody>
          </p:sp>
        </mc:Fallback>
      </mc:AlternateContent>
      <p:grpSp>
        <p:nvGrpSpPr>
          <p:cNvPr id="23" name="群組 22"/>
          <p:cNvGrpSpPr/>
          <p:nvPr/>
        </p:nvGrpSpPr>
        <p:grpSpPr>
          <a:xfrm>
            <a:off x="1977455" y="2531732"/>
            <a:ext cx="992941" cy="523220"/>
            <a:chOff x="3518823" y="2481252"/>
            <a:chExt cx="992941" cy="523220"/>
          </a:xfrm>
        </p:grpSpPr>
        <p:grpSp>
          <p:nvGrpSpPr>
            <p:cNvPr id="24" name="群組 23"/>
            <p:cNvGrpSpPr/>
            <p:nvPr/>
          </p:nvGrpSpPr>
          <p:grpSpPr>
            <a:xfrm>
              <a:off x="3518823" y="2481252"/>
              <a:ext cx="311569" cy="523220"/>
              <a:chOff x="3518823" y="2481252"/>
              <a:chExt cx="311569" cy="523220"/>
            </a:xfrm>
          </p:grpSpPr>
          <p:sp>
            <p:nvSpPr>
              <p:cNvPr id="27" name="矩形 2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8" name="文字方塊 2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5" name="文字方塊 24"/>
                <p:cNvSpPr txBox="1"/>
                <p:nvPr/>
              </p:nvSpPr>
              <p:spPr>
                <a:xfrm>
                  <a:off x="4142752" y="2545696"/>
                  <a:ext cx="369012"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142752" y="2545696"/>
                  <a:ext cx="369012" cy="372859"/>
                </a:xfrm>
                <a:prstGeom prst="rect">
                  <a:avLst/>
                </a:prstGeom>
                <a:blipFill rotWithShape="0">
                  <a:blip r:embed="rId9"/>
                  <a:stretch>
                    <a:fillRect l="-11667" r="-8333" b="-16393"/>
                  </a:stretch>
                </a:blipFill>
              </p:spPr>
              <p:txBody>
                <a:bodyPr/>
                <a:lstStyle/>
                <a:p>
                  <a:r>
                    <a:rPr lang="zh-TW" altLang="en-US">
                      <a:noFill/>
                    </a:rPr>
                    <a:t> </a:t>
                  </a:r>
                </a:p>
              </p:txBody>
            </p:sp>
          </mc:Fallback>
        </mc:AlternateContent>
        <p:cxnSp>
          <p:nvCxnSpPr>
            <p:cNvPr id="26" name="直線單箭頭接點 2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p:cNvGrpSpPr/>
          <p:nvPr/>
        </p:nvGrpSpPr>
        <p:grpSpPr>
          <a:xfrm>
            <a:off x="1988987" y="3397713"/>
            <a:ext cx="992940" cy="523220"/>
            <a:chOff x="3518823" y="2481252"/>
            <a:chExt cx="992940" cy="523220"/>
          </a:xfrm>
        </p:grpSpPr>
        <p:grpSp>
          <p:nvGrpSpPr>
            <p:cNvPr id="30" name="群組 29"/>
            <p:cNvGrpSpPr/>
            <p:nvPr/>
          </p:nvGrpSpPr>
          <p:grpSpPr>
            <a:xfrm>
              <a:off x="3518823" y="2481252"/>
              <a:ext cx="311569" cy="523220"/>
              <a:chOff x="3518823" y="2481252"/>
              <a:chExt cx="311569" cy="523220"/>
            </a:xfrm>
          </p:grpSpPr>
          <p:sp>
            <p:nvSpPr>
              <p:cNvPr id="33" name="矩形 3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4" name="文字方塊 3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1" name="文字方塊 30"/>
                <p:cNvSpPr txBox="1"/>
                <p:nvPr/>
              </p:nvSpPr>
              <p:spPr>
                <a:xfrm>
                  <a:off x="4142752" y="2545696"/>
                  <a:ext cx="36901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142752" y="2545696"/>
                  <a:ext cx="369011" cy="373564"/>
                </a:xfrm>
                <a:prstGeom prst="rect">
                  <a:avLst/>
                </a:prstGeom>
                <a:blipFill rotWithShape="0">
                  <a:blip r:embed="rId10"/>
                  <a:stretch>
                    <a:fillRect l="-11667" r="-8333" b="-16393"/>
                  </a:stretch>
                </a:blipFill>
              </p:spPr>
              <p:txBody>
                <a:bodyPr/>
                <a:lstStyle/>
                <a:p>
                  <a:r>
                    <a:rPr lang="zh-TW" altLang="en-US">
                      <a:noFill/>
                    </a:rPr>
                    <a:t> </a:t>
                  </a:r>
                </a:p>
              </p:txBody>
            </p:sp>
          </mc:Fallback>
        </mc:AlternateContent>
        <p:cxnSp>
          <p:nvCxnSpPr>
            <p:cNvPr id="32" name="直線單箭頭接點 3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1987968" y="4263694"/>
            <a:ext cx="992940" cy="523220"/>
            <a:chOff x="3518823" y="2481252"/>
            <a:chExt cx="992940" cy="523220"/>
          </a:xfrm>
        </p:grpSpPr>
        <p:grpSp>
          <p:nvGrpSpPr>
            <p:cNvPr id="36" name="群組 35"/>
            <p:cNvGrpSpPr/>
            <p:nvPr/>
          </p:nvGrpSpPr>
          <p:grpSpPr>
            <a:xfrm>
              <a:off x="3518823" y="2481252"/>
              <a:ext cx="311569" cy="523220"/>
              <a:chOff x="3518823" y="2481252"/>
              <a:chExt cx="311569" cy="523220"/>
            </a:xfrm>
          </p:grpSpPr>
          <p:sp>
            <p:nvSpPr>
              <p:cNvPr id="39" name="矩形 3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文字方塊 3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7" name="文字方塊 36"/>
                <p:cNvSpPr txBox="1"/>
                <p:nvPr/>
              </p:nvSpPr>
              <p:spPr>
                <a:xfrm>
                  <a:off x="4142752" y="2545696"/>
                  <a:ext cx="369011"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142752" y="2545696"/>
                  <a:ext cx="369011" cy="375424"/>
                </a:xfrm>
                <a:prstGeom prst="rect">
                  <a:avLst/>
                </a:prstGeom>
                <a:blipFill rotWithShape="0">
                  <a:blip r:embed="rId11"/>
                  <a:stretch>
                    <a:fillRect l="-9836" r="-6557" b="-14516"/>
                  </a:stretch>
                </a:blipFill>
              </p:spPr>
              <p:txBody>
                <a:bodyPr/>
                <a:lstStyle/>
                <a:p>
                  <a:r>
                    <a:rPr lang="zh-TW" altLang="en-US">
                      <a:noFill/>
                    </a:rPr>
                    <a:t> </a:t>
                  </a:r>
                </a:p>
              </p:txBody>
            </p:sp>
          </mc:Fallback>
        </mc:AlternateContent>
        <p:cxnSp>
          <p:nvCxnSpPr>
            <p:cNvPr id="38" name="直線單箭頭接點 3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p:cNvGrpSpPr/>
          <p:nvPr/>
        </p:nvGrpSpPr>
        <p:grpSpPr>
          <a:xfrm>
            <a:off x="1986148" y="5205858"/>
            <a:ext cx="992940" cy="523220"/>
            <a:chOff x="3518823" y="2481252"/>
            <a:chExt cx="992940" cy="523220"/>
          </a:xfrm>
        </p:grpSpPr>
        <p:grpSp>
          <p:nvGrpSpPr>
            <p:cNvPr id="42" name="群組 41"/>
            <p:cNvGrpSpPr/>
            <p:nvPr/>
          </p:nvGrpSpPr>
          <p:grpSpPr>
            <a:xfrm>
              <a:off x="3518823" y="2481252"/>
              <a:ext cx="311569" cy="523220"/>
              <a:chOff x="3518823" y="2481252"/>
              <a:chExt cx="311569" cy="523220"/>
            </a:xfrm>
          </p:grpSpPr>
          <p:sp>
            <p:nvSpPr>
              <p:cNvPr id="45" name="矩形 4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文字方塊 4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43" name="文字方塊 42"/>
                <p:cNvSpPr txBox="1"/>
                <p:nvPr/>
              </p:nvSpPr>
              <p:spPr>
                <a:xfrm>
                  <a:off x="4142752" y="2545696"/>
                  <a:ext cx="369011" cy="372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142752" y="2545696"/>
                  <a:ext cx="369011" cy="372474"/>
                </a:xfrm>
                <a:prstGeom prst="rect">
                  <a:avLst/>
                </a:prstGeom>
                <a:blipFill rotWithShape="0">
                  <a:blip r:embed="rId12"/>
                  <a:stretch>
                    <a:fillRect l="-9836" t="-1639" r="-6557" b="-16393"/>
                  </a:stretch>
                </a:blipFill>
              </p:spPr>
              <p:txBody>
                <a:bodyPr/>
                <a:lstStyle/>
                <a:p>
                  <a:r>
                    <a:rPr lang="zh-TW" altLang="en-US">
                      <a:noFill/>
                    </a:rPr>
                    <a:t> </a:t>
                  </a:r>
                </a:p>
              </p:txBody>
            </p:sp>
          </mc:Fallback>
        </mc:AlternateContent>
        <p:cxnSp>
          <p:nvCxnSpPr>
            <p:cNvPr id="44" name="直線單箭頭接點 4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文字方塊 46"/>
              <p:cNvSpPr txBox="1"/>
              <p:nvPr/>
            </p:nvSpPr>
            <p:spPr>
              <a:xfrm>
                <a:off x="4545038" y="3036457"/>
                <a:ext cx="383951"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4545038" y="3036457"/>
                <a:ext cx="383951" cy="372859"/>
              </a:xfrm>
              <a:prstGeom prst="rect">
                <a:avLst/>
              </a:prstGeom>
              <a:blipFill rotWithShape="0">
                <a:blip r:embed="rId13"/>
                <a:stretch>
                  <a:fillRect l="-11111" r="-6349"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531978" y="4847629"/>
                <a:ext cx="38395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531978" y="4847629"/>
                <a:ext cx="383951" cy="373564"/>
              </a:xfrm>
              <a:prstGeom prst="rect">
                <a:avLst/>
              </a:prstGeom>
              <a:blipFill rotWithShape="0">
                <a:blip r:embed="rId14"/>
                <a:stretch>
                  <a:fillRect l="-9524" r="-6349" b="-16393"/>
                </a:stretch>
              </a:blipFill>
            </p:spPr>
            <p:txBody>
              <a:bodyPr/>
              <a:lstStyle/>
              <a:p>
                <a:r>
                  <a:rPr lang="zh-TW" altLang="en-US">
                    <a:noFill/>
                  </a:rPr>
                  <a:t> </a:t>
                </a:r>
              </a:p>
            </p:txBody>
          </p:sp>
        </mc:Fallback>
      </mc:AlternateContent>
      <p:sp>
        <p:nvSpPr>
          <p:cNvPr id="49" name="橢圓 48"/>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sp>
        <p:nvSpPr>
          <p:cNvPr id="50" name="橢圓 49"/>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grpSp>
        <p:nvGrpSpPr>
          <p:cNvPr id="51" name="群組 50"/>
          <p:cNvGrpSpPr/>
          <p:nvPr/>
        </p:nvGrpSpPr>
        <p:grpSpPr>
          <a:xfrm>
            <a:off x="5813804" y="2531732"/>
            <a:ext cx="999545" cy="523220"/>
            <a:chOff x="3518823" y="2481252"/>
            <a:chExt cx="999545" cy="523220"/>
          </a:xfrm>
        </p:grpSpPr>
        <p:grpSp>
          <p:nvGrpSpPr>
            <p:cNvPr id="52" name="群組 51"/>
            <p:cNvGrpSpPr/>
            <p:nvPr/>
          </p:nvGrpSpPr>
          <p:grpSpPr>
            <a:xfrm>
              <a:off x="3518823" y="2481252"/>
              <a:ext cx="311569" cy="523220"/>
              <a:chOff x="3518823" y="2481252"/>
              <a:chExt cx="311569" cy="523220"/>
            </a:xfrm>
          </p:grpSpPr>
          <p:sp>
            <p:nvSpPr>
              <p:cNvPr id="55" name="矩形 5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6" name="文字方塊 5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3" name="文字方塊 52"/>
                <p:cNvSpPr txBox="1"/>
                <p:nvPr/>
              </p:nvSpPr>
              <p:spPr>
                <a:xfrm>
                  <a:off x="4142752" y="2545696"/>
                  <a:ext cx="375616"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375616" cy="373628"/>
                </a:xfrm>
                <a:prstGeom prst="rect">
                  <a:avLst/>
                </a:prstGeom>
                <a:blipFill rotWithShape="0">
                  <a:blip r:embed="rId15"/>
                  <a:stretch>
                    <a:fillRect l="-9677" r="-6452" b="-16393"/>
                  </a:stretch>
                </a:blipFill>
              </p:spPr>
              <p:txBody>
                <a:bodyPr/>
                <a:lstStyle/>
                <a:p>
                  <a:r>
                    <a:rPr lang="zh-TW" altLang="en-US">
                      <a:noFill/>
                    </a:rPr>
                    <a:t> </a:t>
                  </a:r>
                </a:p>
              </p:txBody>
            </p:sp>
          </mc:Fallback>
        </mc:AlternateContent>
        <p:cxnSp>
          <p:nvCxnSpPr>
            <p:cNvPr id="54" name="直線單箭頭接點 5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5825336" y="3397713"/>
            <a:ext cx="999545" cy="523220"/>
            <a:chOff x="3518823" y="2481252"/>
            <a:chExt cx="999545" cy="523220"/>
          </a:xfrm>
        </p:grpSpPr>
        <p:grpSp>
          <p:nvGrpSpPr>
            <p:cNvPr id="58" name="群組 57"/>
            <p:cNvGrpSpPr/>
            <p:nvPr/>
          </p:nvGrpSpPr>
          <p:grpSpPr>
            <a:xfrm>
              <a:off x="3518823" y="2481252"/>
              <a:ext cx="311569" cy="523220"/>
              <a:chOff x="3518823" y="2481252"/>
              <a:chExt cx="311569" cy="523220"/>
            </a:xfrm>
          </p:grpSpPr>
          <p:sp>
            <p:nvSpPr>
              <p:cNvPr id="61" name="矩形 6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文字方塊 61"/>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9" name="文字方塊 58"/>
                <p:cNvSpPr txBox="1"/>
                <p:nvPr/>
              </p:nvSpPr>
              <p:spPr>
                <a:xfrm>
                  <a:off x="4142752" y="2545696"/>
                  <a:ext cx="37561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375616" cy="374333"/>
                </a:xfrm>
                <a:prstGeom prst="rect">
                  <a:avLst/>
                </a:prstGeom>
                <a:blipFill rotWithShape="0">
                  <a:blip r:embed="rId16"/>
                  <a:stretch>
                    <a:fillRect l="-11290" r="-6452" b="-16393"/>
                  </a:stretch>
                </a:blipFill>
              </p:spPr>
              <p:txBody>
                <a:bodyPr/>
                <a:lstStyle/>
                <a:p>
                  <a:r>
                    <a:rPr lang="zh-TW" altLang="en-US">
                      <a:noFill/>
                    </a:rPr>
                    <a:t> </a:t>
                  </a:r>
                </a:p>
              </p:txBody>
            </p:sp>
          </mc:Fallback>
        </mc:AlternateContent>
        <p:cxnSp>
          <p:nvCxnSpPr>
            <p:cNvPr id="60" name="直線單箭頭接點 59"/>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5824317" y="4263694"/>
            <a:ext cx="999545" cy="523220"/>
            <a:chOff x="3518823" y="2481252"/>
            <a:chExt cx="999545" cy="523220"/>
          </a:xfrm>
        </p:grpSpPr>
        <p:grpSp>
          <p:nvGrpSpPr>
            <p:cNvPr id="64" name="群組 63"/>
            <p:cNvGrpSpPr/>
            <p:nvPr/>
          </p:nvGrpSpPr>
          <p:grpSpPr>
            <a:xfrm>
              <a:off x="3518823" y="2481252"/>
              <a:ext cx="311569" cy="523220"/>
              <a:chOff x="3518823" y="2481252"/>
              <a:chExt cx="311569" cy="523220"/>
            </a:xfrm>
          </p:grpSpPr>
          <p:sp>
            <p:nvSpPr>
              <p:cNvPr id="67" name="矩形 6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8" name="文字方塊 6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65" name="文字方塊 64"/>
                <p:cNvSpPr txBox="1"/>
                <p:nvPr/>
              </p:nvSpPr>
              <p:spPr>
                <a:xfrm>
                  <a:off x="4142752" y="2545696"/>
                  <a:ext cx="375616" cy="376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375616" cy="376193"/>
                </a:xfrm>
                <a:prstGeom prst="rect">
                  <a:avLst/>
                </a:prstGeom>
                <a:blipFill rotWithShape="0">
                  <a:blip r:embed="rId17"/>
                  <a:stretch>
                    <a:fillRect l="-11475" r="-8197" b="-14516"/>
                  </a:stretch>
                </a:blipFill>
              </p:spPr>
              <p:txBody>
                <a:bodyPr/>
                <a:lstStyle/>
                <a:p>
                  <a:r>
                    <a:rPr lang="zh-TW" altLang="en-US">
                      <a:noFill/>
                    </a:rPr>
                    <a:t> </a:t>
                  </a:r>
                </a:p>
              </p:txBody>
            </p:sp>
          </mc:Fallback>
        </mc:AlternateContent>
        <p:cxnSp>
          <p:nvCxnSpPr>
            <p:cNvPr id="66" name="直線單箭頭接點 6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5822497" y="5205858"/>
            <a:ext cx="999545" cy="523220"/>
            <a:chOff x="3518823" y="2481252"/>
            <a:chExt cx="999545" cy="523220"/>
          </a:xfrm>
        </p:grpSpPr>
        <p:grpSp>
          <p:nvGrpSpPr>
            <p:cNvPr id="70" name="群組 69"/>
            <p:cNvGrpSpPr/>
            <p:nvPr/>
          </p:nvGrpSpPr>
          <p:grpSpPr>
            <a:xfrm>
              <a:off x="3518823" y="2481252"/>
              <a:ext cx="311569" cy="523220"/>
              <a:chOff x="3518823" y="2481252"/>
              <a:chExt cx="311569" cy="523220"/>
            </a:xfrm>
          </p:grpSpPr>
          <p:sp>
            <p:nvSpPr>
              <p:cNvPr id="73" name="矩形 7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文字方塊 7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71" name="文字方塊 70"/>
                <p:cNvSpPr txBox="1"/>
                <p:nvPr/>
              </p:nvSpPr>
              <p:spPr>
                <a:xfrm>
                  <a:off x="4142752" y="2545696"/>
                  <a:ext cx="375616" cy="373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42752" y="2545696"/>
                  <a:ext cx="375616" cy="373244"/>
                </a:xfrm>
                <a:prstGeom prst="rect">
                  <a:avLst/>
                </a:prstGeom>
                <a:blipFill rotWithShape="0">
                  <a:blip r:embed="rId18"/>
                  <a:stretch>
                    <a:fillRect l="-9677" t="-1639" r="-6452" b="-16393"/>
                  </a:stretch>
                </a:blipFill>
              </p:spPr>
              <p:txBody>
                <a:bodyPr/>
                <a:lstStyle/>
                <a:p>
                  <a:r>
                    <a:rPr lang="zh-TW" altLang="en-US">
                      <a:noFill/>
                    </a:rPr>
                    <a:t> </a:t>
                  </a:r>
                </a:p>
              </p:txBody>
            </p:sp>
          </mc:Fallback>
        </mc:AlternateContent>
        <p:cxnSp>
          <p:nvCxnSpPr>
            <p:cNvPr id="72" name="直線單箭頭接點 7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文字方塊 74"/>
              <p:cNvSpPr txBox="1"/>
              <p:nvPr/>
            </p:nvSpPr>
            <p:spPr>
              <a:xfrm>
                <a:off x="8381387" y="3036457"/>
                <a:ext cx="390555"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8381387" y="3036457"/>
                <a:ext cx="390555" cy="373628"/>
              </a:xfrm>
              <a:prstGeom prst="rect">
                <a:avLst/>
              </a:prstGeom>
              <a:blipFill rotWithShape="0">
                <a:blip r:embed="rId19"/>
                <a:stretch>
                  <a:fillRect l="-10938" r="-6250"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8368327" y="4847629"/>
                <a:ext cx="39055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8368327" y="4847629"/>
                <a:ext cx="390556" cy="374333"/>
              </a:xfrm>
              <a:prstGeom prst="rect">
                <a:avLst/>
              </a:prstGeom>
              <a:blipFill rotWithShape="0">
                <a:blip r:embed="rId20"/>
                <a:stretch>
                  <a:fillRect l="-10938" r="-625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521544" y="5336521"/>
                <a:ext cx="450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521544" y="5336521"/>
                <a:ext cx="450380" cy="430887"/>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8323529" y="5295391"/>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8323529" y="5295391"/>
                <a:ext cx="458074" cy="430887"/>
              </a:xfrm>
              <a:prstGeom prst="rect">
                <a:avLst/>
              </a:prstGeom>
              <a:blipFill rotWithShape="0">
                <a:blip r:embed="rId22"/>
                <a:stretch>
                  <a:fillRect/>
                </a:stretch>
              </a:blipFill>
            </p:spPr>
            <p:txBody>
              <a:bodyPr/>
              <a:lstStyle/>
              <a:p>
                <a:r>
                  <a:rPr lang="zh-TW" altLang="en-US">
                    <a:noFill/>
                  </a:rPr>
                  <a:t> </a:t>
                </a:r>
              </a:p>
            </p:txBody>
          </p:sp>
        </mc:Fallback>
      </mc:AlternateContent>
      <p:cxnSp>
        <p:nvCxnSpPr>
          <p:cNvPr id="79" name="直線單箭頭接點 78"/>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p:cNvSpPr txBox="1"/>
              <p:nvPr/>
            </p:nvSpPr>
            <p:spPr>
              <a:xfrm>
                <a:off x="3255793" y="3579480"/>
                <a:ext cx="1353639" cy="311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r>
                                <a:rPr lang="en-US" altLang="zh-TW" sz="2000" i="1">
                                  <a:latin typeface="Cambria Math" panose="02040503050406030204" pitchFamily="18" charset="0"/>
                                </a:rPr>
                                <m:t>1</m:t>
                              </m:r>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r>
                                <a:rPr lang="en-US" altLang="zh-TW" sz="2000" i="1">
                                  <a:latin typeface="Cambria Math" panose="02040503050406030204" pitchFamily="18" charset="0"/>
                                </a:rPr>
                                <m:t>1</m:t>
                              </m:r>
                            </m:sup>
                          </m:sSubSup>
                        </m:e>
                      </m:d>
                    </m:oMath>
                  </m:oMathPara>
                </a14:m>
                <a:endParaRPr lang="zh-TW" altLang="en-US" sz="20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3255793" y="3579480"/>
                <a:ext cx="1353639" cy="311239"/>
              </a:xfrm>
              <a:prstGeom prst="rect">
                <a:avLst/>
              </a:prstGeom>
              <a:blipFill rotWithShape="0">
                <a:blip r:embed="rId23"/>
                <a:stretch>
                  <a:fillRect l="-1802" b="-19608"/>
                </a:stretch>
              </a:blipFill>
            </p:spPr>
            <p:txBody>
              <a:bodyPr/>
              <a:lstStyle/>
              <a:p>
                <a:r>
                  <a:rPr lang="zh-TW" altLang="en-US">
                    <a:noFill/>
                  </a:rPr>
                  <a:t> </a:t>
                </a:r>
              </a:p>
            </p:txBody>
          </p:sp>
        </mc:Fallback>
      </mc:AlternateContent>
      <p:cxnSp>
        <p:nvCxnSpPr>
          <p:cNvPr id="84" name="直線單箭頭接點 83"/>
          <p:cNvCxnSpPr>
            <a:endCxn id="27"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6" idx="3"/>
            <a:endCxn id="34"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15" idx="3"/>
            <a:endCxn id="39"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5" idx="3"/>
            <a:endCxn id="46"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19" idx="3"/>
            <a:endCxn id="27"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19" idx="3"/>
            <a:endCxn id="33"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9" idx="3"/>
            <a:endCxn id="45"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9" idx="3"/>
            <a:endCxn id="39"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p:cNvCxnSpPr>
          <p:nvPr/>
        </p:nvCxnSpPr>
        <p:spPr>
          <a:xfrm flipV="1">
            <a:off x="4928989" y="2802302"/>
            <a:ext cx="858629" cy="4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p:cNvCxnSpPr>
          <p:nvPr/>
        </p:nvCxnSpPr>
        <p:spPr>
          <a:xfrm>
            <a:off x="4928989" y="3222887"/>
            <a:ext cx="881693" cy="432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47" idx="3"/>
          </p:cNvCxnSpPr>
          <p:nvPr/>
        </p:nvCxnSpPr>
        <p:spPr>
          <a:xfrm>
            <a:off x="4928989" y="3222887"/>
            <a:ext cx="869142" cy="1311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47" idx="3"/>
          </p:cNvCxnSpPr>
          <p:nvPr/>
        </p:nvCxnSpPr>
        <p:spPr>
          <a:xfrm>
            <a:off x="4928989" y="3222887"/>
            <a:ext cx="878854" cy="2240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48" idx="3"/>
          </p:cNvCxnSpPr>
          <p:nvPr/>
        </p:nvCxnSpPr>
        <p:spPr>
          <a:xfrm flipV="1">
            <a:off x="4915929" y="2802303"/>
            <a:ext cx="871689" cy="2232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48" idx="3"/>
          </p:cNvCxnSpPr>
          <p:nvPr/>
        </p:nvCxnSpPr>
        <p:spPr>
          <a:xfrm flipV="1">
            <a:off x="4915929" y="3668283"/>
            <a:ext cx="883221" cy="136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48" idx="3"/>
          </p:cNvCxnSpPr>
          <p:nvPr/>
        </p:nvCxnSpPr>
        <p:spPr>
          <a:xfrm>
            <a:off x="4915929" y="5034411"/>
            <a:ext cx="880382" cy="442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48" idx="3"/>
          </p:cNvCxnSpPr>
          <p:nvPr/>
        </p:nvCxnSpPr>
        <p:spPr>
          <a:xfrm flipV="1">
            <a:off x="4915929" y="4534264"/>
            <a:ext cx="882202" cy="500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53" idx="3"/>
            <a:endCxn id="49" idx="2"/>
          </p:cNvCxnSpPr>
          <p:nvPr/>
        </p:nvCxnSpPr>
        <p:spPr>
          <a:xfrm>
            <a:off x="6813349" y="2782990"/>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endCxn id="49"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endCxn id="50"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71" idx="3"/>
            <a:endCxn id="50" idx="2"/>
          </p:cNvCxnSpPr>
          <p:nvPr/>
        </p:nvCxnSpPr>
        <p:spPr>
          <a:xfrm flipV="1">
            <a:off x="6822042" y="5049442"/>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2965459" y="4567489"/>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2584335" y="2588902"/>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p:cNvSpPr/>
          <p:nvPr/>
        </p:nvSpPr>
        <p:spPr>
          <a:xfrm>
            <a:off x="2590404" y="5252639"/>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6459170" y="3461046"/>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p:cNvSpPr/>
          <p:nvPr/>
        </p:nvSpPr>
        <p:spPr>
          <a:xfrm>
            <a:off x="6440152" y="4323887"/>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74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 Training</a:t>
            </a:r>
            <a:endParaRPr lang="zh-TW" altLang="en-US" dirty="0"/>
          </a:p>
        </p:txBody>
      </p:sp>
      <p:sp>
        <p:nvSpPr>
          <p:cNvPr id="3" name="內容版面配置區 2"/>
          <p:cNvSpPr>
            <a:spLocks noGrp="1"/>
          </p:cNvSpPr>
          <p:nvPr>
            <p:ph idx="1"/>
          </p:nvPr>
        </p:nvSpPr>
        <p:spPr>
          <a:xfrm>
            <a:off x="628650" y="1825624"/>
            <a:ext cx="7886700" cy="5184775"/>
          </a:xfrm>
        </p:spPr>
        <p:txBody>
          <a:bodyPr/>
          <a:lstStyle/>
          <a:p>
            <a:r>
              <a:rPr lang="en-US" altLang="zh-TW" dirty="0"/>
              <a:t>Given a training data x, we know which z would be the max</a:t>
            </a:r>
            <a:endParaRPr lang="zh-TW" altLang="en-US"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Train this thin and linear network</a:t>
            </a:r>
          </a:p>
          <a:p>
            <a:endParaRPr lang="zh-TW" altLang="en-US" dirty="0"/>
          </a:p>
        </p:txBody>
      </p:sp>
      <p:sp>
        <p:nvSpPr>
          <p:cNvPr id="4" name="矩形 3"/>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橢圓 5"/>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 name="橢圓 8"/>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9"/>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矩形 1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矩形 11"/>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grpSp>
        <p:nvGrpSpPr>
          <p:cNvPr id="14" name="群組 13"/>
          <p:cNvGrpSpPr/>
          <p:nvPr/>
        </p:nvGrpSpPr>
        <p:grpSpPr>
          <a:xfrm>
            <a:off x="529187" y="3388339"/>
            <a:ext cx="342900" cy="461962"/>
            <a:chOff x="600453" y="3988847"/>
            <a:chExt cx="342900" cy="461962"/>
          </a:xfrm>
        </p:grpSpPr>
        <p:sp>
          <p:nvSpPr>
            <p:cNvPr id="15" name="矩形 14"/>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29698"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群組 16"/>
          <p:cNvGrpSpPr/>
          <p:nvPr/>
        </p:nvGrpSpPr>
        <p:grpSpPr>
          <a:xfrm>
            <a:off x="531452" y="4238061"/>
            <a:ext cx="376238" cy="461963"/>
            <a:chOff x="594635" y="4571576"/>
            <a:chExt cx="376238" cy="461963"/>
          </a:xfrm>
        </p:grpSpPr>
        <p:sp>
          <p:nvSpPr>
            <p:cNvPr id="18" name="矩形 17"/>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29699" name="方程式" r:id="rId5" imgW="164880" imgH="215640" progId="Equation.3">
                    <p:embed/>
                  </p:oleObj>
                </mc:Choice>
                <mc:Fallback>
                  <p:oleObj name="方程式" r:id="rId5" imgW="164880" imgH="215640" progId="Equation.3">
                    <p:embed/>
                    <p:pic>
                      <p:nvPicPr>
                        <p:cNvPr id="19" name="Object 12"/>
                        <p:cNvPicPr>
                          <a:picLocks noChangeAspect="1" noChangeArrowheads="1"/>
                        </p:cNvPicPr>
                        <p:nvPr/>
                      </p:nvPicPr>
                      <p:blipFill>
                        <a:blip r:embed="rId6"/>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文字方塊 19"/>
          <p:cNvSpPr txBox="1"/>
          <p:nvPr/>
        </p:nvSpPr>
        <p:spPr>
          <a:xfrm>
            <a:off x="144282" y="2734478"/>
            <a:ext cx="1134648" cy="461665"/>
          </a:xfrm>
          <a:prstGeom prst="rect">
            <a:avLst/>
          </a:prstGeom>
          <a:noFill/>
        </p:spPr>
        <p:txBody>
          <a:bodyPr wrap="square" rtlCol="0">
            <a:spAutoFit/>
          </a:bodyPr>
          <a:lstStyle/>
          <a:p>
            <a:pPr algn="ctr"/>
            <a:r>
              <a:rPr lang="en-US" altLang="zh-TW" sz="2400" dirty="0"/>
              <a:t>Input</a:t>
            </a:r>
          </a:p>
        </p:txBody>
      </p:sp>
      <p:sp>
        <p:nvSpPr>
          <p:cNvPr id="21" name="橢圓 20"/>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 name="文字方塊 21"/>
              <p:cNvSpPr txBox="1"/>
              <p:nvPr/>
            </p:nvSpPr>
            <p:spPr>
              <a:xfrm>
                <a:off x="555265" y="4905634"/>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𝑥</m:t>
                      </m:r>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55265" y="4905634"/>
                <a:ext cx="283411" cy="430887"/>
              </a:xfrm>
              <a:prstGeom prst="rect">
                <a:avLst/>
              </a:prstGeom>
              <a:blipFill rotWithShape="0">
                <a:blip r:embed="rId7"/>
                <a:stretch>
                  <a:fillRect/>
                </a:stretch>
              </a:blipFill>
            </p:spPr>
            <p:txBody>
              <a:bodyPr/>
              <a:lstStyle/>
              <a:p>
                <a:r>
                  <a:rPr lang="zh-TW" altLang="en-US">
                    <a:noFill/>
                  </a:rPr>
                  <a:t> </a:t>
                </a:r>
              </a:p>
            </p:txBody>
          </p:sp>
        </mc:Fallback>
      </mc:AlternateContent>
      <p:grpSp>
        <p:nvGrpSpPr>
          <p:cNvPr id="23" name="群組 22"/>
          <p:cNvGrpSpPr/>
          <p:nvPr/>
        </p:nvGrpSpPr>
        <p:grpSpPr>
          <a:xfrm>
            <a:off x="1977455" y="2531732"/>
            <a:ext cx="992941" cy="523220"/>
            <a:chOff x="3518823" y="2481252"/>
            <a:chExt cx="992941" cy="523220"/>
          </a:xfrm>
        </p:grpSpPr>
        <p:grpSp>
          <p:nvGrpSpPr>
            <p:cNvPr id="24" name="群組 23"/>
            <p:cNvGrpSpPr/>
            <p:nvPr/>
          </p:nvGrpSpPr>
          <p:grpSpPr>
            <a:xfrm>
              <a:off x="3518823" y="2481252"/>
              <a:ext cx="311569" cy="523220"/>
              <a:chOff x="3518823" y="2481252"/>
              <a:chExt cx="311569" cy="523220"/>
            </a:xfrm>
          </p:grpSpPr>
          <p:sp>
            <p:nvSpPr>
              <p:cNvPr id="27" name="矩形 2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8" name="文字方塊 2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5" name="文字方塊 24"/>
                <p:cNvSpPr txBox="1"/>
                <p:nvPr/>
              </p:nvSpPr>
              <p:spPr>
                <a:xfrm>
                  <a:off x="4142752" y="2545696"/>
                  <a:ext cx="369012"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142752" y="2545696"/>
                  <a:ext cx="369012" cy="372859"/>
                </a:xfrm>
                <a:prstGeom prst="rect">
                  <a:avLst/>
                </a:prstGeom>
                <a:blipFill rotWithShape="0">
                  <a:blip r:embed="rId9"/>
                  <a:stretch>
                    <a:fillRect l="-11667" r="-8333" b="-16393"/>
                  </a:stretch>
                </a:blipFill>
              </p:spPr>
              <p:txBody>
                <a:bodyPr/>
                <a:lstStyle/>
                <a:p>
                  <a:r>
                    <a:rPr lang="zh-TW" altLang="en-US">
                      <a:noFill/>
                    </a:rPr>
                    <a:t> </a:t>
                  </a:r>
                </a:p>
              </p:txBody>
            </p:sp>
          </mc:Fallback>
        </mc:AlternateContent>
        <p:cxnSp>
          <p:nvCxnSpPr>
            <p:cNvPr id="26" name="直線單箭頭接點 2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p:cNvGrpSpPr/>
          <p:nvPr/>
        </p:nvGrpSpPr>
        <p:grpSpPr>
          <a:xfrm>
            <a:off x="1988987" y="3397713"/>
            <a:ext cx="992940" cy="523220"/>
            <a:chOff x="3518823" y="2481252"/>
            <a:chExt cx="992940" cy="523220"/>
          </a:xfrm>
        </p:grpSpPr>
        <p:grpSp>
          <p:nvGrpSpPr>
            <p:cNvPr id="30" name="群組 29"/>
            <p:cNvGrpSpPr/>
            <p:nvPr/>
          </p:nvGrpSpPr>
          <p:grpSpPr>
            <a:xfrm>
              <a:off x="3518823" y="2481252"/>
              <a:ext cx="311569" cy="523220"/>
              <a:chOff x="3518823" y="2481252"/>
              <a:chExt cx="311569" cy="523220"/>
            </a:xfrm>
          </p:grpSpPr>
          <p:sp>
            <p:nvSpPr>
              <p:cNvPr id="33" name="矩形 3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4" name="文字方塊 3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1" name="文字方塊 30"/>
                <p:cNvSpPr txBox="1"/>
                <p:nvPr/>
              </p:nvSpPr>
              <p:spPr>
                <a:xfrm>
                  <a:off x="4142752" y="2545696"/>
                  <a:ext cx="36901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142752" y="2545696"/>
                  <a:ext cx="369011" cy="373564"/>
                </a:xfrm>
                <a:prstGeom prst="rect">
                  <a:avLst/>
                </a:prstGeom>
                <a:blipFill rotWithShape="0">
                  <a:blip r:embed="rId10"/>
                  <a:stretch>
                    <a:fillRect l="-11667" r="-8333" b="-16393"/>
                  </a:stretch>
                </a:blipFill>
              </p:spPr>
              <p:txBody>
                <a:bodyPr/>
                <a:lstStyle/>
                <a:p>
                  <a:r>
                    <a:rPr lang="zh-TW" altLang="en-US">
                      <a:noFill/>
                    </a:rPr>
                    <a:t> </a:t>
                  </a:r>
                </a:p>
              </p:txBody>
            </p:sp>
          </mc:Fallback>
        </mc:AlternateContent>
        <p:cxnSp>
          <p:nvCxnSpPr>
            <p:cNvPr id="32" name="直線單箭頭接點 3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1987968" y="4263694"/>
            <a:ext cx="992940" cy="523220"/>
            <a:chOff x="3518823" y="2481252"/>
            <a:chExt cx="992940" cy="523220"/>
          </a:xfrm>
        </p:grpSpPr>
        <p:grpSp>
          <p:nvGrpSpPr>
            <p:cNvPr id="36" name="群組 35"/>
            <p:cNvGrpSpPr/>
            <p:nvPr/>
          </p:nvGrpSpPr>
          <p:grpSpPr>
            <a:xfrm>
              <a:off x="3518823" y="2481252"/>
              <a:ext cx="311569" cy="523220"/>
              <a:chOff x="3518823" y="2481252"/>
              <a:chExt cx="311569" cy="523220"/>
            </a:xfrm>
          </p:grpSpPr>
          <p:sp>
            <p:nvSpPr>
              <p:cNvPr id="39" name="矩形 3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文字方塊 3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7" name="文字方塊 36"/>
                <p:cNvSpPr txBox="1"/>
                <p:nvPr/>
              </p:nvSpPr>
              <p:spPr>
                <a:xfrm>
                  <a:off x="4142752" y="2545696"/>
                  <a:ext cx="369011"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142752" y="2545696"/>
                  <a:ext cx="369011" cy="375424"/>
                </a:xfrm>
                <a:prstGeom prst="rect">
                  <a:avLst/>
                </a:prstGeom>
                <a:blipFill rotWithShape="0">
                  <a:blip r:embed="rId11"/>
                  <a:stretch>
                    <a:fillRect l="-9836" r="-6557" b="-14516"/>
                  </a:stretch>
                </a:blipFill>
              </p:spPr>
              <p:txBody>
                <a:bodyPr/>
                <a:lstStyle/>
                <a:p>
                  <a:r>
                    <a:rPr lang="zh-TW" altLang="en-US">
                      <a:noFill/>
                    </a:rPr>
                    <a:t> </a:t>
                  </a:r>
                </a:p>
              </p:txBody>
            </p:sp>
          </mc:Fallback>
        </mc:AlternateContent>
        <p:cxnSp>
          <p:nvCxnSpPr>
            <p:cNvPr id="38" name="直線單箭頭接點 3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p:cNvGrpSpPr/>
          <p:nvPr/>
        </p:nvGrpSpPr>
        <p:grpSpPr>
          <a:xfrm>
            <a:off x="1986148" y="5205858"/>
            <a:ext cx="992940" cy="523220"/>
            <a:chOff x="3518823" y="2481252"/>
            <a:chExt cx="992940" cy="523220"/>
          </a:xfrm>
        </p:grpSpPr>
        <p:grpSp>
          <p:nvGrpSpPr>
            <p:cNvPr id="42" name="群組 41"/>
            <p:cNvGrpSpPr/>
            <p:nvPr/>
          </p:nvGrpSpPr>
          <p:grpSpPr>
            <a:xfrm>
              <a:off x="3518823" y="2481252"/>
              <a:ext cx="311569" cy="523220"/>
              <a:chOff x="3518823" y="2481252"/>
              <a:chExt cx="311569" cy="523220"/>
            </a:xfrm>
          </p:grpSpPr>
          <p:sp>
            <p:nvSpPr>
              <p:cNvPr id="45" name="矩形 4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文字方塊 4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43" name="文字方塊 42"/>
                <p:cNvSpPr txBox="1"/>
                <p:nvPr/>
              </p:nvSpPr>
              <p:spPr>
                <a:xfrm>
                  <a:off x="4142752" y="2545696"/>
                  <a:ext cx="369011" cy="372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142752" y="2545696"/>
                  <a:ext cx="369011" cy="372474"/>
                </a:xfrm>
                <a:prstGeom prst="rect">
                  <a:avLst/>
                </a:prstGeom>
                <a:blipFill rotWithShape="0">
                  <a:blip r:embed="rId12"/>
                  <a:stretch>
                    <a:fillRect l="-9836" t="-1639" r="-6557" b="-16393"/>
                  </a:stretch>
                </a:blipFill>
              </p:spPr>
              <p:txBody>
                <a:bodyPr/>
                <a:lstStyle/>
                <a:p>
                  <a:r>
                    <a:rPr lang="zh-TW" altLang="en-US">
                      <a:noFill/>
                    </a:rPr>
                    <a:t> </a:t>
                  </a:r>
                </a:p>
              </p:txBody>
            </p:sp>
          </mc:Fallback>
        </mc:AlternateContent>
        <p:cxnSp>
          <p:nvCxnSpPr>
            <p:cNvPr id="44" name="直線單箭頭接點 4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文字方塊 46"/>
              <p:cNvSpPr txBox="1"/>
              <p:nvPr/>
            </p:nvSpPr>
            <p:spPr>
              <a:xfrm>
                <a:off x="4545038" y="3036457"/>
                <a:ext cx="383951"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4545038" y="3036457"/>
                <a:ext cx="383951" cy="372859"/>
              </a:xfrm>
              <a:prstGeom prst="rect">
                <a:avLst/>
              </a:prstGeom>
              <a:blipFill rotWithShape="0">
                <a:blip r:embed="rId13"/>
                <a:stretch>
                  <a:fillRect l="-11111" r="-6349"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531978" y="4847629"/>
                <a:ext cx="38395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531978" y="4847629"/>
                <a:ext cx="383951" cy="373564"/>
              </a:xfrm>
              <a:prstGeom prst="rect">
                <a:avLst/>
              </a:prstGeom>
              <a:blipFill rotWithShape="0">
                <a:blip r:embed="rId14"/>
                <a:stretch>
                  <a:fillRect l="-9524" r="-6349" b="-16393"/>
                </a:stretch>
              </a:blipFill>
            </p:spPr>
            <p:txBody>
              <a:bodyPr/>
              <a:lstStyle/>
              <a:p>
                <a:r>
                  <a:rPr lang="zh-TW" altLang="en-US">
                    <a:noFill/>
                  </a:rPr>
                  <a:t> </a:t>
                </a:r>
              </a:p>
            </p:txBody>
          </p:sp>
        </mc:Fallback>
      </mc:AlternateContent>
      <p:sp>
        <p:nvSpPr>
          <p:cNvPr id="49" name="橢圓 48"/>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50" name="橢圓 49"/>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grpSp>
        <p:nvGrpSpPr>
          <p:cNvPr id="51" name="群組 50"/>
          <p:cNvGrpSpPr/>
          <p:nvPr/>
        </p:nvGrpSpPr>
        <p:grpSpPr>
          <a:xfrm>
            <a:off x="5813804" y="2531732"/>
            <a:ext cx="999545" cy="523220"/>
            <a:chOff x="3518823" y="2481252"/>
            <a:chExt cx="999545" cy="523220"/>
          </a:xfrm>
        </p:grpSpPr>
        <p:grpSp>
          <p:nvGrpSpPr>
            <p:cNvPr id="52" name="群組 51"/>
            <p:cNvGrpSpPr/>
            <p:nvPr/>
          </p:nvGrpSpPr>
          <p:grpSpPr>
            <a:xfrm>
              <a:off x="3518823" y="2481252"/>
              <a:ext cx="311569" cy="523220"/>
              <a:chOff x="3518823" y="2481252"/>
              <a:chExt cx="311569" cy="523220"/>
            </a:xfrm>
          </p:grpSpPr>
          <p:sp>
            <p:nvSpPr>
              <p:cNvPr id="55" name="矩形 5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6" name="文字方塊 5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3" name="文字方塊 52"/>
                <p:cNvSpPr txBox="1"/>
                <p:nvPr/>
              </p:nvSpPr>
              <p:spPr>
                <a:xfrm>
                  <a:off x="4142752" y="2545696"/>
                  <a:ext cx="375616"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375616" cy="373628"/>
                </a:xfrm>
                <a:prstGeom prst="rect">
                  <a:avLst/>
                </a:prstGeom>
                <a:blipFill rotWithShape="0">
                  <a:blip r:embed="rId15"/>
                  <a:stretch>
                    <a:fillRect l="-9677" r="-6452" b="-16393"/>
                  </a:stretch>
                </a:blipFill>
              </p:spPr>
              <p:txBody>
                <a:bodyPr/>
                <a:lstStyle/>
                <a:p>
                  <a:r>
                    <a:rPr lang="zh-TW" altLang="en-US">
                      <a:noFill/>
                    </a:rPr>
                    <a:t> </a:t>
                  </a:r>
                </a:p>
              </p:txBody>
            </p:sp>
          </mc:Fallback>
        </mc:AlternateContent>
        <p:cxnSp>
          <p:nvCxnSpPr>
            <p:cNvPr id="54" name="直線單箭頭接點 5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5825336" y="3397713"/>
            <a:ext cx="999545" cy="523220"/>
            <a:chOff x="3518823" y="2481252"/>
            <a:chExt cx="999545" cy="523220"/>
          </a:xfrm>
        </p:grpSpPr>
        <p:grpSp>
          <p:nvGrpSpPr>
            <p:cNvPr id="58" name="群組 57"/>
            <p:cNvGrpSpPr/>
            <p:nvPr/>
          </p:nvGrpSpPr>
          <p:grpSpPr>
            <a:xfrm>
              <a:off x="3518823" y="2481252"/>
              <a:ext cx="311569" cy="523220"/>
              <a:chOff x="3518823" y="2481252"/>
              <a:chExt cx="311569" cy="523220"/>
            </a:xfrm>
          </p:grpSpPr>
          <p:sp>
            <p:nvSpPr>
              <p:cNvPr id="61" name="矩形 6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文字方塊 61"/>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9" name="文字方塊 58"/>
                <p:cNvSpPr txBox="1"/>
                <p:nvPr/>
              </p:nvSpPr>
              <p:spPr>
                <a:xfrm>
                  <a:off x="4142752" y="2545696"/>
                  <a:ext cx="37561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375616" cy="374333"/>
                </a:xfrm>
                <a:prstGeom prst="rect">
                  <a:avLst/>
                </a:prstGeom>
                <a:blipFill rotWithShape="0">
                  <a:blip r:embed="rId16"/>
                  <a:stretch>
                    <a:fillRect l="-11290" r="-6452" b="-16393"/>
                  </a:stretch>
                </a:blipFill>
              </p:spPr>
              <p:txBody>
                <a:bodyPr/>
                <a:lstStyle/>
                <a:p>
                  <a:r>
                    <a:rPr lang="zh-TW" altLang="en-US">
                      <a:noFill/>
                    </a:rPr>
                    <a:t> </a:t>
                  </a:r>
                </a:p>
              </p:txBody>
            </p:sp>
          </mc:Fallback>
        </mc:AlternateContent>
        <p:cxnSp>
          <p:nvCxnSpPr>
            <p:cNvPr id="60" name="直線單箭頭接點 59"/>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5824317" y="4263694"/>
            <a:ext cx="999545" cy="523220"/>
            <a:chOff x="3518823" y="2481252"/>
            <a:chExt cx="999545" cy="523220"/>
          </a:xfrm>
        </p:grpSpPr>
        <p:grpSp>
          <p:nvGrpSpPr>
            <p:cNvPr id="64" name="群組 63"/>
            <p:cNvGrpSpPr/>
            <p:nvPr/>
          </p:nvGrpSpPr>
          <p:grpSpPr>
            <a:xfrm>
              <a:off x="3518823" y="2481252"/>
              <a:ext cx="311569" cy="523220"/>
              <a:chOff x="3518823" y="2481252"/>
              <a:chExt cx="311569" cy="523220"/>
            </a:xfrm>
          </p:grpSpPr>
          <p:sp>
            <p:nvSpPr>
              <p:cNvPr id="67" name="矩形 6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8" name="文字方塊 6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65" name="文字方塊 64"/>
                <p:cNvSpPr txBox="1"/>
                <p:nvPr/>
              </p:nvSpPr>
              <p:spPr>
                <a:xfrm>
                  <a:off x="4142752" y="2545696"/>
                  <a:ext cx="375616" cy="376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375616" cy="376193"/>
                </a:xfrm>
                <a:prstGeom prst="rect">
                  <a:avLst/>
                </a:prstGeom>
                <a:blipFill rotWithShape="0">
                  <a:blip r:embed="rId17"/>
                  <a:stretch>
                    <a:fillRect l="-11475" r="-8197" b="-14516"/>
                  </a:stretch>
                </a:blipFill>
              </p:spPr>
              <p:txBody>
                <a:bodyPr/>
                <a:lstStyle/>
                <a:p>
                  <a:r>
                    <a:rPr lang="zh-TW" altLang="en-US">
                      <a:noFill/>
                    </a:rPr>
                    <a:t> </a:t>
                  </a:r>
                </a:p>
              </p:txBody>
            </p:sp>
          </mc:Fallback>
        </mc:AlternateContent>
        <p:cxnSp>
          <p:nvCxnSpPr>
            <p:cNvPr id="66" name="直線單箭頭接點 6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5822497" y="5205858"/>
            <a:ext cx="999545" cy="523220"/>
            <a:chOff x="3518823" y="2481252"/>
            <a:chExt cx="999545" cy="523220"/>
          </a:xfrm>
        </p:grpSpPr>
        <p:grpSp>
          <p:nvGrpSpPr>
            <p:cNvPr id="70" name="群組 69"/>
            <p:cNvGrpSpPr/>
            <p:nvPr/>
          </p:nvGrpSpPr>
          <p:grpSpPr>
            <a:xfrm>
              <a:off x="3518823" y="2481252"/>
              <a:ext cx="311569" cy="523220"/>
              <a:chOff x="3518823" y="2481252"/>
              <a:chExt cx="311569" cy="523220"/>
            </a:xfrm>
          </p:grpSpPr>
          <p:sp>
            <p:nvSpPr>
              <p:cNvPr id="73" name="矩形 7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文字方塊 7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71" name="文字方塊 70"/>
                <p:cNvSpPr txBox="1"/>
                <p:nvPr/>
              </p:nvSpPr>
              <p:spPr>
                <a:xfrm>
                  <a:off x="4142752" y="2545696"/>
                  <a:ext cx="375616" cy="373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42752" y="2545696"/>
                  <a:ext cx="375616" cy="373244"/>
                </a:xfrm>
                <a:prstGeom prst="rect">
                  <a:avLst/>
                </a:prstGeom>
                <a:blipFill rotWithShape="0">
                  <a:blip r:embed="rId18"/>
                  <a:stretch>
                    <a:fillRect l="-9677" t="-1639" r="-6452" b="-16393"/>
                  </a:stretch>
                </a:blipFill>
              </p:spPr>
              <p:txBody>
                <a:bodyPr/>
                <a:lstStyle/>
                <a:p>
                  <a:r>
                    <a:rPr lang="zh-TW" altLang="en-US">
                      <a:noFill/>
                    </a:rPr>
                    <a:t> </a:t>
                  </a:r>
                </a:p>
              </p:txBody>
            </p:sp>
          </mc:Fallback>
        </mc:AlternateContent>
        <p:cxnSp>
          <p:nvCxnSpPr>
            <p:cNvPr id="72" name="直線單箭頭接點 7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文字方塊 74"/>
              <p:cNvSpPr txBox="1"/>
              <p:nvPr/>
            </p:nvSpPr>
            <p:spPr>
              <a:xfrm>
                <a:off x="8381387" y="3036457"/>
                <a:ext cx="390555"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8381387" y="3036457"/>
                <a:ext cx="390555" cy="373628"/>
              </a:xfrm>
              <a:prstGeom prst="rect">
                <a:avLst/>
              </a:prstGeom>
              <a:blipFill rotWithShape="0">
                <a:blip r:embed="rId19"/>
                <a:stretch>
                  <a:fillRect l="-10938" r="-6250"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8368327" y="4847629"/>
                <a:ext cx="39055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8368327" y="4847629"/>
                <a:ext cx="390556" cy="374333"/>
              </a:xfrm>
              <a:prstGeom prst="rect">
                <a:avLst/>
              </a:prstGeom>
              <a:blipFill rotWithShape="0">
                <a:blip r:embed="rId20"/>
                <a:stretch>
                  <a:fillRect l="-10938" r="-625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521544" y="5336521"/>
                <a:ext cx="450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521544" y="5336521"/>
                <a:ext cx="450380" cy="430887"/>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8323529" y="5295391"/>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8323529" y="5295391"/>
                <a:ext cx="458074" cy="430887"/>
              </a:xfrm>
              <a:prstGeom prst="rect">
                <a:avLst/>
              </a:prstGeom>
              <a:blipFill rotWithShape="0">
                <a:blip r:embed="rId22"/>
                <a:stretch>
                  <a:fillRect/>
                </a:stretch>
              </a:blipFill>
            </p:spPr>
            <p:txBody>
              <a:bodyPr/>
              <a:lstStyle/>
              <a:p>
                <a:r>
                  <a:rPr lang="zh-TW" altLang="en-US">
                    <a:noFill/>
                  </a:rPr>
                  <a:t> </a:t>
                </a:r>
              </a:p>
            </p:txBody>
          </p:sp>
        </mc:Fallback>
      </mc:AlternateContent>
      <p:cxnSp>
        <p:nvCxnSpPr>
          <p:cNvPr id="79" name="直線單箭頭接點 78"/>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27"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6" idx="3"/>
            <a:endCxn id="34"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15" idx="3"/>
            <a:endCxn id="39"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5" idx="3"/>
            <a:endCxn id="46"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19" idx="3"/>
            <a:endCxn id="27"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19" idx="3"/>
            <a:endCxn id="33"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9" idx="3"/>
            <a:endCxn id="45"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9" idx="3"/>
            <a:endCxn id="39"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p:cNvCxnSpPr>
          <p:nvPr/>
        </p:nvCxnSpPr>
        <p:spPr>
          <a:xfrm flipV="1">
            <a:off x="4928989" y="2802302"/>
            <a:ext cx="858629" cy="4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p:cNvCxnSpPr>
          <p:nvPr/>
        </p:nvCxnSpPr>
        <p:spPr>
          <a:xfrm>
            <a:off x="4928989" y="3222887"/>
            <a:ext cx="881693" cy="432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47" idx="3"/>
          </p:cNvCxnSpPr>
          <p:nvPr/>
        </p:nvCxnSpPr>
        <p:spPr>
          <a:xfrm>
            <a:off x="4928989" y="3222887"/>
            <a:ext cx="869142" cy="1311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47" idx="3"/>
          </p:cNvCxnSpPr>
          <p:nvPr/>
        </p:nvCxnSpPr>
        <p:spPr>
          <a:xfrm>
            <a:off x="4928989" y="3222887"/>
            <a:ext cx="878854" cy="2240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48" idx="3"/>
          </p:cNvCxnSpPr>
          <p:nvPr/>
        </p:nvCxnSpPr>
        <p:spPr>
          <a:xfrm flipV="1">
            <a:off x="4915929" y="2802303"/>
            <a:ext cx="871689" cy="2232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48" idx="3"/>
          </p:cNvCxnSpPr>
          <p:nvPr/>
        </p:nvCxnSpPr>
        <p:spPr>
          <a:xfrm flipV="1">
            <a:off x="4915929" y="3668283"/>
            <a:ext cx="883221" cy="136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48" idx="3"/>
          </p:cNvCxnSpPr>
          <p:nvPr/>
        </p:nvCxnSpPr>
        <p:spPr>
          <a:xfrm>
            <a:off x="4915929" y="5034411"/>
            <a:ext cx="880382" cy="442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48" idx="3"/>
          </p:cNvCxnSpPr>
          <p:nvPr/>
        </p:nvCxnSpPr>
        <p:spPr>
          <a:xfrm flipV="1">
            <a:off x="4915929" y="4534264"/>
            <a:ext cx="882202" cy="500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endCxn id="49"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endCxn id="50"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2584335" y="2588902"/>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p:cNvSpPr/>
          <p:nvPr/>
        </p:nvSpPr>
        <p:spPr>
          <a:xfrm>
            <a:off x="2590404" y="5252639"/>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6459170" y="3461046"/>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p:cNvSpPr/>
          <p:nvPr/>
        </p:nvSpPr>
        <p:spPr>
          <a:xfrm>
            <a:off x="6440152" y="4323887"/>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3" name="直線接點 112"/>
          <p:cNvCxnSpPr/>
          <p:nvPr/>
        </p:nvCxnSpPr>
        <p:spPr>
          <a:xfrm flipH="1">
            <a:off x="3687962" y="3056322"/>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7541360" y="3064015"/>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flipH="1">
            <a:off x="3687895" y="4885254"/>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p:nvPr/>
        </p:nvCxnSpPr>
        <p:spPr>
          <a:xfrm flipH="1">
            <a:off x="7512228" y="4906458"/>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83" name="文字方塊 82"/>
          <p:cNvSpPr txBox="1"/>
          <p:nvPr/>
        </p:nvSpPr>
        <p:spPr>
          <a:xfrm>
            <a:off x="1826557" y="6197679"/>
            <a:ext cx="705043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Different thin and linear network for different examples</a:t>
            </a:r>
            <a:endParaRPr lang="zh-TW" altLang="en-US" sz="2400" dirty="0"/>
          </a:p>
        </p:txBody>
      </p:sp>
    </p:spTree>
    <p:extLst>
      <p:ext uri="{BB962C8B-B14F-4D97-AF65-F5344CB8AC3E}">
        <p14:creationId xmlns:p14="http://schemas.microsoft.com/office/powerpoint/2010/main" val="300825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1"/>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9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mph" presetSubtype="0" nodeType="clickEffect">
                                  <p:stCondLst>
                                    <p:cond delay="0"/>
                                  </p:stCondLst>
                                  <p:childTnLst>
                                    <p:set>
                                      <p:cBhvr rctx="PPT">
                                        <p:cTn id="50" dur="indefinite"/>
                                        <p:tgtEl>
                                          <p:spTgt spid="29"/>
                                        </p:tgtEl>
                                        <p:attrNameLst>
                                          <p:attrName>style.opacity</p:attrName>
                                        </p:attrNameLst>
                                      </p:cBhvr>
                                      <p:to>
                                        <p:strVal val="0.5"/>
                                      </p:to>
                                    </p:set>
                                    <p:animEffect filter="image" prLst="opacity: 0.5">
                                      <p:cBhvr rctx="IE">
                                        <p:cTn id="51" dur="indefinite"/>
                                        <p:tgtEl>
                                          <p:spTgt spid="29"/>
                                        </p:tgtEl>
                                      </p:cBhvr>
                                    </p:animEffect>
                                  </p:childTnLst>
                                </p:cTn>
                              </p:par>
                              <p:par>
                                <p:cTn id="52" presetID="9" presetClass="emph" presetSubtype="0" nodeType="withEffect">
                                  <p:stCondLst>
                                    <p:cond delay="0"/>
                                  </p:stCondLst>
                                  <p:childTnLst>
                                    <p:set>
                                      <p:cBhvr rctx="PPT">
                                        <p:cTn id="53" dur="indefinite"/>
                                        <p:tgtEl>
                                          <p:spTgt spid="85"/>
                                        </p:tgtEl>
                                        <p:attrNameLst>
                                          <p:attrName>style.opacity</p:attrName>
                                        </p:attrNameLst>
                                      </p:cBhvr>
                                      <p:to>
                                        <p:strVal val="0.5"/>
                                      </p:to>
                                    </p:set>
                                    <p:animEffect filter="image" prLst="opacity: 0.5">
                                      <p:cBhvr rctx="IE">
                                        <p:cTn id="54" dur="indefinite"/>
                                        <p:tgtEl>
                                          <p:spTgt spid="85"/>
                                        </p:tgtEl>
                                      </p:cBhvr>
                                    </p:animEffect>
                                  </p:childTnLst>
                                </p:cTn>
                              </p:par>
                              <p:par>
                                <p:cTn id="55" presetID="9" presetClass="emph" presetSubtype="0" nodeType="withEffect">
                                  <p:stCondLst>
                                    <p:cond delay="0"/>
                                  </p:stCondLst>
                                  <p:childTnLst>
                                    <p:set>
                                      <p:cBhvr rctx="PPT">
                                        <p:cTn id="56" dur="indefinite"/>
                                        <p:tgtEl>
                                          <p:spTgt spid="89"/>
                                        </p:tgtEl>
                                        <p:attrNameLst>
                                          <p:attrName>style.opacity</p:attrName>
                                        </p:attrNameLst>
                                      </p:cBhvr>
                                      <p:to>
                                        <p:strVal val="0.5"/>
                                      </p:to>
                                    </p:set>
                                    <p:animEffect filter="image" prLst="opacity: 0.5">
                                      <p:cBhvr rctx="IE">
                                        <p:cTn id="57" dur="indefinite"/>
                                        <p:tgtEl>
                                          <p:spTgt spid="89"/>
                                        </p:tgtEl>
                                      </p:cBhvr>
                                    </p:animEffec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8" grpId="0" animBg="1"/>
      <p:bldP spid="9" grpId="0" animBg="1"/>
      <p:bldP spid="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r>
              <a:rPr lang="en-US" dirty="0" smtClean="0"/>
              <a:t>Supervised Learning</a:t>
            </a:r>
            <a:endParaRPr lang="en-US" dirty="0"/>
          </a:p>
        </p:txBody>
      </p:sp>
      <p:sp>
        <p:nvSpPr>
          <p:cNvPr id="3" name="Content Placeholder 2"/>
          <p:cNvSpPr>
            <a:spLocks noGrp="1"/>
          </p:cNvSpPr>
          <p:nvPr>
            <p:ph idx="1"/>
          </p:nvPr>
        </p:nvSpPr>
        <p:spPr>
          <a:xfrm>
            <a:off x="381000" y="1143000"/>
            <a:ext cx="8382000" cy="5365376"/>
          </a:xfrm>
        </p:spPr>
        <p:txBody>
          <a:bodyPr>
            <a:normAutofit fontScale="92500"/>
          </a:bodyPr>
          <a:lstStyle/>
          <a:p>
            <a:r>
              <a:rPr lang="en-US" dirty="0" smtClean="0"/>
              <a:t>Traditional pattern recognition models work with hand crafted features and relatively simple trainable classifiers.</a:t>
            </a:r>
          </a:p>
          <a:p>
            <a:endParaRPr lang="en-US" dirty="0" smtClean="0"/>
          </a:p>
          <a:p>
            <a:endParaRPr lang="en-US" dirty="0"/>
          </a:p>
          <a:p>
            <a:endParaRPr lang="en-US" dirty="0" smtClean="0"/>
          </a:p>
          <a:p>
            <a:endParaRPr lang="en-US" dirty="0"/>
          </a:p>
          <a:p>
            <a:endParaRPr lang="en-US" dirty="0" smtClean="0"/>
          </a:p>
          <a:p>
            <a:pPr marL="0" indent="0">
              <a:buNone/>
            </a:pPr>
            <a:r>
              <a:rPr lang="en-US" b="1" dirty="0" smtClean="0">
                <a:solidFill>
                  <a:srgbClr val="C00000"/>
                </a:solidFill>
              </a:rPr>
              <a:t>Limitations</a:t>
            </a:r>
          </a:p>
          <a:p>
            <a:r>
              <a:rPr lang="en-US" dirty="0" smtClean="0"/>
              <a:t>Very tedious and costly to develop hand crafted features.</a:t>
            </a:r>
          </a:p>
          <a:p>
            <a:r>
              <a:rPr lang="en-US" dirty="0"/>
              <a:t>The hand-crafted features are usually highly dependents on one </a:t>
            </a:r>
            <a:r>
              <a:rPr lang="en-US" dirty="0" smtClean="0"/>
              <a:t>application. </a:t>
            </a:r>
            <a:endParaRPr lang="en-US" dirty="0"/>
          </a:p>
        </p:txBody>
      </p:sp>
      <p:sp>
        <p:nvSpPr>
          <p:cNvPr id="5" name="TextBox 4"/>
          <p:cNvSpPr txBox="1"/>
          <p:nvPr/>
        </p:nvSpPr>
        <p:spPr>
          <a:xfrm>
            <a:off x="2833255" y="2458973"/>
            <a:ext cx="1524000" cy="1323439"/>
          </a:xfrm>
          <a:prstGeom prst="rect">
            <a:avLst/>
          </a:prstGeom>
          <a:noFill/>
          <a:ln w="28575">
            <a:solidFill>
              <a:srgbClr val="C00000"/>
            </a:solidFill>
          </a:ln>
        </p:spPr>
        <p:txBody>
          <a:bodyPr wrap="square" rtlCol="0">
            <a:spAutoFit/>
          </a:bodyPr>
          <a:lstStyle/>
          <a:p>
            <a:pPr algn="ctr"/>
            <a:r>
              <a:rPr lang="en-US" sz="2000" dirty="0" smtClean="0"/>
              <a:t>Extract </a:t>
            </a:r>
            <a:r>
              <a:rPr lang="en-US" sz="2000" dirty="0"/>
              <a:t>H</a:t>
            </a:r>
            <a:r>
              <a:rPr lang="en-US" sz="2000" dirty="0" smtClean="0"/>
              <a:t>and Crafted Features</a:t>
            </a:r>
            <a:endParaRPr lang="en-US" sz="2000" dirty="0"/>
          </a:p>
        </p:txBody>
      </p:sp>
      <p:sp>
        <p:nvSpPr>
          <p:cNvPr id="6" name="TextBox 5"/>
          <p:cNvSpPr txBox="1"/>
          <p:nvPr/>
        </p:nvSpPr>
        <p:spPr>
          <a:xfrm>
            <a:off x="5255069" y="2254984"/>
            <a:ext cx="1524000" cy="1631216"/>
          </a:xfrm>
          <a:prstGeom prst="rect">
            <a:avLst/>
          </a:prstGeom>
          <a:noFill/>
          <a:ln w="28575">
            <a:solidFill>
              <a:srgbClr val="C00000"/>
            </a:solidFill>
          </a:ln>
        </p:spPr>
        <p:txBody>
          <a:bodyPr wrap="square" rtlCol="0">
            <a:spAutoFit/>
          </a:bodyPr>
          <a:lstStyle/>
          <a:p>
            <a:pPr algn="ctr"/>
            <a:r>
              <a:rPr lang="en-US" sz="2000" b="1" dirty="0" smtClean="0"/>
              <a:t>Trainable Classifier</a:t>
            </a:r>
          </a:p>
          <a:p>
            <a:pPr algn="ctr"/>
            <a:r>
              <a:rPr lang="en-US" sz="2000" dirty="0" smtClean="0"/>
              <a:t>(e.g. SVM, Random Forrest)</a:t>
            </a:r>
            <a:endParaRPr lang="en-US" sz="2000" dirty="0"/>
          </a:p>
        </p:txBody>
      </p:sp>
      <p:cxnSp>
        <p:nvCxnSpPr>
          <p:cNvPr id="8" name="Straight Arrow Connector 7"/>
          <p:cNvCxnSpPr>
            <a:endCxn id="5" idx="1"/>
          </p:cNvCxnSpPr>
          <p:nvPr/>
        </p:nvCxnSpPr>
        <p:spPr bwMode="auto">
          <a:xfrm>
            <a:off x="1931285" y="3120693"/>
            <a:ext cx="901970"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Arrow Connector 8"/>
          <p:cNvCxnSpPr/>
          <p:nvPr/>
        </p:nvCxnSpPr>
        <p:spPr bwMode="auto">
          <a:xfrm>
            <a:off x="4357255" y="3120692"/>
            <a:ext cx="901970"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Straight Arrow Connector 9"/>
          <p:cNvCxnSpPr/>
          <p:nvPr/>
        </p:nvCxnSpPr>
        <p:spPr bwMode="auto">
          <a:xfrm flipV="1">
            <a:off x="6779069" y="3070592"/>
            <a:ext cx="612331" cy="257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7391400" y="2408872"/>
            <a:ext cx="1612004" cy="1323439"/>
          </a:xfrm>
          <a:prstGeom prst="rect">
            <a:avLst/>
          </a:prstGeom>
          <a:noFill/>
          <a:ln w="28575">
            <a:solidFill>
              <a:srgbClr val="C00000"/>
            </a:solidFill>
          </a:ln>
        </p:spPr>
        <p:txBody>
          <a:bodyPr wrap="square" rtlCol="0">
            <a:spAutoFit/>
          </a:bodyPr>
          <a:lstStyle/>
          <a:p>
            <a:pPr algn="ctr"/>
            <a:r>
              <a:rPr lang="en-US" sz="2000" b="1" dirty="0" smtClean="0"/>
              <a:t>Output</a:t>
            </a:r>
          </a:p>
          <a:p>
            <a:pPr algn="ctr"/>
            <a:r>
              <a:rPr lang="en-US" sz="2000" dirty="0" smtClean="0"/>
              <a:t>(e.g. Outdoor Yes or No)</a:t>
            </a:r>
            <a:endParaRPr lang="en-US" sz="20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596" y="2474083"/>
            <a:ext cx="1777149" cy="1337819"/>
          </a:xfrm>
          <a:prstGeom prst="rect">
            <a:avLst/>
          </a:prstGeom>
        </p:spPr>
      </p:pic>
    </p:spTree>
    <p:extLst>
      <p:ext uri="{BB962C8B-B14F-4D97-AF65-F5344CB8AC3E}">
        <p14:creationId xmlns:p14="http://schemas.microsoft.com/office/powerpoint/2010/main" val="4222571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164591"/>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6896711" y="147046"/>
            <a:ext cx="728093" cy="686595"/>
          </a:xfrm>
          <a:prstGeom prst="rect">
            <a:avLst/>
          </a:prstGeom>
        </p:spPr>
      </p:pic>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864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864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nvPr>
        </p:nvGraphicFramePr>
        <p:xfrm>
          <a:off x="955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5096244"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235376"/>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nvPr>
        </p:nvGraphicFramePr>
        <p:xfrm>
          <a:off x="954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5084205"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1031419" y="5257958"/>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45610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Review</a:t>
            </a:r>
            <a:endParaRPr lang="zh-TW" altLang="en-US" dirty="0"/>
          </a:p>
        </p:txBody>
      </p:sp>
      <p:grpSp>
        <p:nvGrpSpPr>
          <p:cNvPr id="5" name="群組 4"/>
          <p:cNvGrpSpPr/>
          <p:nvPr/>
        </p:nvGrpSpPr>
        <p:grpSpPr>
          <a:xfrm>
            <a:off x="3385945" y="128702"/>
            <a:ext cx="5558825" cy="4289424"/>
            <a:chOff x="773413" y="2230720"/>
            <a:chExt cx="5558825" cy="4289424"/>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13" y="2230720"/>
              <a:ext cx="5558825" cy="4169118"/>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3552825" y="615081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552825" y="6150812"/>
                  <a:ext cx="421847" cy="369332"/>
                </a:xfrm>
                <a:prstGeom prst="rect">
                  <a:avLst/>
                </a:prstGeom>
                <a:blipFill rotWithShape="0">
                  <a:blip r:embed="rId5"/>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cxnSp>
        <p:nvCxnSpPr>
          <p:cNvPr id="10" name="直線接點 9"/>
          <p:cNvCxnSpPr/>
          <p:nvPr/>
        </p:nvCxnSpPr>
        <p:spPr>
          <a:xfrm flipH="1">
            <a:off x="3884822" y="2202583"/>
            <a:ext cx="4693798"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238762" y="311402"/>
            <a:ext cx="0" cy="378236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681229" y="2731027"/>
            <a:ext cx="2083228" cy="80639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Larger Learning Rate</a:t>
            </a:r>
            <a:endParaRPr lang="zh-TW" altLang="en-US" sz="2400" dirty="0"/>
          </a:p>
        </p:txBody>
      </p:sp>
      <p:cxnSp>
        <p:nvCxnSpPr>
          <p:cNvPr id="43" name="直線單箭頭接點 42"/>
          <p:cNvCxnSpPr/>
          <p:nvPr/>
        </p:nvCxnSpPr>
        <p:spPr>
          <a:xfrm>
            <a:off x="4680979" y="3174770"/>
            <a:ext cx="2000250"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3918696" y="685054"/>
            <a:ext cx="2083228" cy="80639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Smaller Learning Rate</a:t>
            </a:r>
            <a:endParaRPr lang="zh-TW" altLang="en-US" sz="2400" dirty="0"/>
          </a:p>
        </p:txBody>
      </p:sp>
      <p:cxnSp>
        <p:nvCxnSpPr>
          <p:cNvPr id="45" name="直線單箭頭接點 44"/>
          <p:cNvCxnSpPr/>
          <p:nvPr/>
        </p:nvCxnSpPr>
        <p:spPr>
          <a:xfrm rot="5400000" flipH="1">
            <a:off x="3960185" y="2495161"/>
            <a:ext cx="200025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496331" y="3726989"/>
            <a:ext cx="1901941" cy="523220"/>
          </a:xfrm>
          <a:prstGeom prst="rect">
            <a:avLst/>
          </a:prstGeom>
          <a:noFill/>
        </p:spPr>
        <p:txBody>
          <a:bodyPr wrap="square" rtlCol="0">
            <a:spAutoFit/>
          </a:bodyPr>
          <a:lstStyle/>
          <a:p>
            <a:pPr algn="ctr"/>
            <a:r>
              <a:rPr lang="en-US" altLang="zh-TW" sz="2800" b="1" i="1" u="sng" dirty="0" err="1"/>
              <a:t>Adagrad</a:t>
            </a:r>
            <a:endParaRPr lang="zh-TW" altLang="en-US" sz="2800" b="1" i="1" u="sng" dirty="0"/>
          </a:p>
        </p:txBody>
      </p:sp>
      <mc:AlternateContent xmlns:mc="http://schemas.openxmlformats.org/markup-compatibility/2006" xmlns:a14="http://schemas.microsoft.com/office/drawing/2010/main">
        <mc:Choice Requires="a14">
          <p:sp>
            <p:nvSpPr>
              <p:cNvPr id="46" name="文字方塊 45"/>
              <p:cNvSpPr txBox="1"/>
              <p:nvPr/>
            </p:nvSpPr>
            <p:spPr>
              <a:xfrm>
                <a:off x="2511835" y="4574431"/>
                <a:ext cx="4396781" cy="12736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i="1">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𝑖</m:t>
                                  </m:r>
                                  <m:r>
                                    <a:rPr lang="en-US" altLang="zh-TW" sz="2800" i="1">
                                      <a:latin typeface="Cambria Math" panose="02040503050406030204" pitchFamily="18" charset="0"/>
                                    </a:rPr>
                                    <m:t>=0</m:t>
                                  </m:r>
                                </m:sub>
                                <m:sup>
                                  <m:r>
                                    <a:rPr lang="en-US" altLang="zh-TW" sz="2800" i="1">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𝑖</m:t>
                                              </m:r>
                                            </m:sup>
                                          </m:sSup>
                                        </m:e>
                                      </m:d>
                                    </m:e>
                                    <m:sup>
                                      <m:r>
                                        <a:rPr lang="en-US" altLang="zh-TW" sz="2800" i="1">
                                          <a:latin typeface="Cambria Math" panose="02040503050406030204" pitchFamily="18" charset="0"/>
                                        </a:rPr>
                                        <m:t>2</m:t>
                                      </m:r>
                                    </m:sup>
                                  </m:sSup>
                                </m:e>
                              </m:nary>
                            </m:e>
                          </m:rad>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2511835" y="4574431"/>
                <a:ext cx="4396781" cy="1273682"/>
              </a:xfrm>
              <a:prstGeom prst="rect">
                <a:avLst/>
              </a:prstGeom>
              <a:blipFill rotWithShape="0">
                <a:blip r:embed="rId7"/>
                <a:stretch>
                  <a:fillRect/>
                </a:stretch>
              </a:blipFill>
            </p:spPr>
            <p:txBody>
              <a:bodyPr/>
              <a:lstStyle/>
              <a:p>
                <a:r>
                  <a:rPr lang="zh-TW" altLang="en-US">
                    <a:noFill/>
                  </a:rPr>
                  <a:t> </a:t>
                </a:r>
              </a:p>
            </p:txBody>
          </p:sp>
        </mc:Fallback>
      </mc:AlternateContent>
      <p:sp>
        <p:nvSpPr>
          <p:cNvPr id="48" name="矩形 47"/>
          <p:cNvSpPr/>
          <p:nvPr/>
        </p:nvSpPr>
        <p:spPr>
          <a:xfrm>
            <a:off x="1358336" y="5972284"/>
            <a:ext cx="6962405" cy="50581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Use first derivative to estimate second derivative</a:t>
            </a:r>
            <a:endParaRPr lang="zh-TW" altLang="en-US" sz="2400" dirty="0"/>
          </a:p>
        </p:txBody>
      </p:sp>
      <p:cxnSp>
        <p:nvCxnSpPr>
          <p:cNvPr id="51" name="直線接點 50"/>
          <p:cNvCxnSpPr/>
          <p:nvPr/>
        </p:nvCxnSpPr>
        <p:spPr>
          <a:xfrm>
            <a:off x="4841262" y="5706686"/>
            <a:ext cx="164373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5598662" y="5687553"/>
            <a:ext cx="1" cy="2880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5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animBg="1"/>
      <p:bldP spid="3" grpId="0"/>
      <p:bldP spid="46" grpId="0"/>
      <p:bldP spid="4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RMSProp</a:t>
            </a:r>
            <a:endParaRPr lang="zh-TW" altLang="en-US" dirty="0"/>
          </a:p>
        </p:txBody>
      </p:sp>
      <p:pic>
        <p:nvPicPr>
          <p:cNvPr id="4" name="圖片 3"/>
          <p:cNvPicPr>
            <a:picLocks noChangeAspect="1"/>
          </p:cNvPicPr>
          <p:nvPr/>
        </p:nvPicPr>
        <p:blipFill>
          <a:blip r:embed="rId2"/>
          <a:stretch>
            <a:fillRect/>
          </a:stretch>
        </p:blipFill>
        <p:spPr>
          <a:xfrm>
            <a:off x="1135740" y="2398395"/>
            <a:ext cx="7162800" cy="3524250"/>
          </a:xfrm>
          <a:prstGeom prst="rect">
            <a:avLst/>
          </a:prstGeom>
        </p:spPr>
      </p:pic>
      <mc:AlternateContent xmlns:mc="http://schemas.openxmlformats.org/markup-compatibility/2006" xmlns:a14="http://schemas.microsoft.com/office/drawing/2010/main">
        <mc:Choice Requires="a14">
          <p:sp>
            <p:nvSpPr>
              <p:cNvPr id="5" name="文字方塊 4"/>
              <p:cNvSpPr txBox="1"/>
              <p:nvPr/>
            </p:nvSpPr>
            <p:spPr>
              <a:xfrm>
                <a:off x="4506216" y="592264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4506216" y="5922645"/>
                <a:ext cx="421847" cy="369332"/>
              </a:xfrm>
              <a:prstGeom prst="rect">
                <a:avLst/>
              </a:prstGeom>
              <a:blipFill rotWithShape="0">
                <a:blip r:embed="rId3"/>
                <a:stretch>
                  <a:fillRect l="-8696"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773790" y="3975854"/>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773790" y="3975854"/>
                <a:ext cx="428964" cy="369332"/>
              </a:xfrm>
              <a:prstGeom prst="rect">
                <a:avLst/>
              </a:prstGeom>
              <a:blipFill rotWithShape="0">
                <a:blip r:embed="rId4"/>
                <a:stretch>
                  <a:fillRect l="-10000" r="-5714" b="-13115"/>
                </a:stretch>
              </a:blipFill>
            </p:spPr>
            <p:txBody>
              <a:bodyPr/>
              <a:lstStyle/>
              <a:p>
                <a:r>
                  <a:rPr lang="zh-TW" altLang="en-US">
                    <a:noFill/>
                  </a:rPr>
                  <a:t> </a:t>
                </a:r>
              </a:p>
            </p:txBody>
          </p:sp>
        </mc:Fallback>
      </mc:AlternateContent>
      <p:sp>
        <p:nvSpPr>
          <p:cNvPr id="3" name="文字方塊 2"/>
          <p:cNvSpPr txBox="1"/>
          <p:nvPr/>
        </p:nvSpPr>
        <p:spPr>
          <a:xfrm>
            <a:off x="879255" y="1729795"/>
            <a:ext cx="7970615" cy="461665"/>
          </a:xfrm>
          <a:prstGeom prst="rect">
            <a:avLst/>
          </a:prstGeom>
          <a:noFill/>
        </p:spPr>
        <p:txBody>
          <a:bodyPr wrap="square" rtlCol="0">
            <a:spAutoFit/>
          </a:bodyPr>
          <a:lstStyle/>
          <a:p>
            <a:pPr algn="ctr"/>
            <a:r>
              <a:rPr lang="en-US" altLang="zh-TW" sz="2400" dirty="0"/>
              <a:t>Error Surface can be very complex when training NN.</a:t>
            </a:r>
            <a:endParaRPr lang="zh-TW" altLang="en-US" sz="2400" dirty="0"/>
          </a:p>
        </p:txBody>
      </p:sp>
      <p:sp>
        <p:nvSpPr>
          <p:cNvPr id="7" name="矩形 6"/>
          <p:cNvSpPr/>
          <p:nvPr/>
        </p:nvSpPr>
        <p:spPr>
          <a:xfrm>
            <a:off x="3720428" y="4702385"/>
            <a:ext cx="2083228" cy="8063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Larger Learning Rate</a:t>
            </a:r>
            <a:endParaRPr lang="zh-TW" altLang="en-US" sz="2400" dirty="0"/>
          </a:p>
        </p:txBody>
      </p:sp>
      <p:cxnSp>
        <p:nvCxnSpPr>
          <p:cNvPr id="8" name="直線單箭頭接點 7"/>
          <p:cNvCxnSpPr/>
          <p:nvPr/>
        </p:nvCxnSpPr>
        <p:spPr>
          <a:xfrm>
            <a:off x="3761917" y="4507499"/>
            <a:ext cx="200025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94251" y="2978815"/>
            <a:ext cx="2083228" cy="80639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Smaller Learning Rate</a:t>
            </a:r>
            <a:endParaRPr lang="zh-TW" altLang="en-US" sz="2400" dirty="0"/>
          </a:p>
        </p:txBody>
      </p:sp>
      <p:cxnSp>
        <p:nvCxnSpPr>
          <p:cNvPr id="10" name="直線單箭頭接點 9"/>
          <p:cNvCxnSpPr/>
          <p:nvPr/>
        </p:nvCxnSpPr>
        <p:spPr>
          <a:xfrm>
            <a:off x="1135740" y="2783929"/>
            <a:ext cx="200025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50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RMSProp</a:t>
            </a:r>
            <a:endParaRPr lang="zh-TW" altLang="en-US" dirty="0"/>
          </a:p>
        </p:txBody>
      </p:sp>
      <mc:AlternateContent xmlns:mc="http://schemas.openxmlformats.org/markup-compatibility/2006" xmlns:a14="http://schemas.microsoft.com/office/drawing/2010/main">
        <mc:Choice Requires="a14">
          <p:sp>
            <p:nvSpPr>
              <p:cNvPr id="23" name="文字方塊 22"/>
              <p:cNvSpPr txBox="1"/>
              <p:nvPr/>
            </p:nvSpPr>
            <p:spPr>
              <a:xfrm>
                <a:off x="621174" y="1514436"/>
                <a:ext cx="2840778" cy="763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0</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0</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0</m:t>
                          </m:r>
                        </m:sup>
                      </m:sSup>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621174" y="1514436"/>
                <a:ext cx="2840778" cy="763992"/>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rot="5400000">
                <a:off x="1828703" y="4265385"/>
                <a:ext cx="4793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rot="5400000">
                <a:off x="1828703" y="4265385"/>
                <a:ext cx="479378" cy="430887"/>
              </a:xfrm>
              <a:prstGeom prst="rect">
                <a:avLst/>
              </a:prstGeom>
              <a:blipFill rotWithShape="0">
                <a:blip r:embed="rId4"/>
                <a:stretch>
                  <a:fillRect b="-205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621174" y="2413255"/>
                <a:ext cx="2840778" cy="737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2</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1</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1</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621174" y="2413255"/>
                <a:ext cx="2840778" cy="737766"/>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395896" y="4911580"/>
                <a:ext cx="2984086" cy="737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𝑡</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395896" y="4911580"/>
                <a:ext cx="2984086" cy="737766"/>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3816421" y="1698241"/>
                <a:ext cx="134011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0</m:t>
                          </m:r>
                        </m:sup>
                      </m:sSup>
                      <m:r>
                        <a:rPr lang="en-US" altLang="zh-TW" sz="2800" b="0" i="0"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𝑔</m:t>
                          </m:r>
                        </m:e>
                        <m:sup>
                          <m:r>
                            <a:rPr lang="en-US" altLang="zh-TW" sz="2800" i="1">
                              <a:latin typeface="Cambria Math" panose="02040503050406030204" pitchFamily="18" charset="0"/>
                            </a:rPr>
                            <m:t>0</m:t>
                          </m:r>
                        </m:sup>
                      </m:sSup>
                    </m:oMath>
                  </m:oMathPara>
                </a14:m>
                <a:endParaRPr lang="zh-TW" altLang="en-US" sz="28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816421" y="1698241"/>
                <a:ext cx="1340110" cy="430887"/>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3816421" y="2481235"/>
                <a:ext cx="4722639"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1</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0</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1</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3816421" y="2481235"/>
                <a:ext cx="4722639" cy="521810"/>
              </a:xfrm>
              <a:prstGeom prst="rect">
                <a:avLst/>
              </a:prstGeom>
              <a:blipFill rotWithShape="0">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644157" y="3359185"/>
                <a:ext cx="2848472" cy="763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3</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2</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2</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644157" y="3359185"/>
                <a:ext cx="2848472" cy="763992"/>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3780921" y="3468501"/>
                <a:ext cx="4818499"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2</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1</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2</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3780921" y="3468501"/>
                <a:ext cx="4818499" cy="521810"/>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3816421" y="4953756"/>
                <a:ext cx="5013745"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𝑡</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3816421" y="4953756"/>
                <a:ext cx="5013745" cy="521810"/>
              </a:xfrm>
              <a:prstGeom prst="rect">
                <a:avLst/>
              </a:prstGeom>
              <a:blipFill rotWithShape="0">
                <a:blip r:embed="rId11"/>
                <a:stretch>
                  <a:fillRect/>
                </a:stretch>
              </a:blipFill>
            </p:spPr>
            <p:txBody>
              <a:bodyPr/>
              <a:lstStyle/>
              <a:p>
                <a:r>
                  <a:rPr lang="zh-TW" altLang="en-US">
                    <a:noFill/>
                  </a:rPr>
                  <a:t> </a:t>
                </a:r>
              </a:p>
            </p:txBody>
          </p:sp>
        </mc:Fallback>
      </mc:AlternateContent>
      <p:sp>
        <p:nvSpPr>
          <p:cNvPr id="15" name="矩形 14"/>
          <p:cNvSpPr/>
          <p:nvPr/>
        </p:nvSpPr>
        <p:spPr>
          <a:xfrm>
            <a:off x="3729488" y="5649346"/>
            <a:ext cx="5111474" cy="9316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Root Mean Square of the gradients with previous gradients being decayed </a:t>
            </a:r>
            <a:endParaRPr lang="zh-TW" altLang="en-US" sz="2400" dirty="0"/>
          </a:p>
        </p:txBody>
      </p:sp>
    </p:spTree>
    <p:extLst>
      <p:ext uri="{BB962C8B-B14F-4D97-AF65-F5344CB8AC3E}">
        <p14:creationId xmlns:p14="http://schemas.microsoft.com/office/powerpoint/2010/main" val="379172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30" grpId="0"/>
      <p:bldP spid="12" grpId="0"/>
      <p:bldP spid="13" grpId="0"/>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接點 42"/>
          <p:cNvCxnSpPr/>
          <p:nvPr/>
        </p:nvCxnSpPr>
        <p:spPr>
          <a:xfrm>
            <a:off x="6477914" y="5115255"/>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6146877" y="479873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p:cNvCxnSpPr/>
          <p:nvPr/>
        </p:nvCxnSpPr>
        <p:spPr>
          <a:xfrm>
            <a:off x="4542662" y="409143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2807794" y="4079735"/>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302268" y="2993515"/>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1410327" y="5842348"/>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Hard to find </a:t>
            </a:r>
            <a:br>
              <a:rPr lang="en-US" altLang="zh-TW" dirty="0"/>
            </a:br>
            <a:r>
              <a:rPr lang="en-US" altLang="zh-TW" dirty="0"/>
              <a:t>optimal network parameters</a:t>
            </a:r>
            <a:endParaRPr lang="zh-TW" altLang="en-US" dirty="0"/>
          </a:p>
        </p:txBody>
      </p:sp>
      <p:sp>
        <p:nvSpPr>
          <p:cNvPr id="6" name="手繪多邊形 5"/>
          <p:cNvSpPr/>
          <p:nvPr/>
        </p:nvSpPr>
        <p:spPr>
          <a:xfrm>
            <a:off x="600809" y="1938564"/>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4226140" y="400153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411176" y="5984060"/>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829408" y="1830418"/>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780543" y="1740578"/>
            <a:ext cx="968272" cy="830997"/>
          </a:xfrm>
          <a:prstGeom prst="rect">
            <a:avLst/>
          </a:prstGeom>
          <a:noFill/>
        </p:spPr>
        <p:txBody>
          <a:bodyPr wrap="square" rtlCol="0">
            <a:spAutoFit/>
          </a:bodyPr>
          <a:lstStyle/>
          <a:p>
            <a:pPr algn="ctr"/>
            <a:r>
              <a:rPr lang="en-US" altLang="zh-TW" sz="2400" dirty="0"/>
              <a:t>Total</a:t>
            </a:r>
          </a:p>
          <a:p>
            <a:pPr algn="ctr"/>
            <a:r>
              <a:rPr lang="en-US" altLang="zh-TW" sz="2400" dirty="0"/>
              <a:t>Loss</a:t>
            </a:r>
            <a:endParaRPr lang="zh-TW" altLang="en-US" sz="2400" dirty="0"/>
          </a:p>
        </p:txBody>
      </p:sp>
      <p:sp>
        <p:nvSpPr>
          <p:cNvPr id="17" name="文字方塊 16"/>
          <p:cNvSpPr txBox="1"/>
          <p:nvPr/>
        </p:nvSpPr>
        <p:spPr>
          <a:xfrm>
            <a:off x="2198531" y="6156681"/>
            <a:ext cx="5195774" cy="461665"/>
          </a:xfrm>
          <a:prstGeom prst="rect">
            <a:avLst/>
          </a:prstGeom>
          <a:noFill/>
        </p:spPr>
        <p:txBody>
          <a:bodyPr wrap="square" rtlCol="0">
            <a:spAutoFit/>
          </a:bodyPr>
          <a:lstStyle/>
          <a:p>
            <a:pPr algn="ctr"/>
            <a:r>
              <a:rPr lang="en-US" altLang="zh-TW" sz="2400" dirty="0"/>
              <a:t>The value of a network parameter w</a:t>
            </a:r>
            <a:endParaRPr lang="zh-TW" altLang="en-US" sz="2400" dirty="0"/>
          </a:p>
        </p:txBody>
      </p:sp>
      <p:sp>
        <p:nvSpPr>
          <p:cNvPr id="11" name="文字方塊 10"/>
          <p:cNvSpPr txBox="1"/>
          <p:nvPr/>
        </p:nvSpPr>
        <p:spPr>
          <a:xfrm>
            <a:off x="2213390" y="1974272"/>
            <a:ext cx="2549506"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Very slow at the </a:t>
            </a:r>
            <a:r>
              <a:rPr lang="en-US" altLang="zh-TW" sz="2800" b="1" dirty="0"/>
              <a:t>plateau</a:t>
            </a:r>
            <a:endParaRPr lang="zh-TW" altLang="en-US" sz="2800" dirty="0"/>
          </a:p>
        </p:txBody>
      </p:sp>
      <p:sp>
        <p:nvSpPr>
          <p:cNvPr id="22" name="文字方塊 21"/>
          <p:cNvSpPr txBox="1"/>
          <p:nvPr/>
        </p:nvSpPr>
        <p:spPr>
          <a:xfrm>
            <a:off x="5719185" y="3637122"/>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Stuck at local minima</a:t>
            </a:r>
            <a:endParaRPr lang="zh-TW" altLang="en-US" sz="2800" dirty="0"/>
          </a:p>
        </p:txBody>
      </p:sp>
      <p:sp>
        <p:nvSpPr>
          <p:cNvPr id="21" name="橢圓 20"/>
          <p:cNvSpPr/>
          <p:nvPr/>
        </p:nvSpPr>
        <p:spPr>
          <a:xfrm>
            <a:off x="1009471" y="26769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6595510" y="5039317"/>
                <a:ext cx="1288691"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6595510" y="5039317"/>
                <a:ext cx="1288691" cy="822469"/>
              </a:xfrm>
              <a:prstGeom prst="rect">
                <a:avLst/>
              </a:prstGeom>
              <a:blipFill rotWithShape="0">
                <a:blip r:embed="rId3"/>
                <a:stretch>
                  <a:fillRect/>
                </a:stretch>
              </a:blipFill>
            </p:spPr>
            <p:txBody>
              <a:bodyPr/>
              <a:lstStyle/>
              <a:p>
                <a:r>
                  <a:rPr lang="zh-TW" altLang="en-US">
                    <a:noFill/>
                  </a:rPr>
                  <a:t> </a:t>
                </a:r>
              </a:p>
            </p:txBody>
          </p:sp>
        </mc:Fallback>
      </mc:AlternateContent>
      <p:sp>
        <p:nvSpPr>
          <p:cNvPr id="30" name="橢圓 29"/>
          <p:cNvSpPr/>
          <p:nvPr/>
        </p:nvSpPr>
        <p:spPr>
          <a:xfrm>
            <a:off x="2491271" y="387634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4320922" y="2848042"/>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a:t>Stuck at saddle point</a:t>
            </a:r>
            <a:endParaRPr lang="zh-TW" altLang="en-US" sz="2800" dirty="0"/>
          </a:p>
        </p:txBody>
      </p:sp>
      <p:cxnSp>
        <p:nvCxnSpPr>
          <p:cNvPr id="34" name="直線單箭頭接點 33"/>
          <p:cNvCxnSpPr>
            <a:stCxn id="24" idx="7"/>
          </p:cNvCxnSpPr>
          <p:nvPr/>
        </p:nvCxnSpPr>
        <p:spPr>
          <a:xfrm flipV="1">
            <a:off x="6687216" y="4160343"/>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03879" y="3310038"/>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3031610" y="2928379"/>
            <a:ext cx="456533" cy="104067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p:cNvSpPr txBox="1"/>
              <p:nvPr/>
            </p:nvSpPr>
            <p:spPr>
              <a:xfrm>
                <a:off x="4646291" y="5031581"/>
                <a:ext cx="1292685"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4646291" y="5031581"/>
                <a:ext cx="1292685" cy="822469"/>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2873505" y="5039192"/>
                <a:ext cx="1303192"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2873505" y="5039192"/>
                <a:ext cx="1303192" cy="822469"/>
              </a:xfrm>
              <a:prstGeom prst="rect">
                <a:avLst/>
              </a:prstGeom>
              <a:blipFill rotWithShape="0">
                <a:blip r:embed="rId5"/>
                <a:stretch>
                  <a:fillRect/>
                </a:stretch>
              </a:blipFill>
            </p:spPr>
            <p:txBody>
              <a:bodyPr/>
              <a:lstStyle/>
              <a:p>
                <a:r>
                  <a:rPr lang="zh-TW" altLang="en-US">
                    <a:noFill/>
                  </a:rPr>
                  <a:t> </a:t>
                </a:r>
              </a:p>
            </p:txBody>
          </p:sp>
        </mc:Fallback>
      </mc:AlternateContent>
      <p:sp>
        <p:nvSpPr>
          <p:cNvPr id="35" name="橢圓 34"/>
          <p:cNvSpPr/>
          <p:nvPr/>
        </p:nvSpPr>
        <p:spPr>
          <a:xfrm>
            <a:off x="1194210" y="587600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2706138" y="587030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4434604" y="584585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6375849" y="585405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0819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1" grpId="0" animBg="1"/>
      <p:bldP spid="22" grpId="0" animBg="1"/>
      <p:bldP spid="28" grpId="0" animBg="1"/>
      <p:bldP spid="30" grpId="0" animBg="1"/>
      <p:bldP spid="33" grpId="0" animBg="1"/>
      <p:bldP spid="26" grpId="0" animBg="1"/>
      <p:bldP spid="29" grpId="0" animBg="1"/>
      <p:bldP spid="38" grpId="0" animBg="1"/>
      <p:bldP spid="39" grpId="0" animBg="1"/>
      <p:bldP spid="4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 physical world</a:t>
            </a:r>
            <a:r>
              <a:rPr lang="zh-TW" altLang="en-US" dirty="0"/>
              <a:t> </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dirty="0"/>
              <a:t>Momentum</a:t>
            </a:r>
            <a:endParaRPr lang="zh-TW" altLang="en-US" dirty="0"/>
          </a:p>
        </p:txBody>
      </p:sp>
      <p:sp>
        <p:nvSpPr>
          <p:cNvPr id="6" name="手繪多邊形 5"/>
          <p:cNvSpPr/>
          <p:nvPr/>
        </p:nvSpPr>
        <p:spPr>
          <a:xfrm>
            <a:off x="896815" y="25191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36685" y="1896208"/>
                  <a:pt x="1019908" y="2356339"/>
                </a:cubicBezTo>
                <a:cubicBezTo>
                  <a:pt x="1603131" y="2816470"/>
                  <a:pt x="2872154" y="2631831"/>
                  <a:pt x="3499339" y="2760785"/>
                </a:cubicBezTo>
                <a:cubicBezTo>
                  <a:pt x="4126524" y="2889739"/>
                  <a:pt x="4396154" y="3156439"/>
                  <a:pt x="4783016" y="3130062"/>
                </a:cubicBezTo>
                <a:cubicBezTo>
                  <a:pt x="5169878" y="3103685"/>
                  <a:pt x="5506916" y="2725615"/>
                  <a:pt x="5820508" y="2602523"/>
                </a:cubicBezTo>
                <a:cubicBezTo>
                  <a:pt x="6134100" y="2479431"/>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1055076" y="238420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2596661" y="4470908"/>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5655650" y="462326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p:nvPr/>
        </p:nvCxnSpPr>
        <p:spPr>
          <a:xfrm>
            <a:off x="1529860" y="3152182"/>
            <a:ext cx="316523" cy="110783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3428996" y="4892428"/>
            <a:ext cx="800646" cy="648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6381011" y="4693609"/>
            <a:ext cx="495842" cy="1460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28996" y="2812454"/>
            <a:ext cx="5086354" cy="954107"/>
          </a:xfrm>
          <a:prstGeom prst="rect">
            <a:avLst/>
          </a:prstGeom>
          <a:noFill/>
        </p:spPr>
        <p:txBody>
          <a:bodyPr wrap="square" rtlCol="0">
            <a:spAutoFit/>
          </a:bodyPr>
          <a:lstStyle/>
          <a:p>
            <a:r>
              <a:rPr lang="en-US" altLang="zh-TW" sz="2800" dirty="0"/>
              <a:t>How about put this phenomenon in gradient descent?</a:t>
            </a:r>
            <a:endParaRPr lang="zh-TW" altLang="en-US" sz="2800" dirty="0"/>
          </a:p>
        </p:txBody>
      </p:sp>
    </p:spTree>
    <p:extLst>
      <p:ext uri="{BB962C8B-B14F-4D97-AF65-F5344CB8AC3E}">
        <p14:creationId xmlns:p14="http://schemas.microsoft.com/office/powerpoint/2010/main" val="17676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Review: Vanilla Gradient Descent</a:t>
            </a:r>
            <a:endParaRPr lang="zh-TW" altLang="en-US" dirty="0"/>
          </a:p>
        </p:txBody>
      </p:sp>
      <p:cxnSp>
        <p:nvCxnSpPr>
          <p:cNvPr id="21" name="直線單箭頭接點 20"/>
          <p:cNvCxnSpPr/>
          <p:nvPr/>
        </p:nvCxnSpPr>
        <p:spPr>
          <a:xfrm>
            <a:off x="1422174" y="2717227"/>
            <a:ext cx="1709005" cy="62324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3119857" y="3337491"/>
            <a:ext cx="908500" cy="68339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a:off x="3960582" y="3992290"/>
            <a:ext cx="49277" cy="10960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a:off x="3195780" y="4979154"/>
            <a:ext cx="780335" cy="9741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862211" y="4817963"/>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871194" y="4319804"/>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474068" y="2334993"/>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p:cNvSpPr txBox="1"/>
              <p:nvPr/>
            </p:nvSpPr>
            <p:spPr>
              <a:xfrm>
                <a:off x="5261041" y="2032344"/>
                <a:ext cx="3055326" cy="461665"/>
              </a:xfrm>
              <a:prstGeom prst="rect">
                <a:avLst/>
              </a:prstGeom>
              <a:noFill/>
            </p:spPr>
            <p:txBody>
              <a:bodyPr wrap="square" rtlCol="0">
                <a:spAutoFit/>
              </a:bodyPr>
              <a:lstStyle/>
              <a:p>
                <a:r>
                  <a:rPr lang="en-US" altLang="zh-TW" sz="2400" dirty="0"/>
                  <a:t>Start at position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a14:m>
                <a:endParaRPr lang="zh-TW" altLang="en-US" sz="2400" baseline="-25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261041" y="2032344"/>
                <a:ext cx="3055326" cy="461665"/>
              </a:xfrm>
              <a:prstGeom prst="rect">
                <a:avLst/>
              </a:prstGeom>
              <a:blipFill>
                <a:blip r:embed="rId3"/>
                <a:stretch>
                  <a:fillRect l="-2994"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5261041" y="2619828"/>
                <a:ext cx="4393958"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261041" y="2619828"/>
                <a:ext cx="4393958" cy="461665"/>
              </a:xfrm>
              <a:prstGeom prst="rect">
                <a:avLst/>
              </a:prstGeom>
              <a:blipFill>
                <a:blip r:embed="rId4"/>
                <a:stretch>
                  <a:fillRect l="-2080"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5262505" y="3221046"/>
                <a:ext cx="4169019"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262505" y="3221046"/>
                <a:ext cx="4169019" cy="461665"/>
              </a:xfrm>
              <a:prstGeom prst="rect">
                <a:avLst/>
              </a:prstGeom>
              <a:blipFill>
                <a:blip r:embed="rId5"/>
                <a:stretch>
                  <a:fillRect l="-219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5277666" y="3779118"/>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5277666" y="3779118"/>
                <a:ext cx="3993172" cy="461665"/>
              </a:xfrm>
              <a:prstGeom prst="rect">
                <a:avLst/>
              </a:prstGeom>
              <a:blipFill>
                <a:blip r:embed="rId6"/>
                <a:stretch>
                  <a:fillRect l="-244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5279130" y="4356069"/>
                <a:ext cx="4169019"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e>
                    </m:d>
                  </m:oMath>
                </a14:m>
                <a:endParaRPr lang="zh-TW" altLang="en-US" sz="2400" baseline="-250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5279130" y="4356069"/>
                <a:ext cx="4169019" cy="461665"/>
              </a:xfrm>
              <a:prstGeom prst="rect">
                <a:avLst/>
              </a:prstGeom>
              <a:blipFill>
                <a:blip r:embed="rId7"/>
                <a:stretch>
                  <a:fillRect l="-2339" t="-10667" b="-30667"/>
                </a:stretch>
              </a:blipFill>
            </p:spPr>
            <p:txBody>
              <a:bodyPr/>
              <a:lstStyle/>
              <a:p>
                <a:r>
                  <a:rPr lang="zh-TW" altLang="en-US">
                    <a:noFill/>
                  </a:rPr>
                  <a:t> </a:t>
                </a:r>
              </a:p>
            </p:txBody>
          </p:sp>
        </mc:Fallback>
      </mc:AlternateContent>
      <p:cxnSp>
        <p:nvCxnSpPr>
          <p:cNvPr id="34" name="直線單箭頭接點 33"/>
          <p:cNvCxnSpPr/>
          <p:nvPr/>
        </p:nvCxnSpPr>
        <p:spPr>
          <a:xfrm flipH="1" flipV="1">
            <a:off x="2652379" y="2974971"/>
            <a:ext cx="500337" cy="3496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4009859" y="3445571"/>
            <a:ext cx="18498" cy="53603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987054" y="4414030"/>
            <a:ext cx="412353" cy="56621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1552407" y="4576468"/>
            <a:ext cx="1923316" cy="461665"/>
          </a:xfrm>
          <a:prstGeom prst="rect">
            <a:avLst/>
          </a:prstGeom>
          <a:noFill/>
        </p:spPr>
        <p:txBody>
          <a:bodyPr wrap="square" rtlCol="0">
            <a:spAutoFit/>
          </a:bodyPr>
          <a:lstStyle/>
          <a:p>
            <a:r>
              <a:rPr lang="en-US" altLang="zh-TW" sz="2400" dirty="0"/>
              <a:t>Movement</a:t>
            </a:r>
            <a:endParaRPr lang="zh-TW" altLang="en-US" sz="2400" dirty="0"/>
          </a:p>
        </p:txBody>
      </p:sp>
      <p:sp>
        <p:nvSpPr>
          <p:cNvPr id="39" name="文字方塊 38"/>
          <p:cNvSpPr txBox="1"/>
          <p:nvPr/>
        </p:nvSpPr>
        <p:spPr>
          <a:xfrm>
            <a:off x="1561390" y="4110059"/>
            <a:ext cx="1923316" cy="461665"/>
          </a:xfrm>
          <a:prstGeom prst="rect">
            <a:avLst/>
          </a:prstGeom>
          <a:noFill/>
        </p:spPr>
        <p:txBody>
          <a:bodyPr wrap="square" rtlCol="0">
            <a:spAutoFit/>
          </a:bodyPr>
          <a:lstStyle/>
          <a:p>
            <a:r>
              <a:rPr lang="en-US" altLang="zh-TW" sz="2400" dirty="0"/>
              <a:t>Gradient</a:t>
            </a:r>
            <a:endParaRPr lang="zh-TW" altLang="en-US" sz="2400" dirty="0"/>
          </a:p>
        </p:txBody>
      </p:sp>
      <p:sp>
        <p:nvSpPr>
          <p:cNvPr id="40" name="文字方塊 39"/>
          <p:cNvSpPr txBox="1"/>
          <p:nvPr/>
        </p:nvSpPr>
        <p:spPr>
          <a:xfrm rot="5400000">
            <a:off x="6615158" y="4897436"/>
            <a:ext cx="775882"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41" name="文字方塊 40"/>
              <p:cNvSpPr txBox="1"/>
              <p:nvPr/>
            </p:nvSpPr>
            <p:spPr>
              <a:xfrm>
                <a:off x="1089519" y="2792155"/>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m:oMathPara>
                </a14:m>
                <a:endParaRPr lang="zh-TW" altLang="en-US" sz="2400" baseline="-250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1089519" y="2792155"/>
                <a:ext cx="689088" cy="46057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2630829" y="3333998"/>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baseline="-250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2630829" y="3333998"/>
                <a:ext cx="689088" cy="459806"/>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3404647" y="3961865"/>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baseline="-250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3404647" y="3961865"/>
                <a:ext cx="689088" cy="46057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3328444" y="4800205"/>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oMath>
                  </m:oMathPara>
                </a14:m>
                <a:endParaRPr lang="zh-TW" altLang="en-US" sz="2400" baseline="-250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3328444" y="4800205"/>
                <a:ext cx="689088" cy="460575"/>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67955" y="1994785"/>
                <a:ext cx="10787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baseline="-250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667955" y="1994785"/>
                <a:ext cx="1078707" cy="461665"/>
              </a:xfrm>
              <a:prstGeom prst="rect">
                <a:avLst/>
              </a:prstGeom>
              <a:blipFill>
                <a:blip r:embed="rId12"/>
                <a:stretch>
                  <a:fillRect l="-16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2861505" y="2678234"/>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baseline="-25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2861505" y="2678234"/>
                <a:ext cx="689088" cy="459806"/>
              </a:xfrm>
              <a:prstGeom prst="rect">
                <a:avLst/>
              </a:prstGeom>
              <a:blipFill>
                <a:blip r:embed="rId13"/>
                <a:stretch>
                  <a:fillRect l="-1770" r="-451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4066688" y="3462029"/>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baseline="-250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4066688" y="3462029"/>
                <a:ext cx="689088" cy="460575"/>
              </a:xfrm>
              <a:prstGeom prst="rect">
                <a:avLst/>
              </a:prstGeom>
              <a:blipFill>
                <a:blip r:embed="rId14"/>
                <a:stretch>
                  <a:fillRect l="-1770" r="-460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4166094" y="4518579"/>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e>
                      </m:d>
                    </m:oMath>
                  </m:oMathPara>
                </a14:m>
                <a:endParaRPr lang="zh-TW" altLang="en-US" sz="2400" baseline="-250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166094" y="4518579"/>
                <a:ext cx="689088" cy="460575"/>
              </a:xfrm>
              <a:prstGeom prst="rect">
                <a:avLst/>
              </a:prstGeom>
              <a:blipFill>
                <a:blip r:embed="rId15"/>
                <a:stretch>
                  <a:fillRect l="-1770" r="-46018"/>
                </a:stretch>
              </a:blipFill>
            </p:spPr>
            <p:txBody>
              <a:bodyPr/>
              <a:lstStyle/>
              <a:p>
                <a:r>
                  <a:rPr lang="zh-TW" altLang="en-US">
                    <a:noFill/>
                  </a:rPr>
                  <a:t> </a:t>
                </a:r>
              </a:p>
            </p:txBody>
          </p:sp>
        </mc:Fallback>
      </mc:AlternateContent>
      <p:sp>
        <p:nvSpPr>
          <p:cNvPr id="52" name="橢圓 51"/>
          <p:cNvSpPr/>
          <p:nvPr/>
        </p:nvSpPr>
        <p:spPr>
          <a:xfrm>
            <a:off x="1313389" y="2623703"/>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p:cNvSpPr txBox="1"/>
              <p:nvPr/>
            </p:nvSpPr>
            <p:spPr>
              <a:xfrm>
                <a:off x="5262505" y="5424592"/>
                <a:ext cx="4169019" cy="461665"/>
              </a:xfrm>
              <a:prstGeom prst="rect">
                <a:avLst/>
              </a:prstGeom>
              <a:noFill/>
            </p:spPr>
            <p:txBody>
              <a:bodyPr wrap="square" rtlCol="0">
                <a:spAutoFit/>
              </a:bodyPr>
              <a:lstStyle/>
              <a:p>
                <a:r>
                  <a:rPr lang="en-US" altLang="zh-TW" sz="2400" dirty="0"/>
                  <a:t>Stop until </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𝑡</m:t>
                            </m:r>
                          </m:sup>
                        </m:sSup>
                      </m:e>
                    </m:d>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oMath>
                </a14:m>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262505" y="5424592"/>
                <a:ext cx="4169019" cy="461665"/>
              </a:xfrm>
              <a:prstGeom prst="rect">
                <a:avLst/>
              </a:prstGeom>
              <a:blipFill>
                <a:blip r:embed="rId16"/>
                <a:stretch>
                  <a:fillRect l="-2193" t="-10526" b="-289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891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20" grpId="0"/>
      <p:bldP spid="38" grpId="0"/>
      <p:bldP spid="39" grpId="0"/>
      <p:bldP spid="40" grpId="0"/>
      <p:bldP spid="41" grpId="0"/>
      <p:bldP spid="42" grpId="0"/>
      <p:bldP spid="43" grpId="0"/>
      <p:bldP spid="44" grpId="0"/>
      <p:bldP spid="48" grpId="0"/>
      <p:bldP spid="49" grpId="0"/>
      <p:bldP spid="50" grpId="0"/>
      <p:bldP spid="51" grpId="0"/>
      <p:bldP spid="52" grpId="0" animBg="1"/>
      <p:bldP spid="3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Momentum</a:t>
            </a:r>
            <a:endParaRPr lang="zh-TW" altLang="en-US" dirty="0"/>
          </a:p>
        </p:txBody>
      </p:sp>
      <mc:AlternateContent xmlns:mc="http://schemas.openxmlformats.org/markup-compatibility/2006" xmlns:a14="http://schemas.microsoft.com/office/drawing/2010/main">
        <mc:Choice Requires="a14">
          <p:sp>
            <p:nvSpPr>
              <p:cNvPr id="19" name="文字方塊 18"/>
              <p:cNvSpPr txBox="1"/>
              <p:nvPr/>
            </p:nvSpPr>
            <p:spPr>
              <a:xfrm>
                <a:off x="5091654" y="1468916"/>
                <a:ext cx="2580542" cy="461665"/>
              </a:xfrm>
              <a:prstGeom prst="rect">
                <a:avLst/>
              </a:prstGeom>
              <a:noFill/>
            </p:spPr>
            <p:txBody>
              <a:bodyPr wrap="square" rtlCol="0">
                <a:spAutoFit/>
              </a:bodyPr>
              <a:lstStyle/>
              <a:p>
                <a:r>
                  <a:rPr lang="en-US" altLang="zh-TW" sz="2400" dirty="0"/>
                  <a:t>Start at point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091654" y="1468916"/>
                <a:ext cx="2580542" cy="461665"/>
              </a:xfrm>
              <a:prstGeom prst="rect">
                <a:avLst/>
              </a:prstGeom>
              <a:blipFill rotWithShape="0">
                <a:blip r:embed="rId2"/>
                <a:stretch>
                  <a:fillRect l="-3538"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5101909" y="2402286"/>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101909" y="2402286"/>
                <a:ext cx="3993172" cy="461665"/>
              </a:xfrm>
              <a:prstGeom prst="rect">
                <a:avLst/>
              </a:prstGeom>
              <a:blipFill rotWithShape="0">
                <a:blip r:embed="rId3"/>
                <a:stretch>
                  <a:fillRect l="-244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5087536" y="3442919"/>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v</a:t>
                </a:r>
                <a:r>
                  <a:rPr lang="en-US" altLang="zh-TW" sz="2400" baseline="30000" dirty="0"/>
                  <a:t>1</a:t>
                </a:r>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087536" y="3442919"/>
                <a:ext cx="3360126" cy="461665"/>
              </a:xfrm>
              <a:prstGeom prst="rect">
                <a:avLst/>
              </a:prstGeom>
              <a:blipFill rotWithShape="0">
                <a:blip r:embed="rId4"/>
                <a:stretch>
                  <a:fillRect l="-2904"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5120584" y="3960557"/>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5120584" y="3960557"/>
                <a:ext cx="3993172" cy="461665"/>
              </a:xfrm>
              <a:prstGeom prst="rect">
                <a:avLst/>
              </a:prstGeom>
              <a:blipFill rotWithShape="0">
                <a:blip r:embed="rId5"/>
                <a:stretch>
                  <a:fillRect l="-2443" t="-10667" b="-30667"/>
                </a:stretch>
              </a:blipFill>
            </p:spPr>
            <p:txBody>
              <a:bodyPr/>
              <a:lstStyle/>
              <a:p>
                <a:r>
                  <a:rPr lang="zh-TW" altLang="en-US">
                    <a:noFill/>
                  </a:rPr>
                  <a:t> </a:t>
                </a:r>
              </a:p>
            </p:txBody>
          </p:sp>
        </mc:Fallback>
      </mc:AlternateContent>
      <p:sp>
        <p:nvSpPr>
          <p:cNvPr id="30" name="文字方塊 29"/>
          <p:cNvSpPr txBox="1"/>
          <p:nvPr/>
        </p:nvSpPr>
        <p:spPr>
          <a:xfrm>
            <a:off x="5101909" y="1930581"/>
            <a:ext cx="2580542" cy="461665"/>
          </a:xfrm>
          <a:prstGeom prst="rect">
            <a:avLst/>
          </a:prstGeom>
          <a:noFill/>
        </p:spPr>
        <p:txBody>
          <a:bodyPr wrap="square" rtlCol="0">
            <a:spAutoFit/>
          </a:bodyPr>
          <a:lstStyle/>
          <a:p>
            <a:r>
              <a:rPr lang="en-US" altLang="zh-TW" sz="2400" dirty="0"/>
              <a:t>Movement v</a:t>
            </a:r>
            <a:r>
              <a:rPr lang="en-US" altLang="zh-TW" sz="2400" baseline="30000" dirty="0"/>
              <a:t>0</a:t>
            </a:r>
            <a:r>
              <a:rPr lang="en-US" altLang="zh-TW" sz="2400" dirty="0"/>
              <a:t>=0</a:t>
            </a:r>
            <a:endParaRPr lang="zh-TW" altLang="en-US" sz="2400" dirty="0"/>
          </a:p>
        </p:txBody>
      </p:sp>
      <mc:AlternateContent xmlns:mc="http://schemas.openxmlformats.org/markup-compatibility/2006" xmlns:a14="http://schemas.microsoft.com/office/drawing/2010/main">
        <mc:Choice Requires="a14">
          <p:sp>
            <p:nvSpPr>
              <p:cNvPr id="31" name="文字方塊 30"/>
              <p:cNvSpPr txBox="1"/>
              <p:nvPr/>
            </p:nvSpPr>
            <p:spPr>
              <a:xfrm>
                <a:off x="5087535" y="2925645"/>
                <a:ext cx="4059271" cy="461665"/>
              </a:xfrm>
              <a:prstGeom prst="rect">
                <a:avLst/>
              </a:prstGeom>
              <a:noFill/>
            </p:spPr>
            <p:txBody>
              <a:bodyPr wrap="square" rtlCol="0">
                <a:spAutoFit/>
              </a:bodyPr>
              <a:lstStyle/>
              <a:p>
                <a:r>
                  <a:rPr lang="en-US" altLang="zh-TW" sz="2400" dirty="0"/>
                  <a:t>Movement v</a:t>
                </a:r>
                <a:r>
                  <a:rPr lang="en-US" altLang="zh-TW" sz="2400" baseline="30000" dirty="0"/>
                  <a:t>1</a:t>
                </a:r>
                <a:r>
                  <a:rPr lang="en-US" altLang="zh-TW" sz="2400" dirty="0"/>
                  <a:t> = </a:t>
                </a:r>
                <a:r>
                  <a:rPr lang="el-GR" altLang="zh-TW" sz="2400" dirty="0"/>
                  <a:t>λ</a:t>
                </a:r>
                <a:r>
                  <a:rPr lang="en-US" altLang="zh-TW" sz="2400" dirty="0"/>
                  <a:t>v</a:t>
                </a:r>
                <a:r>
                  <a:rPr lang="en-US" altLang="zh-TW" sz="2400" baseline="30000" dirty="0"/>
                  <a:t>0</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5087535" y="2925645"/>
                <a:ext cx="4059271" cy="461665"/>
              </a:xfrm>
              <a:prstGeom prst="rect">
                <a:avLst/>
              </a:prstGeom>
              <a:blipFill>
                <a:blip r:embed="rId6"/>
                <a:stretch>
                  <a:fillRect l="-2406"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5095139" y="4492400"/>
                <a:ext cx="4044062" cy="461665"/>
              </a:xfrm>
              <a:prstGeom prst="rect">
                <a:avLst/>
              </a:prstGeom>
              <a:noFill/>
            </p:spPr>
            <p:txBody>
              <a:bodyPr wrap="square" rtlCol="0">
                <a:spAutoFit/>
              </a:bodyPr>
              <a:lstStyle/>
              <a:p>
                <a:r>
                  <a:rPr lang="en-US" altLang="zh-TW" sz="2400" dirty="0"/>
                  <a:t>Movement v</a:t>
                </a:r>
                <a:r>
                  <a:rPr lang="en-US" altLang="zh-TW" sz="2400" baseline="30000" dirty="0"/>
                  <a:t>2</a:t>
                </a:r>
                <a:r>
                  <a:rPr lang="en-US" altLang="zh-TW" sz="2400" dirty="0"/>
                  <a:t> = </a:t>
                </a:r>
                <a:r>
                  <a:rPr lang="el-GR" altLang="zh-TW" sz="2400" dirty="0"/>
                  <a:t>λ</a:t>
                </a:r>
                <a:r>
                  <a:rPr lang="en-US" altLang="zh-TW" sz="2400" dirty="0"/>
                  <a:t>v</a:t>
                </a:r>
                <a:r>
                  <a:rPr lang="en-US" altLang="zh-TW" sz="2400" baseline="30000" dirty="0"/>
                  <a:t>1</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a14:m>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095139" y="4492400"/>
                <a:ext cx="4044062" cy="461665"/>
              </a:xfrm>
              <a:prstGeom prst="rect">
                <a:avLst/>
              </a:prstGeom>
              <a:blipFill>
                <a:blip r:embed="rId7"/>
                <a:stretch>
                  <a:fillRect l="-241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5101909" y="4954994"/>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v</a:t>
                </a:r>
                <a:r>
                  <a:rPr lang="en-US" altLang="zh-TW" sz="2400" baseline="30000" dirty="0"/>
                  <a:t>2</a:t>
                </a:r>
                <a:endParaRPr lang="zh-TW" altLang="en-US" sz="2400" baseline="-250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5101909" y="4954994"/>
                <a:ext cx="3360126" cy="461665"/>
              </a:xfrm>
              <a:prstGeom prst="rect">
                <a:avLst/>
              </a:prstGeom>
              <a:blipFill rotWithShape="0">
                <a:blip r:embed="rId8"/>
                <a:stretch>
                  <a:fillRect l="-2904" t="-10526" b="-28947"/>
                </a:stretch>
              </a:blipFill>
            </p:spPr>
            <p:txBody>
              <a:bodyPr/>
              <a:lstStyle/>
              <a:p>
                <a:r>
                  <a:rPr lang="zh-TW" altLang="en-US">
                    <a:noFill/>
                  </a:rPr>
                  <a:t> </a:t>
                </a:r>
              </a:p>
            </p:txBody>
          </p:sp>
        </mc:Fallback>
      </mc:AlternateContent>
      <p:cxnSp>
        <p:nvCxnSpPr>
          <p:cNvPr id="34" name="直線單箭頭接點 33"/>
          <p:cNvCxnSpPr/>
          <p:nvPr/>
        </p:nvCxnSpPr>
        <p:spPr>
          <a:xfrm>
            <a:off x="1482052" y="3044389"/>
            <a:ext cx="1286264" cy="46908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2756401" y="3512567"/>
            <a:ext cx="879813" cy="99140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3633384" y="4460694"/>
            <a:ext cx="27722" cy="124621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3228310" y="5706908"/>
            <a:ext cx="389211" cy="104850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452433" y="5277806"/>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452433" y="4746765"/>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flipV="1">
            <a:off x="443581" y="2607233"/>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flipV="1">
            <a:off x="2704878" y="3038035"/>
            <a:ext cx="32860" cy="44326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633384" y="4059418"/>
            <a:ext cx="450017" cy="39363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3703232" y="5641540"/>
            <a:ext cx="323690" cy="3426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p:cNvSpPr txBox="1"/>
          <p:nvPr/>
        </p:nvSpPr>
        <p:spPr>
          <a:xfrm>
            <a:off x="1142629" y="5036311"/>
            <a:ext cx="1923316" cy="461665"/>
          </a:xfrm>
          <a:prstGeom prst="rect">
            <a:avLst/>
          </a:prstGeom>
          <a:noFill/>
        </p:spPr>
        <p:txBody>
          <a:bodyPr wrap="square" rtlCol="0">
            <a:spAutoFit/>
          </a:bodyPr>
          <a:lstStyle/>
          <a:p>
            <a:r>
              <a:rPr lang="en-US" altLang="zh-TW" sz="2400" dirty="0"/>
              <a:t>Movement</a:t>
            </a:r>
            <a:endParaRPr lang="zh-TW" altLang="en-US" sz="2400" dirty="0"/>
          </a:p>
        </p:txBody>
      </p:sp>
      <p:sp>
        <p:nvSpPr>
          <p:cNvPr id="45" name="文字方塊 44"/>
          <p:cNvSpPr txBox="1"/>
          <p:nvPr/>
        </p:nvSpPr>
        <p:spPr>
          <a:xfrm>
            <a:off x="1142629" y="4537020"/>
            <a:ext cx="1923316" cy="461665"/>
          </a:xfrm>
          <a:prstGeom prst="rect">
            <a:avLst/>
          </a:prstGeom>
          <a:noFill/>
        </p:spPr>
        <p:txBody>
          <a:bodyPr wrap="square" rtlCol="0">
            <a:spAutoFit/>
          </a:bodyPr>
          <a:lstStyle/>
          <a:p>
            <a:r>
              <a:rPr lang="en-US" altLang="zh-TW" sz="2400" dirty="0"/>
              <a:t>Gradient</a:t>
            </a:r>
            <a:endParaRPr lang="zh-TW" altLang="en-US" sz="2400" dirty="0"/>
          </a:p>
        </p:txBody>
      </p:sp>
      <mc:AlternateContent xmlns:mc="http://schemas.openxmlformats.org/markup-compatibility/2006" xmlns:a14="http://schemas.microsoft.com/office/drawing/2010/main">
        <mc:Choice Requires="a14">
          <p:sp>
            <p:nvSpPr>
              <p:cNvPr id="46" name="文字方塊 45"/>
              <p:cNvSpPr txBox="1"/>
              <p:nvPr/>
            </p:nvSpPr>
            <p:spPr>
              <a:xfrm>
                <a:off x="1055019" y="2978099"/>
                <a:ext cx="6890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m:oMathPara>
                </a14:m>
                <a:endParaRPr lang="zh-TW" altLang="en-US" sz="2400" baseline="-250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1055019" y="2978099"/>
                <a:ext cx="689088" cy="461665"/>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2143986" y="3536864"/>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baseline="-250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2143986" y="3536864"/>
                <a:ext cx="689088" cy="459806"/>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2907205" y="4191935"/>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baseline="-250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2907205" y="4191935"/>
                <a:ext cx="689088" cy="460575"/>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3046718" y="5185827"/>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oMath>
                  </m:oMathPara>
                </a14:m>
                <a:endParaRPr lang="zh-TW" altLang="en-US" sz="2400" baseline="-25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046718" y="5185827"/>
                <a:ext cx="689088" cy="460575"/>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943216" y="2400299"/>
                <a:ext cx="6890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baseline="-250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943216" y="2400299"/>
                <a:ext cx="689088" cy="461665"/>
              </a:xfrm>
              <a:prstGeom prst="rect">
                <a:avLst/>
              </a:prstGeom>
              <a:blipFill>
                <a:blip r:embed="rId13"/>
                <a:stretch>
                  <a:fillRect l="-2655" r="-460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2504347" y="2572537"/>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baseline="-250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2504347" y="2572537"/>
                <a:ext cx="689088" cy="459806"/>
              </a:xfrm>
              <a:prstGeom prst="rect">
                <a:avLst/>
              </a:prstGeom>
              <a:blipFill>
                <a:blip r:embed="rId14"/>
                <a:stretch>
                  <a:fillRect l="-2655" r="-451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3988977" y="3639798"/>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baseline="-250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3988977" y="3639798"/>
                <a:ext cx="689088" cy="460575"/>
              </a:xfrm>
              <a:prstGeom prst="rect">
                <a:avLst/>
              </a:prstGeom>
              <a:blipFill>
                <a:blip r:embed="rId15"/>
                <a:stretch>
                  <a:fillRect l="-1770" r="-460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p:cNvSpPr txBox="1"/>
              <p:nvPr/>
            </p:nvSpPr>
            <p:spPr>
              <a:xfrm>
                <a:off x="3981853" y="5381293"/>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e>
                      </m:d>
                    </m:oMath>
                  </m:oMathPara>
                </a14:m>
                <a:endParaRPr lang="zh-TW" altLang="en-US" sz="2400" baseline="-250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3981853" y="5381293"/>
                <a:ext cx="689088" cy="460575"/>
              </a:xfrm>
              <a:prstGeom prst="rect">
                <a:avLst/>
              </a:prstGeom>
              <a:blipFill>
                <a:blip r:embed="rId16"/>
                <a:stretch>
                  <a:fillRect l="-1770" r="-46018"/>
                </a:stretch>
              </a:blipFill>
            </p:spPr>
            <p:txBody>
              <a:bodyPr/>
              <a:lstStyle/>
              <a:p>
                <a:r>
                  <a:rPr lang="zh-TW" altLang="en-US">
                    <a:noFill/>
                  </a:rPr>
                  <a:t> </a:t>
                </a:r>
              </a:p>
            </p:txBody>
          </p:sp>
        </mc:Fallback>
      </mc:AlternateContent>
      <p:sp>
        <p:nvSpPr>
          <p:cNvPr id="54" name="橢圓 53"/>
          <p:cNvSpPr/>
          <p:nvPr/>
        </p:nvSpPr>
        <p:spPr>
          <a:xfrm>
            <a:off x="1282902" y="2895943"/>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p:cNvCxnSpPr/>
          <p:nvPr/>
        </p:nvCxnSpPr>
        <p:spPr>
          <a:xfrm>
            <a:off x="2769123" y="3495864"/>
            <a:ext cx="1008308" cy="39073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2728928" y="3512687"/>
            <a:ext cx="78777" cy="74771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3646403" y="4503974"/>
            <a:ext cx="761038" cy="86574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H="1">
            <a:off x="2971614" y="4492400"/>
            <a:ext cx="623423" cy="440470"/>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H="1" flipV="1">
            <a:off x="3283325" y="5618033"/>
            <a:ext cx="311713" cy="2350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3667257" y="5706908"/>
            <a:ext cx="30800" cy="1044483"/>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85" name="文字方塊 84"/>
          <p:cNvSpPr txBox="1"/>
          <p:nvPr/>
        </p:nvSpPr>
        <p:spPr>
          <a:xfrm>
            <a:off x="5189726" y="5471970"/>
            <a:ext cx="3638550"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400" dirty="0">
                <a:solidFill>
                  <a:schemeClr val="bg1"/>
                </a:solidFill>
              </a:rPr>
              <a:t>Movement not just based on gradient, but previous movement.</a:t>
            </a:r>
            <a:endParaRPr lang="zh-TW" altLang="en-US" sz="2400" dirty="0">
              <a:solidFill>
                <a:schemeClr val="bg1"/>
              </a:solidFill>
            </a:endParaRPr>
          </a:p>
        </p:txBody>
      </p:sp>
      <p:cxnSp>
        <p:nvCxnSpPr>
          <p:cNvPr id="55" name="直線單箭頭接點 54"/>
          <p:cNvCxnSpPr/>
          <p:nvPr/>
        </p:nvCxnSpPr>
        <p:spPr>
          <a:xfrm>
            <a:off x="438881" y="5776486"/>
            <a:ext cx="690196" cy="0"/>
          </a:xfrm>
          <a:prstGeom prst="straightConnector1">
            <a:avLst/>
          </a:prstGeom>
          <a:ln w="63500">
            <a:solidFill>
              <a:srgbClr val="00B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1142629" y="5535602"/>
            <a:ext cx="3031038" cy="830997"/>
          </a:xfrm>
          <a:prstGeom prst="rect">
            <a:avLst/>
          </a:prstGeom>
          <a:noFill/>
        </p:spPr>
        <p:txBody>
          <a:bodyPr wrap="square" rtlCol="0">
            <a:spAutoFit/>
          </a:bodyPr>
          <a:lstStyle/>
          <a:p>
            <a:r>
              <a:rPr lang="en-US" altLang="zh-TW" sz="2400" dirty="0"/>
              <a:t>Movement</a:t>
            </a:r>
          </a:p>
          <a:p>
            <a:r>
              <a:rPr lang="en-US" altLang="zh-TW" sz="2400" dirty="0"/>
              <a:t>of last step</a:t>
            </a:r>
            <a:endParaRPr lang="zh-TW" altLang="en-US" sz="2400" dirty="0"/>
          </a:p>
        </p:txBody>
      </p:sp>
      <p:sp>
        <p:nvSpPr>
          <p:cNvPr id="58" name="文字方塊 57"/>
          <p:cNvSpPr txBox="1"/>
          <p:nvPr/>
        </p:nvSpPr>
        <p:spPr>
          <a:xfrm>
            <a:off x="609376" y="1542087"/>
            <a:ext cx="422386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solidFill>
                  <a:schemeClr val="bg1"/>
                </a:solidFill>
              </a:rPr>
              <a:t>Movement: movement of last step minus gradient at present </a:t>
            </a:r>
            <a:endParaRPr lang="zh-TW" altLang="en-US" sz="2400" dirty="0">
              <a:solidFill>
                <a:schemeClr val="bg1"/>
              </a:solidFill>
            </a:endParaRPr>
          </a:p>
        </p:txBody>
      </p:sp>
    </p:spTree>
    <p:extLst>
      <p:ext uri="{BB962C8B-B14F-4D97-AF65-F5344CB8AC3E}">
        <p14:creationId xmlns:p14="http://schemas.microsoft.com/office/powerpoint/2010/main" val="161208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30" grpId="0"/>
      <p:bldP spid="31" grpId="0"/>
      <p:bldP spid="32" grpId="0"/>
      <p:bldP spid="33" grpId="0"/>
      <p:bldP spid="44" grpId="0"/>
      <p:bldP spid="45" grpId="0"/>
      <p:bldP spid="46" grpId="0"/>
      <p:bldP spid="47" grpId="0"/>
      <p:bldP spid="48" grpId="0"/>
      <p:bldP spid="49" grpId="0"/>
      <p:bldP spid="50" grpId="0"/>
      <p:bldP spid="51" grpId="0"/>
      <p:bldP spid="52" grpId="0"/>
      <p:bldP spid="53" grpId="0"/>
      <p:bldP spid="54" grpId="0" animBg="1"/>
      <p:bldP spid="85" grpId="0" animBg="1"/>
      <p:bldP spid="57" grpId="0"/>
      <p:bldP spid="5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Momentum</a:t>
            </a:r>
            <a:endParaRPr lang="zh-TW" altLang="en-US" dirty="0"/>
          </a:p>
        </p:txBody>
      </p:sp>
      <mc:AlternateContent xmlns:mc="http://schemas.openxmlformats.org/markup-compatibility/2006" xmlns:a14="http://schemas.microsoft.com/office/drawing/2010/main">
        <mc:Choice Requires="a14">
          <p:sp>
            <p:nvSpPr>
              <p:cNvPr id="3" name="文字方塊 2"/>
              <p:cNvSpPr txBox="1"/>
              <p:nvPr/>
            </p:nvSpPr>
            <p:spPr>
              <a:xfrm>
                <a:off x="552265" y="2634037"/>
                <a:ext cx="4304360" cy="1247842"/>
              </a:xfrm>
              <a:prstGeom prst="rect">
                <a:avLst/>
              </a:prstGeom>
              <a:noFill/>
            </p:spPr>
            <p:txBody>
              <a:bodyPr wrap="square" rtlCol="0">
                <a:spAutoFit/>
              </a:bodyPr>
              <a:lstStyle/>
              <a:p>
                <a:r>
                  <a:rPr lang="en-US" altLang="zh-TW" sz="2400" dirty="0"/>
                  <a:t>v</a:t>
                </a:r>
                <a:r>
                  <a:rPr lang="en-US" altLang="zh-TW" sz="2400" baseline="30000" dirty="0"/>
                  <a:t>i</a:t>
                </a:r>
                <a:r>
                  <a:rPr lang="en-US" altLang="zh-TW" sz="2400" dirty="0"/>
                  <a:t> is actually the weighted sum of all the previous gradient: </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r>
                  <a:rPr lang="en-US" altLang="zh-TW" sz="2400" dirty="0"/>
                  <a:t>,</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r>
                      <a:rPr lang="en-US" altLang="zh-TW" sz="2400" b="0" i="1" smtClean="0">
                        <a:latin typeface="Cambria Math" panose="02040503050406030204" pitchFamily="18" charset="0"/>
                      </a:rPr>
                      <m:t>, …</m:t>
                    </m:r>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p>
                        </m:sSup>
                      </m:e>
                    </m:d>
                  </m:oMath>
                </a14:m>
                <a:endParaRPr lang="zh-TW" altLang="en-US" sz="24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552265" y="2634037"/>
                <a:ext cx="4304360" cy="1247842"/>
              </a:xfrm>
              <a:prstGeom prst="rect">
                <a:avLst/>
              </a:prstGeom>
              <a:blipFill>
                <a:blip r:embed="rId3"/>
                <a:stretch>
                  <a:fillRect l="-2266" t="-3902" r="-2833" b="-8780"/>
                </a:stretch>
              </a:blipFill>
            </p:spPr>
            <p:txBody>
              <a:bodyPr/>
              <a:lstStyle/>
              <a:p>
                <a:r>
                  <a:rPr lang="zh-TW" altLang="en-US">
                    <a:noFill/>
                  </a:rPr>
                  <a:t> </a:t>
                </a:r>
              </a:p>
            </p:txBody>
          </p:sp>
        </mc:Fallback>
      </mc:AlternateContent>
      <p:sp>
        <p:nvSpPr>
          <p:cNvPr id="58" name="文字方塊 57"/>
          <p:cNvSpPr txBox="1"/>
          <p:nvPr/>
        </p:nvSpPr>
        <p:spPr>
          <a:xfrm>
            <a:off x="940941" y="3958406"/>
            <a:ext cx="2580542" cy="461665"/>
          </a:xfrm>
          <a:prstGeom prst="rect">
            <a:avLst/>
          </a:prstGeom>
          <a:noFill/>
        </p:spPr>
        <p:txBody>
          <a:bodyPr wrap="square" rtlCol="0">
            <a:spAutoFit/>
          </a:bodyPr>
          <a:lstStyle/>
          <a:p>
            <a:r>
              <a:rPr lang="en-US" altLang="zh-TW" sz="2400" dirty="0"/>
              <a:t>v</a:t>
            </a:r>
            <a:r>
              <a:rPr lang="en-US" altLang="zh-TW" sz="2400" baseline="30000" dirty="0"/>
              <a:t>0 </a:t>
            </a:r>
            <a:r>
              <a:rPr lang="en-US" altLang="zh-TW" sz="2400" dirty="0"/>
              <a:t>= 0</a:t>
            </a:r>
            <a:endParaRPr lang="zh-TW" altLang="en-US" sz="2400" dirty="0"/>
          </a:p>
        </p:txBody>
      </p:sp>
      <mc:AlternateContent xmlns:mc="http://schemas.openxmlformats.org/markup-compatibility/2006" xmlns:a14="http://schemas.microsoft.com/office/drawing/2010/main">
        <mc:Choice Requires="a14">
          <p:sp>
            <p:nvSpPr>
              <p:cNvPr id="60" name="文字方塊 59"/>
              <p:cNvSpPr txBox="1"/>
              <p:nvPr/>
            </p:nvSpPr>
            <p:spPr>
              <a:xfrm>
                <a:off x="940941" y="4569174"/>
                <a:ext cx="2679159" cy="461665"/>
              </a:xfrm>
              <a:prstGeom prst="rect">
                <a:avLst/>
              </a:prstGeom>
              <a:noFill/>
            </p:spPr>
            <p:txBody>
              <a:bodyPr wrap="square" rtlCol="0">
                <a:spAutoFit/>
              </a:bodyPr>
              <a:lstStyle/>
              <a:p>
                <a:r>
                  <a:rPr lang="en-US" altLang="zh-TW" sz="2400" dirty="0"/>
                  <a:t>v</a:t>
                </a:r>
                <a:r>
                  <a:rPr lang="en-US" altLang="zh-TW" sz="2400" baseline="30000" dirty="0"/>
                  <a:t>1</a:t>
                </a:r>
                <a:r>
                  <a:rPr lang="en-US" altLang="zh-TW" sz="2400" dirty="0"/>
                  <a:t> =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940941" y="4569174"/>
                <a:ext cx="2679159" cy="461665"/>
              </a:xfrm>
              <a:prstGeom prst="rect">
                <a:avLst/>
              </a:prstGeom>
              <a:blipFill>
                <a:blip r:embed="rId4"/>
                <a:stretch>
                  <a:fillRect l="-3409"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p:cNvSpPr txBox="1"/>
              <p:nvPr/>
            </p:nvSpPr>
            <p:spPr>
              <a:xfrm>
                <a:off x="943529" y="5247703"/>
                <a:ext cx="4044062" cy="461665"/>
              </a:xfrm>
              <a:prstGeom prst="rect">
                <a:avLst/>
              </a:prstGeom>
              <a:noFill/>
            </p:spPr>
            <p:txBody>
              <a:bodyPr wrap="square" rtlCol="0">
                <a:spAutoFit/>
              </a:bodyPr>
              <a:lstStyle/>
              <a:p>
                <a:r>
                  <a:rPr lang="en-US" altLang="zh-TW" sz="2400" dirty="0"/>
                  <a:t>v</a:t>
                </a:r>
                <a:r>
                  <a:rPr lang="en-US" altLang="zh-TW" sz="2400" baseline="30000" dirty="0"/>
                  <a:t>2</a:t>
                </a:r>
                <a:r>
                  <a:rPr lang="en-US" altLang="zh-TW" sz="2400" dirty="0"/>
                  <a:t> = - </a:t>
                </a:r>
                <a:r>
                  <a:rPr lang="el-GR" altLang="zh-TW" sz="2400" dirty="0"/>
                  <a:t>λ 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a14:m>
                <a:endParaRPr lang="zh-TW" altLang="en-US" sz="2400" baseline="-25000"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943529" y="5247703"/>
                <a:ext cx="4044062" cy="461665"/>
              </a:xfrm>
              <a:prstGeom prst="rect">
                <a:avLst/>
              </a:prstGeom>
              <a:blipFill>
                <a:blip r:embed="rId5"/>
                <a:stretch>
                  <a:fillRect l="-2413" t="-10526" b="-28947"/>
                </a:stretch>
              </a:blipFill>
            </p:spPr>
            <p:txBody>
              <a:bodyPr/>
              <a:lstStyle/>
              <a:p>
                <a:r>
                  <a:rPr lang="zh-TW" altLang="en-US">
                    <a:noFill/>
                  </a:rPr>
                  <a:t> </a:t>
                </a:r>
              </a:p>
            </p:txBody>
          </p:sp>
        </mc:Fallback>
      </mc:AlternateContent>
      <p:sp>
        <p:nvSpPr>
          <p:cNvPr id="63" name="文字方塊 62"/>
          <p:cNvSpPr txBox="1"/>
          <p:nvPr/>
        </p:nvSpPr>
        <p:spPr>
          <a:xfrm rot="5400000">
            <a:off x="1107611" y="5954393"/>
            <a:ext cx="798660" cy="461665"/>
          </a:xfrm>
          <a:prstGeom prst="rect">
            <a:avLst/>
          </a:prstGeom>
          <a:noFill/>
        </p:spPr>
        <p:txBody>
          <a:bodyPr wrap="square" rtlCol="0">
            <a:spAutoFit/>
          </a:bodyPr>
          <a:lstStyle/>
          <a:p>
            <a:r>
              <a:rPr lang="en-US" altLang="zh-TW" sz="2400" dirty="0"/>
              <a:t>……</a:t>
            </a:r>
            <a:endParaRPr lang="zh-TW" altLang="en-US" sz="2400" baseline="-25000" dirty="0"/>
          </a:p>
        </p:txBody>
      </p:sp>
      <mc:AlternateContent xmlns:mc="http://schemas.openxmlformats.org/markup-compatibility/2006" xmlns:a14="http://schemas.microsoft.com/office/drawing/2010/main">
        <mc:Choice Requires="a14">
          <p:sp>
            <p:nvSpPr>
              <p:cNvPr id="19" name="文字方塊 18"/>
              <p:cNvSpPr txBox="1"/>
              <p:nvPr/>
            </p:nvSpPr>
            <p:spPr>
              <a:xfrm>
                <a:off x="5091654" y="1468916"/>
                <a:ext cx="2580542" cy="461665"/>
              </a:xfrm>
              <a:prstGeom prst="rect">
                <a:avLst/>
              </a:prstGeom>
              <a:noFill/>
            </p:spPr>
            <p:txBody>
              <a:bodyPr wrap="square" rtlCol="0">
                <a:spAutoFit/>
              </a:bodyPr>
              <a:lstStyle/>
              <a:p>
                <a:r>
                  <a:rPr lang="en-US" altLang="zh-TW" sz="2400" dirty="0"/>
                  <a:t>Start at point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091654" y="1468916"/>
                <a:ext cx="2580542" cy="461665"/>
              </a:xfrm>
              <a:prstGeom prst="rect">
                <a:avLst/>
              </a:prstGeom>
              <a:blipFill rotWithShape="0">
                <a:blip r:embed="rId6"/>
                <a:stretch>
                  <a:fillRect l="-3538"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5101909" y="2402286"/>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5101909" y="2402286"/>
                <a:ext cx="3993172" cy="461665"/>
              </a:xfrm>
              <a:prstGeom prst="rect">
                <a:avLst/>
              </a:prstGeom>
              <a:blipFill rotWithShape="0">
                <a:blip r:embed="rId7"/>
                <a:stretch>
                  <a:fillRect l="-244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5087536" y="3442919"/>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v</a:t>
                </a:r>
                <a:r>
                  <a:rPr lang="en-US" altLang="zh-TW" sz="2400" baseline="30000" dirty="0"/>
                  <a:t>1</a:t>
                </a:r>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087536" y="3442919"/>
                <a:ext cx="3360126" cy="461665"/>
              </a:xfrm>
              <a:prstGeom prst="rect">
                <a:avLst/>
              </a:prstGeom>
              <a:blipFill rotWithShape="0">
                <a:blip r:embed="rId8"/>
                <a:stretch>
                  <a:fillRect l="-2904"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5120584" y="3960557"/>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120584" y="3960557"/>
                <a:ext cx="3993172" cy="461665"/>
              </a:xfrm>
              <a:prstGeom prst="rect">
                <a:avLst/>
              </a:prstGeom>
              <a:blipFill rotWithShape="0">
                <a:blip r:embed="rId9"/>
                <a:stretch>
                  <a:fillRect l="-2443" t="-10667" b="-30667"/>
                </a:stretch>
              </a:blipFill>
            </p:spPr>
            <p:txBody>
              <a:bodyPr/>
              <a:lstStyle/>
              <a:p>
                <a:r>
                  <a:rPr lang="zh-TW" altLang="en-US">
                    <a:noFill/>
                  </a:rPr>
                  <a:t> </a:t>
                </a:r>
              </a:p>
            </p:txBody>
          </p:sp>
        </mc:Fallback>
      </mc:AlternateContent>
      <p:sp>
        <p:nvSpPr>
          <p:cNvPr id="29" name="文字方塊 28"/>
          <p:cNvSpPr txBox="1"/>
          <p:nvPr/>
        </p:nvSpPr>
        <p:spPr>
          <a:xfrm>
            <a:off x="5101909" y="1930581"/>
            <a:ext cx="2580542" cy="461665"/>
          </a:xfrm>
          <a:prstGeom prst="rect">
            <a:avLst/>
          </a:prstGeom>
          <a:noFill/>
        </p:spPr>
        <p:txBody>
          <a:bodyPr wrap="square" rtlCol="0">
            <a:spAutoFit/>
          </a:bodyPr>
          <a:lstStyle/>
          <a:p>
            <a:r>
              <a:rPr lang="en-US" altLang="zh-TW" sz="2400" dirty="0"/>
              <a:t>Movement v</a:t>
            </a:r>
            <a:r>
              <a:rPr lang="en-US" altLang="zh-TW" sz="2400" baseline="30000" dirty="0"/>
              <a:t>0</a:t>
            </a:r>
            <a:r>
              <a:rPr lang="en-US" altLang="zh-TW" sz="2400" dirty="0"/>
              <a:t>=0</a:t>
            </a:r>
            <a:endParaRPr lang="zh-TW" altLang="en-US" sz="2400" dirty="0"/>
          </a:p>
        </p:txBody>
      </p:sp>
      <mc:AlternateContent xmlns:mc="http://schemas.openxmlformats.org/markup-compatibility/2006" xmlns:a14="http://schemas.microsoft.com/office/drawing/2010/main">
        <mc:Choice Requires="a14">
          <p:sp>
            <p:nvSpPr>
              <p:cNvPr id="30" name="文字方塊 29"/>
              <p:cNvSpPr txBox="1"/>
              <p:nvPr/>
            </p:nvSpPr>
            <p:spPr>
              <a:xfrm>
                <a:off x="5087535" y="2925645"/>
                <a:ext cx="4059271" cy="461665"/>
              </a:xfrm>
              <a:prstGeom prst="rect">
                <a:avLst/>
              </a:prstGeom>
              <a:noFill/>
            </p:spPr>
            <p:txBody>
              <a:bodyPr wrap="square" rtlCol="0">
                <a:spAutoFit/>
              </a:bodyPr>
              <a:lstStyle/>
              <a:p>
                <a:r>
                  <a:rPr lang="en-US" altLang="zh-TW" sz="2400" dirty="0"/>
                  <a:t>Movement v</a:t>
                </a:r>
                <a:r>
                  <a:rPr lang="en-US" altLang="zh-TW" sz="2400" baseline="30000" dirty="0"/>
                  <a:t>1</a:t>
                </a:r>
                <a:r>
                  <a:rPr lang="en-US" altLang="zh-TW" sz="2400" dirty="0"/>
                  <a:t> = </a:t>
                </a:r>
                <a:r>
                  <a:rPr lang="el-GR" altLang="zh-TW" sz="2400" dirty="0"/>
                  <a:t>λ</a:t>
                </a:r>
                <a:r>
                  <a:rPr lang="en-US" altLang="zh-TW" sz="2400" dirty="0"/>
                  <a:t>v</a:t>
                </a:r>
                <a:r>
                  <a:rPr lang="en-US" altLang="zh-TW" sz="2400" baseline="30000" dirty="0"/>
                  <a:t>0</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5087535" y="2925645"/>
                <a:ext cx="4059271" cy="461665"/>
              </a:xfrm>
              <a:prstGeom prst="rect">
                <a:avLst/>
              </a:prstGeom>
              <a:blipFill>
                <a:blip r:embed="rId10"/>
                <a:stretch>
                  <a:fillRect l="-2406"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5095139" y="4492400"/>
                <a:ext cx="4044062" cy="461665"/>
              </a:xfrm>
              <a:prstGeom prst="rect">
                <a:avLst/>
              </a:prstGeom>
              <a:noFill/>
            </p:spPr>
            <p:txBody>
              <a:bodyPr wrap="square" rtlCol="0">
                <a:spAutoFit/>
              </a:bodyPr>
              <a:lstStyle/>
              <a:p>
                <a:r>
                  <a:rPr lang="en-US" altLang="zh-TW" sz="2400" dirty="0"/>
                  <a:t>Movement v</a:t>
                </a:r>
                <a:r>
                  <a:rPr lang="en-US" altLang="zh-TW" sz="2400" baseline="30000" dirty="0"/>
                  <a:t>2</a:t>
                </a:r>
                <a:r>
                  <a:rPr lang="en-US" altLang="zh-TW" sz="2400" dirty="0"/>
                  <a:t> = </a:t>
                </a:r>
                <a:r>
                  <a:rPr lang="el-GR" altLang="zh-TW" sz="2400" dirty="0"/>
                  <a:t>λ</a:t>
                </a:r>
                <a:r>
                  <a:rPr lang="en-US" altLang="zh-TW" sz="2400" dirty="0"/>
                  <a:t>v</a:t>
                </a:r>
                <a:r>
                  <a:rPr lang="en-US" altLang="zh-TW" sz="2400" baseline="30000" dirty="0"/>
                  <a:t>1</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a14:m>
                <a:endParaRPr lang="zh-TW" altLang="en-US" sz="2400" baseline="-250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5095139" y="4492400"/>
                <a:ext cx="4044062" cy="461665"/>
              </a:xfrm>
              <a:prstGeom prst="rect">
                <a:avLst/>
              </a:prstGeom>
              <a:blipFill>
                <a:blip r:embed="rId11"/>
                <a:stretch>
                  <a:fillRect l="-241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5101909" y="4954994"/>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v</a:t>
                </a:r>
                <a:r>
                  <a:rPr lang="en-US" altLang="zh-TW" sz="2400" baseline="30000" dirty="0"/>
                  <a:t>2</a:t>
                </a:r>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101909" y="4954994"/>
                <a:ext cx="3360126" cy="461665"/>
              </a:xfrm>
              <a:prstGeom prst="rect">
                <a:avLst/>
              </a:prstGeom>
              <a:blipFill rotWithShape="0">
                <a:blip r:embed="rId12"/>
                <a:stretch>
                  <a:fillRect l="-2904" t="-10526" b="-28947"/>
                </a:stretch>
              </a:blipFill>
            </p:spPr>
            <p:txBody>
              <a:bodyPr/>
              <a:lstStyle/>
              <a:p>
                <a:r>
                  <a:rPr lang="zh-TW" altLang="en-US">
                    <a:noFill/>
                  </a:rPr>
                  <a:t> </a:t>
                </a:r>
              </a:p>
            </p:txBody>
          </p:sp>
        </mc:Fallback>
      </mc:AlternateContent>
      <p:sp>
        <p:nvSpPr>
          <p:cNvPr id="33" name="文字方塊 32"/>
          <p:cNvSpPr txBox="1"/>
          <p:nvPr/>
        </p:nvSpPr>
        <p:spPr>
          <a:xfrm>
            <a:off x="5189726" y="5471970"/>
            <a:ext cx="3638550"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400" dirty="0">
                <a:solidFill>
                  <a:schemeClr val="bg1"/>
                </a:solidFill>
              </a:rPr>
              <a:t>Movement not just based on gradient, but previous movement</a:t>
            </a:r>
            <a:endParaRPr lang="zh-TW" altLang="en-US" sz="2400" dirty="0">
              <a:solidFill>
                <a:schemeClr val="bg1"/>
              </a:solidFill>
            </a:endParaRPr>
          </a:p>
        </p:txBody>
      </p:sp>
      <p:sp>
        <p:nvSpPr>
          <p:cNvPr id="39" name="文字方塊 38"/>
          <p:cNvSpPr txBox="1"/>
          <p:nvPr/>
        </p:nvSpPr>
        <p:spPr>
          <a:xfrm>
            <a:off x="609376" y="1542087"/>
            <a:ext cx="422386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solidFill>
                  <a:schemeClr val="bg1"/>
                </a:solidFill>
              </a:rPr>
              <a:t>Movement: movement of last step minus gradient at present </a:t>
            </a:r>
            <a:endParaRPr lang="zh-TW" altLang="en-US" sz="2400" dirty="0">
              <a:solidFill>
                <a:schemeClr val="bg1"/>
              </a:solidFill>
            </a:endParaRPr>
          </a:p>
        </p:txBody>
      </p:sp>
    </p:spTree>
    <p:extLst>
      <p:ext uri="{BB962C8B-B14F-4D97-AF65-F5344CB8AC3E}">
        <p14:creationId xmlns:p14="http://schemas.microsoft.com/office/powerpoint/2010/main" val="196048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8" grpId="0"/>
      <p:bldP spid="60" grpId="0"/>
      <p:bldP spid="62" grpId="0"/>
      <p:bldP spid="6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34844" y="2322243"/>
            <a:ext cx="1516775" cy="4269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文字方塊 29"/>
          <p:cNvSpPr txBox="1"/>
          <p:nvPr/>
        </p:nvSpPr>
        <p:spPr>
          <a:xfrm>
            <a:off x="3614292" y="1957914"/>
            <a:ext cx="5008285" cy="830997"/>
          </a:xfrm>
          <a:prstGeom prst="rect">
            <a:avLst/>
          </a:prstGeom>
          <a:noFill/>
        </p:spPr>
        <p:txBody>
          <a:bodyPr wrap="square" rtlCol="0">
            <a:spAutoFit/>
          </a:bodyPr>
          <a:lstStyle/>
          <a:p>
            <a:r>
              <a:rPr lang="en-US" altLang="zh-TW" sz="2400" dirty="0"/>
              <a:t>Movement = </a:t>
            </a:r>
          </a:p>
          <a:p>
            <a:r>
              <a:rPr lang="en-US" altLang="zh-TW" sz="2400" dirty="0"/>
              <a:t>Negative of </a:t>
            </a:r>
            <a:r>
              <a:rPr lang="zh-TW" altLang="en-US" sz="2400" dirty="0">
                <a:latin typeface="Cambria Math" panose="02040503050406030204" pitchFamily="18" charset="0"/>
                <a:ea typeface="Cambria Math" panose="02040503050406030204" pitchFamily="18" charset="0"/>
              </a:rPr>
              <a:t>𝜕</a:t>
            </a:r>
            <a:r>
              <a:rPr lang="en-US" altLang="zh-TW" sz="2400" dirty="0">
                <a:latin typeface="Cambria Math" panose="02040503050406030204" pitchFamily="18" charset="0"/>
                <a:ea typeface="Cambria Math" panose="02040503050406030204" pitchFamily="18" charset="0"/>
              </a:rPr>
              <a:t>𝐿</a:t>
            </a:r>
            <a:r>
              <a:rPr lang="zh-TW" altLang="en-US" sz="2400" dirty="0">
                <a:latin typeface="Cambria Math" panose="02040503050406030204" pitchFamily="18" charset="0"/>
                <a:ea typeface="Cambria Math" panose="02040503050406030204" pitchFamily="18" charset="0"/>
              </a:rPr>
              <a:t>∕𝜕</a:t>
            </a:r>
            <a:r>
              <a:rPr lang="en-US" altLang="zh-TW" sz="2400" dirty="0">
                <a:latin typeface="Cambria Math" panose="02040503050406030204" pitchFamily="18" charset="0"/>
                <a:ea typeface="Cambria Math" panose="02040503050406030204" pitchFamily="18" charset="0"/>
              </a:rPr>
              <a:t>𝑤</a:t>
            </a:r>
            <a:r>
              <a:rPr lang="en-US" altLang="zh-TW" sz="2400" dirty="0"/>
              <a:t> + Momentum </a:t>
            </a:r>
            <a:endParaRPr lang="zh-TW" altLang="en-US" sz="2400" dirty="0"/>
          </a:p>
        </p:txBody>
      </p:sp>
      <p:cxnSp>
        <p:nvCxnSpPr>
          <p:cNvPr id="52" name="直線接點 51"/>
          <p:cNvCxnSpPr/>
          <p:nvPr/>
        </p:nvCxnSpPr>
        <p:spPr>
          <a:xfrm>
            <a:off x="7245157" y="4307839"/>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3347542" y="4307839"/>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5445082" y="5035084"/>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Momentum</a:t>
            </a:r>
            <a:endParaRPr lang="zh-TW" altLang="en-US" dirty="0"/>
          </a:p>
        </p:txBody>
      </p:sp>
      <p:sp>
        <p:nvSpPr>
          <p:cNvPr id="4" name="手繪多邊形 3"/>
          <p:cNvSpPr/>
          <p:nvPr/>
        </p:nvSpPr>
        <p:spPr>
          <a:xfrm>
            <a:off x="1158073" y="21127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862066" y="5655280"/>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862066" y="2144234"/>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48603" y="1698324"/>
            <a:ext cx="762000" cy="461665"/>
          </a:xfrm>
          <a:prstGeom prst="rect">
            <a:avLst/>
          </a:prstGeom>
          <a:noFill/>
        </p:spPr>
        <p:txBody>
          <a:bodyPr wrap="square" rtlCol="0">
            <a:spAutoFit/>
          </a:bodyPr>
          <a:lstStyle/>
          <a:p>
            <a:pPr algn="ctr"/>
            <a:r>
              <a:rPr lang="en-US" altLang="zh-TW" sz="2400" dirty="0"/>
              <a:t>cost</a:t>
            </a:r>
            <a:endParaRPr lang="zh-TW" altLang="en-US" sz="2400" dirty="0"/>
          </a:p>
        </p:txBody>
      </p:sp>
      <p:sp>
        <p:nvSpPr>
          <p:cNvPr id="15" name="橢圓 14"/>
          <p:cNvSpPr/>
          <p:nvPr/>
        </p:nvSpPr>
        <p:spPr>
          <a:xfrm>
            <a:off x="5133767" y="471856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1263133" y="21442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p:cNvCxnSpPr/>
          <p:nvPr/>
        </p:nvCxnSpPr>
        <p:spPr>
          <a:xfrm flipV="1">
            <a:off x="1690739" y="5818792"/>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90739" y="5498508"/>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54"/>
          <p:cNvSpPr/>
          <p:nvPr/>
        </p:nvSpPr>
        <p:spPr>
          <a:xfrm>
            <a:off x="6919863" y="390968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單箭頭接點 57"/>
          <p:cNvCxnSpPr/>
          <p:nvPr/>
        </p:nvCxnSpPr>
        <p:spPr>
          <a:xfrm flipH="1">
            <a:off x="6749242" y="5479503"/>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7314392" y="5801394"/>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4472766" y="6033714"/>
            <a:ext cx="1915705" cy="461665"/>
          </a:xfrm>
          <a:prstGeom prst="rect">
            <a:avLst/>
          </a:prstGeom>
          <a:noFill/>
        </p:spPr>
        <p:txBody>
          <a:bodyPr wrap="square" rtlCol="0">
            <a:spAutoFit/>
          </a:bodyPr>
          <a:lstStyle/>
          <a:p>
            <a:pPr algn="ct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𝐿</a:t>
            </a: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𝑤</a:t>
            </a:r>
            <a:r>
              <a:rPr lang="en-US" altLang="zh-TW" sz="2400" dirty="0">
                <a:solidFill>
                  <a:srgbClr val="FF0000"/>
                </a:solidFill>
              </a:rPr>
              <a:t> = 0</a:t>
            </a:r>
            <a:endParaRPr lang="zh-TW" altLang="en-US" sz="2400" dirty="0">
              <a:solidFill>
                <a:srgbClr val="FF0000"/>
              </a:solidFill>
            </a:endParaRPr>
          </a:p>
        </p:txBody>
      </p:sp>
      <p:sp>
        <p:nvSpPr>
          <p:cNvPr id="37" name="橢圓 36"/>
          <p:cNvSpPr/>
          <p:nvPr/>
        </p:nvSpPr>
        <p:spPr>
          <a:xfrm>
            <a:off x="3016322" y="4149426"/>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單箭頭接點 37"/>
          <p:cNvCxnSpPr/>
          <p:nvPr/>
        </p:nvCxnSpPr>
        <p:spPr>
          <a:xfrm>
            <a:off x="3483523" y="5482222"/>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3823353" y="5479503"/>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5576002" y="5833701"/>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1560497" y="2731772"/>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6" name="橢圓 45"/>
          <p:cNvSpPr/>
          <p:nvPr/>
        </p:nvSpPr>
        <p:spPr>
          <a:xfrm>
            <a:off x="1474622" y="555244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3239484" y="5552109"/>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5359885" y="556940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p:cNvSpPr/>
          <p:nvPr/>
        </p:nvSpPr>
        <p:spPr>
          <a:xfrm>
            <a:off x="7146439" y="553377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p:cNvSpPr txBox="1"/>
          <p:nvPr/>
        </p:nvSpPr>
        <p:spPr>
          <a:xfrm>
            <a:off x="4063842" y="307139"/>
            <a:ext cx="4586408" cy="138499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Still not guarantee reaching global minima, but give some hope ……</a:t>
            </a:r>
            <a:endParaRPr lang="zh-TW" altLang="en-US" sz="2800" dirty="0"/>
          </a:p>
        </p:txBody>
      </p:sp>
      <p:grpSp>
        <p:nvGrpSpPr>
          <p:cNvPr id="78" name="群組 77"/>
          <p:cNvGrpSpPr/>
          <p:nvPr/>
        </p:nvGrpSpPr>
        <p:grpSpPr>
          <a:xfrm>
            <a:off x="3782570" y="2813822"/>
            <a:ext cx="3968486" cy="1363780"/>
            <a:chOff x="4244734" y="2308754"/>
            <a:chExt cx="3968486" cy="1363780"/>
          </a:xfrm>
        </p:grpSpPr>
        <p:cxnSp>
          <p:nvCxnSpPr>
            <p:cNvPr id="28"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4947979" y="2308754"/>
                  <a:ext cx="3265241" cy="461665"/>
                </a:xfrm>
                <a:prstGeom prst="rect">
                  <a:avLst/>
                </a:prstGeom>
                <a:noFill/>
              </p:spPr>
              <p:txBody>
                <a:bodyPr wrap="square" rtlCol="0">
                  <a:spAutoFit/>
                </a:bodyPr>
                <a:lstStyle/>
                <a:p>
                  <a:r>
                    <a:rPr lang="en-US" altLang="zh-TW" sz="2400" dirty="0"/>
                    <a:t>Negative of </a:t>
                  </a:r>
                  <a14:m>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947979" y="2308754"/>
                  <a:ext cx="3265241" cy="461665"/>
                </a:xfrm>
                <a:prstGeom prst="rect">
                  <a:avLst/>
                </a:prstGeom>
                <a:blipFill rotWithShape="0">
                  <a:blip r:embed="rId3"/>
                  <a:stretch>
                    <a:fillRect l="-2991" t="-10667" b="-30667"/>
                  </a:stretch>
                </a:blipFill>
              </p:spPr>
              <p:txBody>
                <a:bodyPr/>
                <a:lstStyle/>
                <a:p>
                  <a:r>
                    <a:rPr lang="zh-TW" altLang="en-US">
                      <a:noFill/>
                    </a:rPr>
                    <a:t> </a:t>
                  </a:r>
                </a:p>
              </p:txBody>
            </p:sp>
          </mc:Fallback>
        </mc:AlternateContent>
        <p:cxnSp>
          <p:nvCxnSpPr>
            <p:cNvPr id="32"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4955188" y="2754441"/>
              <a:ext cx="2561545" cy="461665"/>
            </a:xfrm>
            <a:prstGeom prst="rect">
              <a:avLst/>
            </a:prstGeom>
            <a:noFill/>
          </p:spPr>
          <p:txBody>
            <a:bodyPr wrap="square" rtlCol="0">
              <a:spAutoFit/>
            </a:bodyPr>
            <a:lstStyle/>
            <a:p>
              <a:r>
                <a:rPr lang="en-US" altLang="zh-TW" sz="2400" dirty="0"/>
                <a:t>Momentum</a:t>
              </a:r>
              <a:endParaRPr lang="zh-TW" altLang="en-US" sz="2400" dirty="0"/>
            </a:p>
          </p:txBody>
        </p:sp>
        <p:sp>
          <p:nvSpPr>
            <p:cNvPr id="54" name="文字方塊 53"/>
            <p:cNvSpPr txBox="1"/>
            <p:nvPr/>
          </p:nvSpPr>
          <p:spPr>
            <a:xfrm>
              <a:off x="4947979" y="3210869"/>
              <a:ext cx="2561545" cy="461665"/>
            </a:xfrm>
            <a:prstGeom prst="rect">
              <a:avLst/>
            </a:prstGeom>
            <a:noFill/>
          </p:spPr>
          <p:txBody>
            <a:bodyPr wrap="square" rtlCol="0">
              <a:spAutoFit/>
            </a:bodyPr>
            <a:lstStyle/>
            <a:p>
              <a:r>
                <a:rPr lang="en-US" altLang="zh-TW" sz="2400" dirty="0"/>
                <a:t>Real Movement</a:t>
              </a:r>
              <a:endParaRPr lang="zh-TW" altLang="en-US" sz="2400" dirty="0"/>
            </a:p>
          </p:txBody>
        </p:sp>
      </p:grpSp>
      <p:cxnSp>
        <p:nvCxnSpPr>
          <p:cNvPr id="62" name="直線單箭頭接點 61"/>
          <p:cNvCxnSpPr/>
          <p:nvPr/>
        </p:nvCxnSpPr>
        <p:spPr>
          <a:xfrm>
            <a:off x="5576002" y="5525983"/>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7290322" y="5476592"/>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3514278" y="5823538"/>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30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8" grpId="0" animBg="1"/>
      <p:bldP spid="55" grpId="0" animBg="1"/>
      <p:bldP spid="68" grpId="0"/>
      <p:bldP spid="37" grpId="0" animBg="1"/>
      <p:bldP spid="46" grpId="0" animBg="1"/>
      <p:bldP spid="47" grpId="0" animBg="1"/>
      <p:bldP spid="49" grpId="0" animBg="1"/>
      <p:bldP spid="50" grpId="0" animBg="1"/>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782"/>
            <a:ext cx="7772400" cy="1143000"/>
          </a:xfrm>
        </p:spPr>
        <p:txBody>
          <a:bodyPr/>
          <a:lstStyle/>
          <a:p>
            <a:r>
              <a:rPr lang="en-US" dirty="0" smtClean="0"/>
              <a:t>Deep Learning</a:t>
            </a:r>
            <a:endParaRPr lang="en-US" dirty="0"/>
          </a:p>
        </p:txBody>
      </p:sp>
      <p:sp>
        <p:nvSpPr>
          <p:cNvPr id="3" name="Content Placeholder 2"/>
          <p:cNvSpPr>
            <a:spLocks noGrp="1"/>
          </p:cNvSpPr>
          <p:nvPr>
            <p:ph idx="1"/>
          </p:nvPr>
        </p:nvSpPr>
        <p:spPr>
          <a:xfrm>
            <a:off x="152400" y="1188720"/>
            <a:ext cx="8991600" cy="4114800"/>
          </a:xfrm>
        </p:spPr>
        <p:txBody>
          <a:bodyPr/>
          <a:lstStyle/>
          <a:p>
            <a:r>
              <a:rPr lang="en-US" altLang="zh-CN" dirty="0"/>
              <a:t>Deep learning </a:t>
            </a:r>
            <a:r>
              <a:rPr lang="en-US" altLang="zh-CN" dirty="0" smtClean="0"/>
              <a:t>has an </a:t>
            </a:r>
            <a:r>
              <a:rPr lang="en-US" altLang="zh-CN" b="1" dirty="0" smtClean="0"/>
              <a:t>inbuilt automatic multi stage feature learning process </a:t>
            </a:r>
            <a:r>
              <a:rPr lang="en-US" altLang="zh-CN" dirty="0" smtClean="0"/>
              <a:t>that learns rich </a:t>
            </a:r>
            <a:r>
              <a:rPr lang="en-US" altLang="zh-CN" dirty="0"/>
              <a:t>hierarchical representations (i.e. features</a:t>
            </a:r>
            <a:r>
              <a:rPr lang="en-US" altLang="zh-CN" dirty="0" smtClean="0"/>
              <a:t>). </a:t>
            </a:r>
            <a:endParaRPr lang="en-US" altLang="zh-CN" dirty="0"/>
          </a:p>
          <a:p>
            <a:endParaRPr lang="en-US" dirty="0"/>
          </a:p>
        </p:txBody>
      </p:sp>
      <p:sp>
        <p:nvSpPr>
          <p:cNvPr id="51" name="TextBox 50"/>
          <p:cNvSpPr txBox="1"/>
          <p:nvPr/>
        </p:nvSpPr>
        <p:spPr>
          <a:xfrm>
            <a:off x="2091063" y="2874258"/>
            <a:ext cx="968355" cy="738664"/>
          </a:xfrm>
          <a:prstGeom prst="rect">
            <a:avLst/>
          </a:prstGeom>
          <a:noFill/>
          <a:ln w="28575">
            <a:solidFill>
              <a:srgbClr val="C00000"/>
            </a:solidFill>
          </a:ln>
        </p:spPr>
        <p:txBody>
          <a:bodyPr wrap="square" rtlCol="0">
            <a:spAutoFit/>
          </a:bodyPr>
          <a:lstStyle/>
          <a:p>
            <a:pPr algn="ctr"/>
            <a:r>
              <a:rPr lang="en-US" sz="1400" dirty="0" smtClean="0"/>
              <a:t>Low Level Features</a:t>
            </a:r>
            <a:endParaRPr lang="en-US" sz="1400" dirty="0"/>
          </a:p>
        </p:txBody>
      </p:sp>
      <p:sp>
        <p:nvSpPr>
          <p:cNvPr id="52" name="TextBox 51"/>
          <p:cNvSpPr txBox="1"/>
          <p:nvPr/>
        </p:nvSpPr>
        <p:spPr>
          <a:xfrm>
            <a:off x="3617103" y="2874258"/>
            <a:ext cx="917131" cy="738664"/>
          </a:xfrm>
          <a:prstGeom prst="rect">
            <a:avLst/>
          </a:prstGeom>
          <a:noFill/>
          <a:ln w="28575">
            <a:solidFill>
              <a:srgbClr val="C00000"/>
            </a:solidFill>
          </a:ln>
        </p:spPr>
        <p:txBody>
          <a:bodyPr wrap="square" rtlCol="0">
            <a:spAutoFit/>
          </a:bodyPr>
          <a:lstStyle/>
          <a:p>
            <a:pPr algn="ctr"/>
            <a:r>
              <a:rPr lang="en-US" sz="1400" dirty="0" smtClean="0"/>
              <a:t>Mid Level Features</a:t>
            </a:r>
            <a:endParaRPr lang="en-US" sz="1400" dirty="0"/>
          </a:p>
        </p:txBody>
      </p:sp>
      <p:cxnSp>
        <p:nvCxnSpPr>
          <p:cNvPr id="53" name="Straight Arrow Connector 52"/>
          <p:cNvCxnSpPr/>
          <p:nvPr/>
        </p:nvCxnSpPr>
        <p:spPr bwMode="auto">
          <a:xfrm>
            <a:off x="1740346" y="3246120"/>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Straight Arrow Connector 53"/>
          <p:cNvCxnSpPr/>
          <p:nvPr/>
        </p:nvCxnSpPr>
        <p:spPr bwMode="auto">
          <a:xfrm flipV="1">
            <a:off x="3076142" y="3243590"/>
            <a:ext cx="527426" cy="253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Straight Arrow Connector 54"/>
          <p:cNvCxnSpPr/>
          <p:nvPr/>
        </p:nvCxnSpPr>
        <p:spPr bwMode="auto">
          <a:xfrm flipV="1">
            <a:off x="5915264" y="3238574"/>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6" name="TextBox 55"/>
          <p:cNvSpPr txBox="1"/>
          <p:nvPr/>
        </p:nvSpPr>
        <p:spPr>
          <a:xfrm>
            <a:off x="7762969" y="2853610"/>
            <a:ext cx="1345192" cy="738664"/>
          </a:xfrm>
          <a:prstGeom prst="rect">
            <a:avLst/>
          </a:prstGeom>
          <a:noFill/>
          <a:ln w="28575">
            <a:solidFill>
              <a:srgbClr val="C00000"/>
            </a:solidFill>
          </a:ln>
        </p:spPr>
        <p:txBody>
          <a:bodyPr wrap="square" rtlCol="0">
            <a:spAutoFit/>
          </a:bodyPr>
          <a:lstStyle/>
          <a:p>
            <a:pPr algn="ctr"/>
            <a:r>
              <a:rPr lang="en-US" sz="1400" b="1" dirty="0" smtClean="0"/>
              <a:t>Output</a:t>
            </a:r>
          </a:p>
          <a:p>
            <a:pPr algn="ctr"/>
            <a:r>
              <a:rPr lang="en-US" sz="1400" b="1" dirty="0" smtClean="0"/>
              <a:t>(e.g. outdoor, indoor)</a:t>
            </a:r>
            <a:endParaRPr lang="en-US" sz="1400" dirty="0"/>
          </a:p>
        </p:txBody>
      </p:sp>
      <p:sp>
        <p:nvSpPr>
          <p:cNvPr id="62" name="TextBox 61"/>
          <p:cNvSpPr txBox="1"/>
          <p:nvPr/>
        </p:nvSpPr>
        <p:spPr>
          <a:xfrm>
            <a:off x="5004877" y="2874258"/>
            <a:ext cx="917131" cy="738664"/>
          </a:xfrm>
          <a:prstGeom prst="rect">
            <a:avLst/>
          </a:prstGeom>
          <a:noFill/>
          <a:ln w="28575">
            <a:solidFill>
              <a:srgbClr val="C00000"/>
            </a:solidFill>
          </a:ln>
        </p:spPr>
        <p:txBody>
          <a:bodyPr wrap="square" rtlCol="0">
            <a:spAutoFit/>
          </a:bodyPr>
          <a:lstStyle/>
          <a:p>
            <a:pPr algn="ctr"/>
            <a:r>
              <a:rPr lang="en-US" sz="1400" dirty="0" smtClean="0"/>
              <a:t>High Level Features</a:t>
            </a:r>
            <a:endParaRPr lang="en-US" sz="1400" dirty="0"/>
          </a:p>
        </p:txBody>
      </p:sp>
      <p:cxnSp>
        <p:nvCxnSpPr>
          <p:cNvPr id="63" name="Straight Arrow Connector 62"/>
          <p:cNvCxnSpPr/>
          <p:nvPr/>
        </p:nvCxnSpPr>
        <p:spPr bwMode="auto">
          <a:xfrm flipV="1">
            <a:off x="4534234" y="3222942"/>
            <a:ext cx="451781" cy="596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4" name="TextBox 63"/>
          <p:cNvSpPr txBox="1"/>
          <p:nvPr/>
        </p:nvSpPr>
        <p:spPr>
          <a:xfrm>
            <a:off x="6371039" y="2981980"/>
            <a:ext cx="917131" cy="523220"/>
          </a:xfrm>
          <a:prstGeom prst="rect">
            <a:avLst/>
          </a:prstGeom>
          <a:noFill/>
          <a:ln w="28575">
            <a:solidFill>
              <a:srgbClr val="C00000"/>
            </a:solidFill>
          </a:ln>
        </p:spPr>
        <p:txBody>
          <a:bodyPr wrap="square" rtlCol="0">
            <a:spAutoFit/>
          </a:bodyPr>
          <a:lstStyle/>
          <a:p>
            <a:pPr algn="ctr"/>
            <a:r>
              <a:rPr lang="en-US" sz="1400" dirty="0" smtClean="0"/>
              <a:t>Trainable Classifier</a:t>
            </a:r>
            <a:endParaRPr lang="en-US" sz="1400" dirty="0"/>
          </a:p>
        </p:txBody>
      </p:sp>
      <p:cxnSp>
        <p:nvCxnSpPr>
          <p:cNvPr id="73" name="Straight Arrow Connector 72"/>
          <p:cNvCxnSpPr/>
          <p:nvPr/>
        </p:nvCxnSpPr>
        <p:spPr bwMode="auto">
          <a:xfrm flipV="1">
            <a:off x="7303038" y="3240970"/>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l="26667" t="7326" r="45000" b="63131"/>
          <a:stretch/>
        </p:blipFill>
        <p:spPr>
          <a:xfrm rot="5400000">
            <a:off x="877287" y="4545829"/>
            <a:ext cx="2465542" cy="1520912"/>
          </a:xfrm>
          <a:prstGeom prst="rect">
            <a:avLst/>
          </a:prstGeom>
        </p:spPr>
      </p:pic>
      <p:grpSp>
        <p:nvGrpSpPr>
          <p:cNvPr id="45" name="Group 44"/>
          <p:cNvGrpSpPr/>
          <p:nvPr/>
        </p:nvGrpSpPr>
        <p:grpSpPr>
          <a:xfrm>
            <a:off x="2962560" y="4075791"/>
            <a:ext cx="1506702" cy="2463265"/>
            <a:chOff x="1607820" y="2446906"/>
            <a:chExt cx="2176541" cy="3256986"/>
          </a:xfrm>
        </p:grpSpPr>
        <p:pic>
          <p:nvPicPr>
            <p:cNvPr id="46" name="Picture 45"/>
            <p:cNvPicPr>
              <a:picLocks noChangeAspect="1"/>
            </p:cNvPicPr>
            <p:nvPr/>
          </p:nvPicPr>
          <p:blipFill>
            <a:blip r:embed="rId4"/>
            <a:stretch>
              <a:fillRect/>
            </a:stretch>
          </p:blipFill>
          <p:spPr>
            <a:xfrm>
              <a:off x="1623060" y="2446908"/>
              <a:ext cx="695640" cy="625846"/>
            </a:xfrm>
            <a:prstGeom prst="rect">
              <a:avLst/>
            </a:prstGeom>
          </p:spPr>
        </p:pic>
        <p:pic>
          <p:nvPicPr>
            <p:cNvPr id="47" name="Picture 46"/>
            <p:cNvPicPr>
              <a:picLocks noChangeAspect="1"/>
            </p:cNvPicPr>
            <p:nvPr/>
          </p:nvPicPr>
          <p:blipFill>
            <a:blip r:embed="rId5"/>
            <a:stretch>
              <a:fillRect/>
            </a:stretch>
          </p:blipFill>
          <p:spPr>
            <a:xfrm>
              <a:off x="2362200" y="2446907"/>
              <a:ext cx="700295" cy="619175"/>
            </a:xfrm>
            <a:prstGeom prst="rect">
              <a:avLst/>
            </a:prstGeom>
          </p:spPr>
        </p:pic>
        <p:pic>
          <p:nvPicPr>
            <p:cNvPr id="48" name="Picture 47"/>
            <p:cNvPicPr>
              <a:picLocks noChangeAspect="1"/>
            </p:cNvPicPr>
            <p:nvPr/>
          </p:nvPicPr>
          <p:blipFill>
            <a:blip r:embed="rId6"/>
            <a:stretch>
              <a:fillRect/>
            </a:stretch>
          </p:blipFill>
          <p:spPr>
            <a:xfrm>
              <a:off x="3093720" y="2446906"/>
              <a:ext cx="678617" cy="618227"/>
            </a:xfrm>
            <a:prstGeom prst="rect">
              <a:avLst/>
            </a:prstGeom>
          </p:spPr>
        </p:pic>
        <p:pic>
          <p:nvPicPr>
            <p:cNvPr id="49" name="Picture 48"/>
            <p:cNvPicPr>
              <a:picLocks noChangeAspect="1"/>
            </p:cNvPicPr>
            <p:nvPr/>
          </p:nvPicPr>
          <p:blipFill>
            <a:blip r:embed="rId7"/>
            <a:stretch>
              <a:fillRect/>
            </a:stretch>
          </p:blipFill>
          <p:spPr>
            <a:xfrm>
              <a:off x="1607820" y="3107538"/>
              <a:ext cx="706764" cy="620063"/>
            </a:xfrm>
            <a:prstGeom prst="rect">
              <a:avLst/>
            </a:prstGeom>
          </p:spPr>
        </p:pic>
        <p:pic>
          <p:nvPicPr>
            <p:cNvPr id="88" name="Picture 87"/>
            <p:cNvPicPr>
              <a:picLocks noChangeAspect="1"/>
            </p:cNvPicPr>
            <p:nvPr/>
          </p:nvPicPr>
          <p:blipFill>
            <a:blip r:embed="rId8"/>
            <a:stretch>
              <a:fillRect/>
            </a:stretch>
          </p:blipFill>
          <p:spPr>
            <a:xfrm>
              <a:off x="2354580" y="3107538"/>
              <a:ext cx="700296" cy="607184"/>
            </a:xfrm>
            <a:prstGeom prst="rect">
              <a:avLst/>
            </a:prstGeom>
          </p:spPr>
        </p:pic>
        <p:pic>
          <p:nvPicPr>
            <p:cNvPr id="89" name="Picture 88"/>
            <p:cNvPicPr>
              <a:picLocks noChangeAspect="1"/>
            </p:cNvPicPr>
            <p:nvPr/>
          </p:nvPicPr>
          <p:blipFill>
            <a:blip r:embed="rId9"/>
            <a:stretch>
              <a:fillRect/>
            </a:stretch>
          </p:blipFill>
          <p:spPr>
            <a:xfrm>
              <a:off x="3105746" y="3101340"/>
              <a:ext cx="666591" cy="626261"/>
            </a:xfrm>
            <a:prstGeom prst="rect">
              <a:avLst/>
            </a:prstGeom>
          </p:spPr>
        </p:pic>
        <p:pic>
          <p:nvPicPr>
            <p:cNvPr id="90" name="Picture 89"/>
            <p:cNvPicPr>
              <a:picLocks noChangeAspect="1"/>
            </p:cNvPicPr>
            <p:nvPr/>
          </p:nvPicPr>
          <p:blipFill>
            <a:blip r:embed="rId10"/>
            <a:stretch>
              <a:fillRect/>
            </a:stretch>
          </p:blipFill>
          <p:spPr>
            <a:xfrm>
              <a:off x="1607821" y="3774209"/>
              <a:ext cx="706764" cy="624500"/>
            </a:xfrm>
            <a:prstGeom prst="rect">
              <a:avLst/>
            </a:prstGeom>
          </p:spPr>
        </p:pic>
        <p:pic>
          <p:nvPicPr>
            <p:cNvPr id="91" name="Picture 90"/>
            <p:cNvPicPr>
              <a:picLocks noChangeAspect="1"/>
            </p:cNvPicPr>
            <p:nvPr/>
          </p:nvPicPr>
          <p:blipFill>
            <a:blip r:embed="rId11"/>
            <a:stretch>
              <a:fillRect/>
            </a:stretch>
          </p:blipFill>
          <p:spPr>
            <a:xfrm>
              <a:off x="2354580" y="3764280"/>
              <a:ext cx="700295" cy="634429"/>
            </a:xfrm>
            <a:prstGeom prst="rect">
              <a:avLst/>
            </a:prstGeom>
          </p:spPr>
        </p:pic>
        <p:pic>
          <p:nvPicPr>
            <p:cNvPr id="92" name="Picture 91"/>
            <p:cNvPicPr>
              <a:picLocks noChangeAspect="1"/>
            </p:cNvPicPr>
            <p:nvPr/>
          </p:nvPicPr>
          <p:blipFill>
            <a:blip r:embed="rId12"/>
            <a:stretch>
              <a:fillRect/>
            </a:stretch>
          </p:blipFill>
          <p:spPr>
            <a:xfrm>
              <a:off x="2346960" y="5072821"/>
              <a:ext cx="700296" cy="631071"/>
            </a:xfrm>
            <a:prstGeom prst="rect">
              <a:avLst/>
            </a:prstGeom>
          </p:spPr>
        </p:pic>
        <p:pic>
          <p:nvPicPr>
            <p:cNvPr id="93" name="Picture 92"/>
            <p:cNvPicPr>
              <a:picLocks noChangeAspect="1"/>
            </p:cNvPicPr>
            <p:nvPr/>
          </p:nvPicPr>
          <p:blipFill>
            <a:blip r:embed="rId13"/>
            <a:stretch>
              <a:fillRect/>
            </a:stretch>
          </p:blipFill>
          <p:spPr>
            <a:xfrm>
              <a:off x="1607820" y="4432741"/>
              <a:ext cx="695640" cy="624500"/>
            </a:xfrm>
            <a:prstGeom prst="rect">
              <a:avLst/>
            </a:prstGeom>
          </p:spPr>
        </p:pic>
        <p:pic>
          <p:nvPicPr>
            <p:cNvPr id="94" name="Picture 93"/>
            <p:cNvPicPr>
              <a:picLocks noChangeAspect="1"/>
            </p:cNvPicPr>
            <p:nvPr/>
          </p:nvPicPr>
          <p:blipFill>
            <a:blip r:embed="rId14"/>
            <a:stretch>
              <a:fillRect/>
            </a:stretch>
          </p:blipFill>
          <p:spPr>
            <a:xfrm>
              <a:off x="2346960" y="4423735"/>
              <a:ext cx="700295" cy="623526"/>
            </a:xfrm>
            <a:prstGeom prst="rect">
              <a:avLst/>
            </a:prstGeom>
          </p:spPr>
        </p:pic>
        <p:pic>
          <p:nvPicPr>
            <p:cNvPr id="95" name="Picture 94"/>
            <p:cNvPicPr>
              <a:picLocks noChangeAspect="1"/>
            </p:cNvPicPr>
            <p:nvPr/>
          </p:nvPicPr>
          <p:blipFill>
            <a:blip r:embed="rId15"/>
            <a:stretch>
              <a:fillRect/>
            </a:stretch>
          </p:blipFill>
          <p:spPr>
            <a:xfrm>
              <a:off x="3105744" y="3756660"/>
              <a:ext cx="678617" cy="634429"/>
            </a:xfrm>
            <a:prstGeom prst="rect">
              <a:avLst/>
            </a:prstGeom>
          </p:spPr>
        </p:pic>
        <p:pic>
          <p:nvPicPr>
            <p:cNvPr id="96" name="Picture 95"/>
            <p:cNvPicPr>
              <a:picLocks noChangeAspect="1"/>
            </p:cNvPicPr>
            <p:nvPr/>
          </p:nvPicPr>
          <p:blipFill>
            <a:blip r:embed="rId16"/>
            <a:stretch>
              <a:fillRect/>
            </a:stretch>
          </p:blipFill>
          <p:spPr>
            <a:xfrm>
              <a:off x="3105744" y="4419600"/>
              <a:ext cx="678617" cy="627661"/>
            </a:xfrm>
            <a:prstGeom prst="rect">
              <a:avLst/>
            </a:prstGeom>
          </p:spPr>
        </p:pic>
        <p:pic>
          <p:nvPicPr>
            <p:cNvPr id="97" name="Picture 96"/>
            <p:cNvPicPr>
              <a:picLocks noChangeAspect="1"/>
            </p:cNvPicPr>
            <p:nvPr/>
          </p:nvPicPr>
          <p:blipFill>
            <a:blip r:embed="rId17"/>
            <a:stretch>
              <a:fillRect/>
            </a:stretch>
          </p:blipFill>
          <p:spPr>
            <a:xfrm>
              <a:off x="1607821" y="5072821"/>
              <a:ext cx="695640" cy="631071"/>
            </a:xfrm>
            <a:prstGeom prst="rect">
              <a:avLst/>
            </a:prstGeom>
          </p:spPr>
        </p:pic>
        <p:pic>
          <p:nvPicPr>
            <p:cNvPr id="98" name="Picture 97"/>
            <p:cNvPicPr>
              <a:picLocks noChangeAspect="1"/>
            </p:cNvPicPr>
            <p:nvPr/>
          </p:nvPicPr>
          <p:blipFill>
            <a:blip r:embed="rId18"/>
            <a:stretch>
              <a:fillRect/>
            </a:stretch>
          </p:blipFill>
          <p:spPr>
            <a:xfrm>
              <a:off x="3105744" y="5067300"/>
              <a:ext cx="678617" cy="636592"/>
            </a:xfrm>
            <a:prstGeom prst="rect">
              <a:avLst/>
            </a:prstGeom>
          </p:spPr>
        </p:pic>
      </p:grpSp>
      <p:grpSp>
        <p:nvGrpSpPr>
          <p:cNvPr id="99" name="Group 98"/>
          <p:cNvGrpSpPr/>
          <p:nvPr/>
        </p:nvGrpSpPr>
        <p:grpSpPr>
          <a:xfrm>
            <a:off x="4570072" y="4040403"/>
            <a:ext cx="1664541" cy="2498653"/>
            <a:chOff x="4524496" y="2438400"/>
            <a:chExt cx="2012703" cy="3312179"/>
          </a:xfrm>
        </p:grpSpPr>
        <p:pic>
          <p:nvPicPr>
            <p:cNvPr id="100" name="Picture 99"/>
            <p:cNvPicPr>
              <a:picLocks noChangeAspect="1"/>
            </p:cNvPicPr>
            <p:nvPr/>
          </p:nvPicPr>
          <p:blipFill>
            <a:blip r:embed="rId19"/>
            <a:stretch>
              <a:fillRect/>
            </a:stretch>
          </p:blipFill>
          <p:spPr>
            <a:xfrm>
              <a:off x="4524497" y="2438400"/>
              <a:ext cx="643625" cy="626733"/>
            </a:xfrm>
            <a:prstGeom prst="rect">
              <a:avLst/>
            </a:prstGeom>
          </p:spPr>
        </p:pic>
        <p:pic>
          <p:nvPicPr>
            <p:cNvPr id="101" name="Picture 100"/>
            <p:cNvPicPr>
              <a:picLocks noChangeAspect="1"/>
            </p:cNvPicPr>
            <p:nvPr/>
          </p:nvPicPr>
          <p:blipFill>
            <a:blip r:embed="rId20"/>
            <a:stretch>
              <a:fillRect/>
            </a:stretch>
          </p:blipFill>
          <p:spPr>
            <a:xfrm>
              <a:off x="4524497" y="3116580"/>
              <a:ext cx="643625" cy="625848"/>
            </a:xfrm>
            <a:prstGeom prst="rect">
              <a:avLst/>
            </a:prstGeom>
          </p:spPr>
        </p:pic>
        <p:pic>
          <p:nvPicPr>
            <p:cNvPr id="102" name="Picture 101"/>
            <p:cNvPicPr>
              <a:picLocks noChangeAspect="1"/>
            </p:cNvPicPr>
            <p:nvPr/>
          </p:nvPicPr>
          <p:blipFill>
            <a:blip r:embed="rId21"/>
            <a:stretch>
              <a:fillRect/>
            </a:stretch>
          </p:blipFill>
          <p:spPr>
            <a:xfrm>
              <a:off x="4524496" y="3789961"/>
              <a:ext cx="643625" cy="628125"/>
            </a:xfrm>
            <a:prstGeom prst="rect">
              <a:avLst/>
            </a:prstGeom>
          </p:spPr>
        </p:pic>
        <p:pic>
          <p:nvPicPr>
            <p:cNvPr id="103" name="Picture 102"/>
            <p:cNvPicPr>
              <a:picLocks noChangeAspect="1"/>
            </p:cNvPicPr>
            <p:nvPr/>
          </p:nvPicPr>
          <p:blipFill>
            <a:blip r:embed="rId22"/>
            <a:stretch>
              <a:fillRect/>
            </a:stretch>
          </p:blipFill>
          <p:spPr>
            <a:xfrm>
              <a:off x="5203254" y="2438400"/>
              <a:ext cx="657721" cy="626733"/>
            </a:xfrm>
            <a:prstGeom prst="rect">
              <a:avLst/>
            </a:prstGeom>
          </p:spPr>
        </p:pic>
        <p:pic>
          <p:nvPicPr>
            <p:cNvPr id="104" name="Picture 103"/>
            <p:cNvPicPr>
              <a:picLocks noChangeAspect="1"/>
            </p:cNvPicPr>
            <p:nvPr/>
          </p:nvPicPr>
          <p:blipFill>
            <a:blip r:embed="rId23"/>
            <a:stretch>
              <a:fillRect/>
            </a:stretch>
          </p:blipFill>
          <p:spPr>
            <a:xfrm>
              <a:off x="5890260" y="2446021"/>
              <a:ext cx="646939" cy="626733"/>
            </a:xfrm>
            <a:prstGeom prst="rect">
              <a:avLst/>
            </a:prstGeom>
          </p:spPr>
        </p:pic>
        <p:pic>
          <p:nvPicPr>
            <p:cNvPr id="105" name="Picture 104"/>
            <p:cNvPicPr>
              <a:picLocks noChangeAspect="1"/>
            </p:cNvPicPr>
            <p:nvPr/>
          </p:nvPicPr>
          <p:blipFill>
            <a:blip r:embed="rId24"/>
            <a:stretch>
              <a:fillRect/>
            </a:stretch>
          </p:blipFill>
          <p:spPr>
            <a:xfrm>
              <a:off x="5203254" y="3116580"/>
              <a:ext cx="651481" cy="625848"/>
            </a:xfrm>
            <a:prstGeom prst="rect">
              <a:avLst/>
            </a:prstGeom>
          </p:spPr>
        </p:pic>
        <p:pic>
          <p:nvPicPr>
            <p:cNvPr id="106" name="Picture 105"/>
            <p:cNvPicPr>
              <a:picLocks noChangeAspect="1"/>
            </p:cNvPicPr>
            <p:nvPr/>
          </p:nvPicPr>
          <p:blipFill>
            <a:blip r:embed="rId25"/>
            <a:stretch>
              <a:fillRect/>
            </a:stretch>
          </p:blipFill>
          <p:spPr>
            <a:xfrm>
              <a:off x="5890260" y="3116580"/>
              <a:ext cx="646939" cy="625848"/>
            </a:xfrm>
            <a:prstGeom prst="rect">
              <a:avLst/>
            </a:prstGeom>
          </p:spPr>
        </p:pic>
        <p:pic>
          <p:nvPicPr>
            <p:cNvPr id="107" name="Picture 106"/>
            <p:cNvPicPr>
              <a:picLocks noChangeAspect="1"/>
            </p:cNvPicPr>
            <p:nvPr/>
          </p:nvPicPr>
          <p:blipFill>
            <a:blip r:embed="rId26"/>
            <a:stretch>
              <a:fillRect/>
            </a:stretch>
          </p:blipFill>
          <p:spPr>
            <a:xfrm>
              <a:off x="5205016" y="3793491"/>
              <a:ext cx="649720" cy="624595"/>
            </a:xfrm>
            <a:prstGeom prst="rect">
              <a:avLst/>
            </a:prstGeom>
          </p:spPr>
        </p:pic>
        <p:pic>
          <p:nvPicPr>
            <p:cNvPr id="108" name="Picture 107"/>
            <p:cNvPicPr>
              <a:picLocks noChangeAspect="1"/>
            </p:cNvPicPr>
            <p:nvPr/>
          </p:nvPicPr>
          <p:blipFill>
            <a:blip r:embed="rId27"/>
            <a:stretch>
              <a:fillRect/>
            </a:stretch>
          </p:blipFill>
          <p:spPr>
            <a:xfrm>
              <a:off x="5890260" y="3787140"/>
              <a:ext cx="646939" cy="630946"/>
            </a:xfrm>
            <a:prstGeom prst="rect">
              <a:avLst/>
            </a:prstGeom>
          </p:spPr>
        </p:pic>
        <p:pic>
          <p:nvPicPr>
            <p:cNvPr id="109" name="Picture 108"/>
            <p:cNvPicPr>
              <a:picLocks noChangeAspect="1"/>
            </p:cNvPicPr>
            <p:nvPr/>
          </p:nvPicPr>
          <p:blipFill>
            <a:blip r:embed="rId28"/>
            <a:stretch>
              <a:fillRect/>
            </a:stretch>
          </p:blipFill>
          <p:spPr>
            <a:xfrm>
              <a:off x="4524496" y="4465321"/>
              <a:ext cx="643625" cy="630947"/>
            </a:xfrm>
            <a:prstGeom prst="rect">
              <a:avLst/>
            </a:prstGeom>
          </p:spPr>
        </p:pic>
        <p:pic>
          <p:nvPicPr>
            <p:cNvPr id="110" name="Picture 109"/>
            <p:cNvPicPr>
              <a:picLocks noChangeAspect="1"/>
            </p:cNvPicPr>
            <p:nvPr/>
          </p:nvPicPr>
          <p:blipFill>
            <a:blip r:embed="rId29"/>
            <a:stretch>
              <a:fillRect/>
            </a:stretch>
          </p:blipFill>
          <p:spPr>
            <a:xfrm>
              <a:off x="5203254" y="4465320"/>
              <a:ext cx="651481" cy="630947"/>
            </a:xfrm>
            <a:prstGeom prst="rect">
              <a:avLst/>
            </a:prstGeom>
          </p:spPr>
        </p:pic>
        <p:pic>
          <p:nvPicPr>
            <p:cNvPr id="111" name="Picture 110"/>
            <p:cNvPicPr>
              <a:picLocks noChangeAspect="1"/>
            </p:cNvPicPr>
            <p:nvPr/>
          </p:nvPicPr>
          <p:blipFill>
            <a:blip r:embed="rId30"/>
            <a:stretch>
              <a:fillRect/>
            </a:stretch>
          </p:blipFill>
          <p:spPr>
            <a:xfrm>
              <a:off x="5901503" y="4465320"/>
              <a:ext cx="635696" cy="630948"/>
            </a:xfrm>
            <a:prstGeom prst="rect">
              <a:avLst/>
            </a:prstGeom>
          </p:spPr>
        </p:pic>
        <p:pic>
          <p:nvPicPr>
            <p:cNvPr id="112" name="Picture 111"/>
            <p:cNvPicPr>
              <a:picLocks noChangeAspect="1"/>
            </p:cNvPicPr>
            <p:nvPr/>
          </p:nvPicPr>
          <p:blipFill>
            <a:blip r:embed="rId31"/>
            <a:stretch>
              <a:fillRect/>
            </a:stretch>
          </p:blipFill>
          <p:spPr>
            <a:xfrm>
              <a:off x="4524496" y="5138337"/>
              <a:ext cx="649484" cy="612241"/>
            </a:xfrm>
            <a:prstGeom prst="rect">
              <a:avLst/>
            </a:prstGeom>
          </p:spPr>
        </p:pic>
        <p:pic>
          <p:nvPicPr>
            <p:cNvPr id="113" name="Picture 112"/>
            <p:cNvPicPr>
              <a:picLocks noChangeAspect="1"/>
            </p:cNvPicPr>
            <p:nvPr/>
          </p:nvPicPr>
          <p:blipFill>
            <a:blip r:embed="rId32"/>
            <a:stretch>
              <a:fillRect/>
            </a:stretch>
          </p:blipFill>
          <p:spPr>
            <a:xfrm>
              <a:off x="5217288" y="5138334"/>
              <a:ext cx="637447" cy="612244"/>
            </a:xfrm>
            <a:prstGeom prst="rect">
              <a:avLst/>
            </a:prstGeom>
          </p:spPr>
        </p:pic>
        <p:pic>
          <p:nvPicPr>
            <p:cNvPr id="114" name="Picture 113"/>
            <p:cNvPicPr>
              <a:picLocks noChangeAspect="1"/>
            </p:cNvPicPr>
            <p:nvPr/>
          </p:nvPicPr>
          <p:blipFill>
            <a:blip r:embed="rId33"/>
            <a:stretch>
              <a:fillRect/>
            </a:stretch>
          </p:blipFill>
          <p:spPr>
            <a:xfrm>
              <a:off x="5890260" y="5138335"/>
              <a:ext cx="640804" cy="612244"/>
            </a:xfrm>
            <a:prstGeom prst="rect">
              <a:avLst/>
            </a:prstGeom>
          </p:spPr>
        </p:pic>
      </p:grpSp>
      <p:grpSp>
        <p:nvGrpSpPr>
          <p:cNvPr id="115" name="Group 114"/>
          <p:cNvGrpSpPr/>
          <p:nvPr/>
        </p:nvGrpSpPr>
        <p:grpSpPr>
          <a:xfrm>
            <a:off x="6336464" y="4066213"/>
            <a:ext cx="1816935" cy="2472842"/>
            <a:chOff x="5142015" y="2305442"/>
            <a:chExt cx="2816469" cy="3434576"/>
          </a:xfrm>
        </p:grpSpPr>
        <p:pic>
          <p:nvPicPr>
            <p:cNvPr id="116" name="Picture 115"/>
            <p:cNvPicPr>
              <a:picLocks noChangeAspect="1"/>
            </p:cNvPicPr>
            <p:nvPr/>
          </p:nvPicPr>
          <p:blipFill>
            <a:blip r:embed="rId34"/>
            <a:stretch>
              <a:fillRect/>
            </a:stretch>
          </p:blipFill>
          <p:spPr>
            <a:xfrm>
              <a:off x="5142016" y="4026763"/>
              <a:ext cx="1381983" cy="837618"/>
            </a:xfrm>
            <a:prstGeom prst="rect">
              <a:avLst/>
            </a:prstGeom>
          </p:spPr>
        </p:pic>
        <p:pic>
          <p:nvPicPr>
            <p:cNvPr id="117" name="Picture 116"/>
            <p:cNvPicPr>
              <a:picLocks noChangeAspect="1"/>
            </p:cNvPicPr>
            <p:nvPr/>
          </p:nvPicPr>
          <p:blipFill>
            <a:blip r:embed="rId35"/>
            <a:stretch>
              <a:fillRect/>
            </a:stretch>
          </p:blipFill>
          <p:spPr>
            <a:xfrm>
              <a:off x="6567154" y="2309746"/>
              <a:ext cx="1372080" cy="807829"/>
            </a:xfrm>
            <a:prstGeom prst="rect">
              <a:avLst/>
            </a:prstGeom>
          </p:spPr>
        </p:pic>
        <p:pic>
          <p:nvPicPr>
            <p:cNvPr id="118" name="Picture 117"/>
            <p:cNvPicPr>
              <a:picLocks noChangeAspect="1"/>
            </p:cNvPicPr>
            <p:nvPr/>
          </p:nvPicPr>
          <p:blipFill>
            <a:blip r:embed="rId36"/>
            <a:stretch>
              <a:fillRect/>
            </a:stretch>
          </p:blipFill>
          <p:spPr>
            <a:xfrm>
              <a:off x="6576520" y="3162300"/>
              <a:ext cx="1381964" cy="829613"/>
            </a:xfrm>
            <a:prstGeom prst="rect">
              <a:avLst/>
            </a:prstGeom>
          </p:spPr>
        </p:pic>
        <p:pic>
          <p:nvPicPr>
            <p:cNvPr id="119" name="Picture 118"/>
            <p:cNvPicPr>
              <a:picLocks noChangeAspect="1"/>
            </p:cNvPicPr>
            <p:nvPr/>
          </p:nvPicPr>
          <p:blipFill>
            <a:blip r:embed="rId37"/>
            <a:stretch>
              <a:fillRect/>
            </a:stretch>
          </p:blipFill>
          <p:spPr>
            <a:xfrm>
              <a:off x="5142017" y="2305442"/>
              <a:ext cx="1381983" cy="812133"/>
            </a:xfrm>
            <a:prstGeom prst="rect">
              <a:avLst/>
            </a:prstGeom>
          </p:spPr>
        </p:pic>
        <p:pic>
          <p:nvPicPr>
            <p:cNvPr id="120" name="Picture 119"/>
            <p:cNvPicPr>
              <a:picLocks noChangeAspect="1"/>
            </p:cNvPicPr>
            <p:nvPr/>
          </p:nvPicPr>
          <p:blipFill>
            <a:blip r:embed="rId38"/>
            <a:stretch>
              <a:fillRect/>
            </a:stretch>
          </p:blipFill>
          <p:spPr>
            <a:xfrm>
              <a:off x="5144301" y="3162300"/>
              <a:ext cx="1379700" cy="814442"/>
            </a:xfrm>
            <a:prstGeom prst="rect">
              <a:avLst/>
            </a:prstGeom>
          </p:spPr>
        </p:pic>
        <p:pic>
          <p:nvPicPr>
            <p:cNvPr id="121" name="Picture 120"/>
            <p:cNvPicPr>
              <a:picLocks noChangeAspect="1"/>
            </p:cNvPicPr>
            <p:nvPr/>
          </p:nvPicPr>
          <p:blipFill>
            <a:blip r:embed="rId39"/>
            <a:stretch>
              <a:fillRect/>
            </a:stretch>
          </p:blipFill>
          <p:spPr>
            <a:xfrm>
              <a:off x="6576520" y="4036822"/>
              <a:ext cx="1362714" cy="824738"/>
            </a:xfrm>
            <a:prstGeom prst="rect">
              <a:avLst/>
            </a:prstGeom>
          </p:spPr>
        </p:pic>
        <p:pic>
          <p:nvPicPr>
            <p:cNvPr id="122" name="Picture 121"/>
            <p:cNvPicPr>
              <a:picLocks noChangeAspect="1"/>
            </p:cNvPicPr>
            <p:nvPr/>
          </p:nvPicPr>
          <p:blipFill>
            <a:blip r:embed="rId40"/>
            <a:stretch>
              <a:fillRect/>
            </a:stretch>
          </p:blipFill>
          <p:spPr>
            <a:xfrm>
              <a:off x="5142015" y="4892420"/>
              <a:ext cx="1381983" cy="847598"/>
            </a:xfrm>
            <a:prstGeom prst="rect">
              <a:avLst/>
            </a:prstGeom>
          </p:spPr>
        </p:pic>
        <p:pic>
          <p:nvPicPr>
            <p:cNvPr id="123" name="Picture 122"/>
            <p:cNvPicPr>
              <a:picLocks noChangeAspect="1"/>
            </p:cNvPicPr>
            <p:nvPr/>
          </p:nvPicPr>
          <p:blipFill>
            <a:blip r:embed="rId41"/>
            <a:stretch>
              <a:fillRect/>
            </a:stretch>
          </p:blipFill>
          <p:spPr>
            <a:xfrm>
              <a:off x="6567154" y="4923768"/>
              <a:ext cx="1391330" cy="816250"/>
            </a:xfrm>
            <a:prstGeom prst="rect">
              <a:avLst/>
            </a:prstGeom>
          </p:spPr>
        </p:pic>
      </p:grpSp>
      <p:pic>
        <p:nvPicPr>
          <p:cNvPr id="125" name="Picture 124"/>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52400" y="2670751"/>
            <a:ext cx="1580888" cy="1190076"/>
          </a:xfrm>
          <a:prstGeom prst="rect">
            <a:avLst/>
          </a:prstGeom>
        </p:spPr>
      </p:pic>
    </p:spTree>
    <p:extLst>
      <p:ext uri="{BB962C8B-B14F-4D97-AF65-F5344CB8AC3E}">
        <p14:creationId xmlns:p14="http://schemas.microsoft.com/office/powerpoint/2010/main" val="286806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6" grpId="0" animBg="1"/>
      <p:bldP spid="62" grpId="0" animBg="1"/>
      <p:bldP spid="6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Adam</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7" name="圖片 6"/>
          <p:cNvPicPr>
            <a:picLocks noChangeAspect="1"/>
          </p:cNvPicPr>
          <p:nvPr/>
        </p:nvPicPr>
        <p:blipFill>
          <a:blip r:embed="rId3"/>
          <a:stretch>
            <a:fillRect/>
          </a:stretch>
        </p:blipFill>
        <p:spPr>
          <a:xfrm>
            <a:off x="628650" y="1558298"/>
            <a:ext cx="8092324" cy="5097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文字方塊 5"/>
          <p:cNvSpPr txBox="1"/>
          <p:nvPr/>
        </p:nvSpPr>
        <p:spPr>
          <a:xfrm>
            <a:off x="9407769" y="5345723"/>
            <a:ext cx="184731" cy="369332"/>
          </a:xfrm>
          <a:prstGeom prst="rect">
            <a:avLst/>
          </a:prstGeom>
          <a:noFill/>
        </p:spPr>
        <p:txBody>
          <a:bodyPr wrap="none" rtlCol="0">
            <a:spAutoFit/>
          </a:bodyPr>
          <a:lstStyle/>
          <a:p>
            <a:endParaRPr lang="zh-TW" altLang="en-US" dirty="0"/>
          </a:p>
        </p:txBody>
      </p:sp>
      <p:sp>
        <p:nvSpPr>
          <p:cNvPr id="8" name="文字方塊 7"/>
          <p:cNvSpPr txBox="1"/>
          <p:nvPr/>
        </p:nvSpPr>
        <p:spPr>
          <a:xfrm>
            <a:off x="3373890" y="766297"/>
            <a:ext cx="4024993"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err="1"/>
              <a:t>RMSProp</a:t>
            </a:r>
            <a:r>
              <a:rPr lang="en-US" altLang="zh-TW" sz="2800" dirty="0"/>
              <a:t> + Momentum </a:t>
            </a:r>
            <a:endParaRPr lang="zh-TW" altLang="en-US" sz="2800" dirty="0"/>
          </a:p>
        </p:txBody>
      </p:sp>
      <p:sp>
        <p:nvSpPr>
          <p:cNvPr id="4" name="文字方塊 3"/>
          <p:cNvSpPr txBox="1"/>
          <p:nvPr/>
        </p:nvSpPr>
        <p:spPr>
          <a:xfrm>
            <a:off x="4293705" y="3635526"/>
            <a:ext cx="2809459" cy="461665"/>
          </a:xfrm>
          <a:prstGeom prst="rect">
            <a:avLst/>
          </a:prstGeom>
          <a:noFill/>
        </p:spPr>
        <p:txBody>
          <a:bodyPr wrap="square" rtlCol="0">
            <a:spAutoFit/>
          </a:bodyPr>
          <a:lstStyle/>
          <a:p>
            <a:r>
              <a:rPr lang="en-US" altLang="zh-TW" sz="2400" dirty="0"/>
              <a:t>for momentum</a:t>
            </a:r>
            <a:endParaRPr lang="zh-TW" altLang="en-US" sz="2400" dirty="0"/>
          </a:p>
        </p:txBody>
      </p:sp>
      <p:sp>
        <p:nvSpPr>
          <p:cNvPr id="9" name="文字方塊 8"/>
          <p:cNvSpPr txBox="1"/>
          <p:nvPr/>
        </p:nvSpPr>
        <p:spPr>
          <a:xfrm>
            <a:off x="4293705" y="4001294"/>
            <a:ext cx="1895059" cy="461665"/>
          </a:xfrm>
          <a:prstGeom prst="rect">
            <a:avLst/>
          </a:prstGeom>
          <a:noFill/>
        </p:spPr>
        <p:txBody>
          <a:bodyPr wrap="square" rtlCol="0">
            <a:spAutoFit/>
          </a:bodyPr>
          <a:lstStyle/>
          <a:p>
            <a:r>
              <a:rPr lang="en-US" altLang="zh-TW" sz="2400" dirty="0"/>
              <a:t>for </a:t>
            </a:r>
            <a:r>
              <a:rPr lang="en-US" altLang="zh-TW" sz="2400" dirty="0" err="1"/>
              <a:t>RMSprop</a:t>
            </a:r>
            <a:endParaRPr lang="zh-TW" altLang="en-US" sz="2400" dirty="0"/>
          </a:p>
        </p:txBody>
      </p:sp>
      <p:cxnSp>
        <p:nvCxnSpPr>
          <p:cNvPr id="10" name="直線單箭頭接點 9"/>
          <p:cNvCxnSpPr>
            <a:endCxn id="4" idx="1"/>
          </p:cNvCxnSpPr>
          <p:nvPr/>
        </p:nvCxnSpPr>
        <p:spPr>
          <a:xfrm>
            <a:off x="4002157" y="3816626"/>
            <a:ext cx="291548" cy="497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9" idx="1"/>
          </p:cNvCxnSpPr>
          <p:nvPr/>
        </p:nvCxnSpPr>
        <p:spPr>
          <a:xfrm>
            <a:off x="4002157" y="4047459"/>
            <a:ext cx="291548" cy="184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680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164591"/>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6896711" y="147046"/>
            <a:ext cx="728093" cy="686595"/>
          </a:xfrm>
          <a:prstGeom prst="rect">
            <a:avLst/>
          </a:prstGeom>
        </p:spPr>
      </p:pic>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864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864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nvPr>
        </p:nvGraphicFramePr>
        <p:xfrm>
          <a:off x="955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5096244"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235376"/>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nvPr>
        </p:nvGraphicFramePr>
        <p:xfrm>
          <a:off x="954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5084205"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1018515" y="1387548"/>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60075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Early Stopping</a:t>
            </a:r>
            <a:endParaRPr lang="zh-TW" altLang="en-US" dirty="0"/>
          </a:p>
        </p:txBody>
      </p:sp>
      <p:pic>
        <p:nvPicPr>
          <p:cNvPr id="4" name="圖片 3"/>
          <p:cNvPicPr>
            <a:picLocks noChangeAspect="1"/>
          </p:cNvPicPr>
          <p:nvPr/>
        </p:nvPicPr>
        <p:blipFill>
          <a:blip r:embed="rId3"/>
          <a:stretch>
            <a:fillRect/>
          </a:stretch>
        </p:blipFill>
        <p:spPr>
          <a:xfrm>
            <a:off x="1666703" y="1564572"/>
            <a:ext cx="5824192" cy="3782129"/>
          </a:xfrm>
          <a:prstGeom prst="rect">
            <a:avLst/>
          </a:prstGeom>
        </p:spPr>
      </p:pic>
      <p:sp>
        <p:nvSpPr>
          <p:cNvPr id="5" name="文字方塊 4"/>
          <p:cNvSpPr txBox="1"/>
          <p:nvPr/>
        </p:nvSpPr>
        <p:spPr>
          <a:xfrm>
            <a:off x="2438849" y="5270798"/>
            <a:ext cx="4279900" cy="461665"/>
          </a:xfrm>
          <a:prstGeom prst="rect">
            <a:avLst/>
          </a:prstGeom>
          <a:noFill/>
        </p:spPr>
        <p:txBody>
          <a:bodyPr wrap="square" rtlCol="0">
            <a:spAutoFit/>
          </a:bodyPr>
          <a:lstStyle/>
          <a:p>
            <a:pPr algn="ctr"/>
            <a:r>
              <a:rPr lang="en-US" altLang="zh-TW" sz="2400" dirty="0"/>
              <a:t>Epochs</a:t>
            </a:r>
            <a:endParaRPr lang="zh-TW" altLang="en-US" sz="2400" dirty="0"/>
          </a:p>
        </p:txBody>
      </p:sp>
      <p:sp>
        <p:nvSpPr>
          <p:cNvPr id="6" name="文字方塊 5"/>
          <p:cNvSpPr txBox="1"/>
          <p:nvPr/>
        </p:nvSpPr>
        <p:spPr>
          <a:xfrm>
            <a:off x="419100" y="1843446"/>
            <a:ext cx="1740866" cy="830997"/>
          </a:xfrm>
          <a:prstGeom prst="rect">
            <a:avLst/>
          </a:prstGeom>
          <a:noFill/>
        </p:spPr>
        <p:txBody>
          <a:bodyPr wrap="square" rtlCol="0">
            <a:spAutoFit/>
          </a:bodyPr>
          <a:lstStyle/>
          <a:p>
            <a:pPr algn="ctr"/>
            <a:r>
              <a:rPr lang="en-US" altLang="zh-TW" sz="2400" dirty="0"/>
              <a:t>Total</a:t>
            </a:r>
          </a:p>
          <a:p>
            <a:pPr algn="ctr"/>
            <a:r>
              <a:rPr lang="en-US" altLang="zh-TW" sz="2400" dirty="0"/>
              <a:t>Loss</a:t>
            </a:r>
          </a:p>
        </p:txBody>
      </p:sp>
      <p:sp>
        <p:nvSpPr>
          <p:cNvPr id="7" name="文字方塊 6"/>
          <p:cNvSpPr txBox="1"/>
          <p:nvPr/>
        </p:nvSpPr>
        <p:spPr>
          <a:xfrm>
            <a:off x="6361734" y="4508306"/>
            <a:ext cx="1944066" cy="461665"/>
          </a:xfrm>
          <a:prstGeom prst="rect">
            <a:avLst/>
          </a:prstGeom>
          <a:noFill/>
        </p:spPr>
        <p:txBody>
          <a:bodyPr wrap="square" rtlCol="0">
            <a:spAutoFit/>
          </a:bodyPr>
          <a:lstStyle/>
          <a:p>
            <a:r>
              <a:rPr lang="en-US" altLang="zh-TW" sz="2400" dirty="0">
                <a:solidFill>
                  <a:srgbClr val="0000FF"/>
                </a:solidFill>
              </a:rPr>
              <a:t>Training set</a:t>
            </a:r>
            <a:endParaRPr lang="zh-TW" altLang="en-US" sz="2400" dirty="0">
              <a:solidFill>
                <a:srgbClr val="0000FF"/>
              </a:solidFill>
            </a:endParaRPr>
          </a:p>
        </p:txBody>
      </p:sp>
      <p:sp>
        <p:nvSpPr>
          <p:cNvPr id="8" name="文字方塊 7"/>
          <p:cNvSpPr txBox="1"/>
          <p:nvPr/>
        </p:nvSpPr>
        <p:spPr>
          <a:xfrm>
            <a:off x="6358214" y="3045565"/>
            <a:ext cx="1944066" cy="461665"/>
          </a:xfrm>
          <a:prstGeom prst="rect">
            <a:avLst/>
          </a:prstGeom>
          <a:noFill/>
        </p:spPr>
        <p:txBody>
          <a:bodyPr wrap="square" rtlCol="0">
            <a:spAutoFit/>
          </a:bodyPr>
          <a:lstStyle/>
          <a:p>
            <a:r>
              <a:rPr lang="en-US" altLang="zh-TW" sz="2400" dirty="0">
                <a:solidFill>
                  <a:srgbClr val="FF0000"/>
                </a:solidFill>
              </a:rPr>
              <a:t>Testing set</a:t>
            </a:r>
            <a:endParaRPr lang="zh-TW" altLang="en-US" sz="2400" dirty="0">
              <a:solidFill>
                <a:srgbClr val="FF0000"/>
              </a:solidFill>
            </a:endParaRPr>
          </a:p>
        </p:txBody>
      </p:sp>
      <p:sp>
        <p:nvSpPr>
          <p:cNvPr id="9" name="向下箭號 8"/>
          <p:cNvSpPr/>
          <p:nvPr/>
        </p:nvSpPr>
        <p:spPr>
          <a:xfrm>
            <a:off x="4858199" y="3455636"/>
            <a:ext cx="159716" cy="170056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 name="文字方塊 9"/>
          <p:cNvSpPr txBox="1"/>
          <p:nvPr/>
        </p:nvSpPr>
        <p:spPr>
          <a:xfrm>
            <a:off x="4319984" y="2567340"/>
            <a:ext cx="123614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Stop at here</a:t>
            </a:r>
            <a:endParaRPr lang="zh-TW" altLang="en-US" sz="2400" dirty="0"/>
          </a:p>
        </p:txBody>
      </p:sp>
      <p:sp>
        <p:nvSpPr>
          <p:cNvPr id="11" name="文字方塊 10"/>
          <p:cNvSpPr txBox="1"/>
          <p:nvPr/>
        </p:nvSpPr>
        <p:spPr>
          <a:xfrm>
            <a:off x="6285490" y="2659803"/>
            <a:ext cx="1944066" cy="461665"/>
          </a:xfrm>
          <a:prstGeom prst="rect">
            <a:avLst/>
          </a:prstGeom>
          <a:noFill/>
        </p:spPr>
        <p:txBody>
          <a:bodyPr wrap="square" rtlCol="0">
            <a:spAutoFit/>
          </a:bodyPr>
          <a:lstStyle/>
          <a:p>
            <a:r>
              <a:rPr lang="en-US" altLang="zh-TW" sz="2400" dirty="0">
                <a:solidFill>
                  <a:srgbClr val="00B050"/>
                </a:solidFill>
              </a:rPr>
              <a:t>Validation set</a:t>
            </a:r>
            <a:endParaRPr lang="zh-TW" altLang="en-US" sz="2400" dirty="0">
              <a:solidFill>
                <a:srgbClr val="00B050"/>
              </a:solidFill>
            </a:endParaRPr>
          </a:p>
        </p:txBody>
      </p:sp>
      <p:cxnSp>
        <p:nvCxnSpPr>
          <p:cNvPr id="13" name="直線接點 12"/>
          <p:cNvCxnSpPr/>
          <p:nvPr/>
        </p:nvCxnSpPr>
        <p:spPr>
          <a:xfrm>
            <a:off x="6358214" y="3121468"/>
            <a:ext cx="1517201" cy="3341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716540" y="5931386"/>
            <a:ext cx="8125048" cy="646331"/>
            <a:chOff x="732194" y="6112116"/>
            <a:chExt cx="8125048" cy="646331"/>
          </a:xfrm>
        </p:grpSpPr>
        <p:sp>
          <p:nvSpPr>
            <p:cNvPr id="15" name="矩形 14"/>
            <p:cNvSpPr/>
            <p:nvPr/>
          </p:nvSpPr>
          <p:spPr>
            <a:xfrm>
              <a:off x="1694182" y="6112116"/>
              <a:ext cx="7163060" cy="646331"/>
            </a:xfrm>
            <a:prstGeom prst="rect">
              <a:avLst/>
            </a:prstGeom>
          </p:spPr>
          <p:txBody>
            <a:bodyPr wrap="square">
              <a:spAutoFit/>
            </a:bodyPr>
            <a:lstStyle/>
            <a:p>
              <a:r>
                <a:rPr lang="zh-TW" altLang="en-US" dirty="0"/>
                <a:t>http://keras.io/getting-started/faq/#how-can-i-interrupt-training-when-the-validation-loss-isnt-decreasing-anymore</a:t>
              </a:r>
            </a:p>
          </p:txBody>
        </p:sp>
        <p:sp>
          <p:nvSpPr>
            <p:cNvPr id="16" name="矩形 15"/>
            <p:cNvSpPr/>
            <p:nvPr/>
          </p:nvSpPr>
          <p:spPr>
            <a:xfrm>
              <a:off x="732194" y="6155404"/>
              <a:ext cx="1058399" cy="523220"/>
            </a:xfrm>
            <a:prstGeom prst="rect">
              <a:avLst/>
            </a:prstGeom>
          </p:spPr>
          <p:txBody>
            <a:bodyPr wrap="square">
              <a:spAutoFit/>
            </a:bodyPr>
            <a:lstStyle/>
            <a:p>
              <a:r>
                <a:rPr lang="en-US" altLang="zh-TW" sz="2800" dirty="0" err="1"/>
                <a:t>Keras</a:t>
              </a:r>
              <a:r>
                <a:rPr lang="en-US" altLang="zh-TW" sz="2800" dirty="0"/>
                <a:t>:</a:t>
              </a:r>
              <a:endParaRPr lang="zh-TW" altLang="en-US" sz="2800" dirty="0"/>
            </a:p>
          </p:txBody>
        </p:sp>
      </p:grpSp>
    </p:spTree>
    <p:extLst>
      <p:ext uri="{BB962C8B-B14F-4D97-AF65-F5344CB8AC3E}">
        <p14:creationId xmlns:p14="http://schemas.microsoft.com/office/powerpoint/2010/main" val="307562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164591"/>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6896711" y="147046"/>
            <a:ext cx="728093" cy="686595"/>
          </a:xfrm>
          <a:prstGeom prst="rect">
            <a:avLst/>
          </a:prstGeom>
        </p:spPr>
      </p:pic>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864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864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nvPr>
        </p:nvGraphicFramePr>
        <p:xfrm>
          <a:off x="955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5096244"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235376"/>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nvPr>
        </p:nvGraphicFramePr>
        <p:xfrm>
          <a:off x="954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5084205"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1025723" y="2310262"/>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289518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p:txBody>
          <a:bodyPr/>
          <a:lstStyle/>
          <a:p>
            <a:r>
              <a:rPr lang="en-US" altLang="zh-TW" dirty="0"/>
              <a:t>New loss function to be minimized</a:t>
            </a:r>
          </a:p>
          <a:p>
            <a:pPr lvl="1"/>
            <a:r>
              <a:rPr lang="en-US" altLang="zh-TW" sz="2800" dirty="0">
                <a:solidFill>
                  <a:srgbClr val="0000FF"/>
                </a:solidFill>
              </a:rPr>
              <a:t>Find a set of weight not only minimizing original cost but also close to zero</a:t>
            </a:r>
            <a:endParaRPr lang="zh-TW" altLang="en-US" sz="2800" dirty="0">
              <a:solidFill>
                <a:srgbClr val="0000FF"/>
              </a:solidFill>
            </a:endParaRPr>
          </a:p>
          <a:p>
            <a:endParaRPr lang="zh-TW" altLang="en-US" dirty="0"/>
          </a:p>
        </p:txBody>
      </p:sp>
      <p:graphicFrame>
        <p:nvGraphicFramePr>
          <p:cNvPr id="4" name="Object 12"/>
          <p:cNvGraphicFramePr>
            <a:graphicFrameLocks noChangeAspect="1"/>
          </p:cNvGraphicFramePr>
          <p:nvPr>
            <p:extLst/>
          </p:nvPr>
        </p:nvGraphicFramePr>
        <p:xfrm>
          <a:off x="628650" y="3212571"/>
          <a:ext cx="3781425" cy="1085850"/>
        </p:xfrm>
        <a:graphic>
          <a:graphicData uri="http://schemas.openxmlformats.org/presentationml/2006/ole">
            <mc:AlternateContent xmlns:mc="http://schemas.openxmlformats.org/markup-compatibility/2006">
              <mc:Choice xmlns:v="urn:schemas-microsoft-com:vml" Requires="v">
                <p:oleObj spid="_x0000_s30722" name="方程式" r:id="rId4" imgW="1358640" imgH="393480" progId="Equation.3">
                  <p:embed/>
                </p:oleObj>
              </mc:Choice>
              <mc:Fallback>
                <p:oleObj name="方程式" r:id="rId4" imgW="1358640" imgH="393480" progId="Equation.3">
                  <p:embed/>
                  <p:pic>
                    <p:nvPicPr>
                      <p:cNvPr id="4" name="Object 12"/>
                      <p:cNvPicPr>
                        <a:picLocks noChangeAspect="1" noChangeArrowheads="1"/>
                      </p:cNvPicPr>
                      <p:nvPr/>
                    </p:nvPicPr>
                    <p:blipFill>
                      <a:blip r:embed="rId5"/>
                      <a:srcRect/>
                      <a:stretch>
                        <a:fillRect/>
                      </a:stretch>
                    </p:blipFill>
                    <p:spPr bwMode="auto">
                      <a:xfrm>
                        <a:off x="628650" y="3212571"/>
                        <a:ext cx="3781425" cy="1085850"/>
                      </a:xfrm>
                      <a:prstGeom prst="rect">
                        <a:avLst/>
                      </a:prstGeom>
                      <a:noFill/>
                      <a:extLst/>
                    </p:spPr>
                  </p:pic>
                </p:oleObj>
              </mc:Fallback>
            </mc:AlternateContent>
          </a:graphicData>
        </a:graphic>
      </p:graphicFrame>
      <p:sp>
        <p:nvSpPr>
          <p:cNvPr id="5" name="文字方塊 4"/>
          <p:cNvSpPr txBox="1"/>
          <p:nvPr/>
        </p:nvSpPr>
        <p:spPr>
          <a:xfrm>
            <a:off x="663348" y="5004805"/>
            <a:ext cx="3552092" cy="1384995"/>
          </a:xfrm>
          <a:prstGeom prst="rect">
            <a:avLst/>
          </a:prstGeom>
          <a:noFill/>
        </p:spPr>
        <p:txBody>
          <a:bodyPr wrap="square" rtlCol="0">
            <a:spAutoFit/>
          </a:bodyPr>
          <a:lstStyle/>
          <a:p>
            <a:r>
              <a:rPr lang="en-US" altLang="zh-TW" sz="2800" dirty="0"/>
              <a:t>Original loss</a:t>
            </a:r>
          </a:p>
          <a:p>
            <a:r>
              <a:rPr lang="en-US" altLang="zh-TW" sz="2800" dirty="0"/>
              <a:t>(e.g. minimize square error, cross entropy …)</a:t>
            </a:r>
            <a:endParaRPr lang="zh-TW" altLang="en-US" sz="2800" dirty="0"/>
          </a:p>
        </p:txBody>
      </p:sp>
      <p:cxnSp>
        <p:nvCxnSpPr>
          <p:cNvPr id="7" name="直線單箭頭接點 6"/>
          <p:cNvCxnSpPr/>
          <p:nvPr/>
        </p:nvCxnSpPr>
        <p:spPr>
          <a:xfrm>
            <a:off x="2376775" y="3999358"/>
            <a:ext cx="0" cy="100520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12"/>
          <p:cNvGraphicFramePr>
            <a:graphicFrameLocks noChangeAspect="1"/>
          </p:cNvGraphicFramePr>
          <p:nvPr>
            <p:extLst/>
          </p:nvPr>
        </p:nvGraphicFramePr>
        <p:xfrm>
          <a:off x="4317909" y="4286180"/>
          <a:ext cx="2579688" cy="593725"/>
        </p:xfrm>
        <a:graphic>
          <a:graphicData uri="http://schemas.openxmlformats.org/presentationml/2006/ole">
            <mc:AlternateContent xmlns:mc="http://schemas.openxmlformats.org/markup-compatibility/2006">
              <mc:Choice xmlns:v="urn:schemas-microsoft-com:vml" Requires="v">
                <p:oleObj spid="_x0000_s30723" name="方程式" r:id="rId6" imgW="927000" imgH="215640" progId="Equation.3">
                  <p:embed/>
                </p:oleObj>
              </mc:Choice>
              <mc:Fallback>
                <p:oleObj name="方程式" r:id="rId6" imgW="927000" imgH="215640" progId="Equation.3">
                  <p:embed/>
                  <p:pic>
                    <p:nvPicPr>
                      <p:cNvPr id="8" name="Object 12"/>
                      <p:cNvPicPr>
                        <a:picLocks noChangeAspect="1" noChangeArrowheads="1"/>
                      </p:cNvPicPr>
                      <p:nvPr/>
                    </p:nvPicPr>
                    <p:blipFill>
                      <a:blip r:embed="rId7"/>
                      <a:srcRect/>
                      <a:stretch>
                        <a:fillRect/>
                      </a:stretch>
                    </p:blipFill>
                    <p:spPr bwMode="auto">
                      <a:xfrm>
                        <a:off x="4317909" y="4286180"/>
                        <a:ext cx="2579688" cy="593725"/>
                      </a:xfrm>
                      <a:prstGeom prst="rect">
                        <a:avLst/>
                      </a:prstGeom>
                      <a:noFill/>
                      <a:extLst/>
                    </p:spPr>
                  </p:pic>
                </p:oleObj>
              </mc:Fallback>
            </mc:AlternateContent>
          </a:graphicData>
        </a:graphic>
      </p:graphicFrame>
      <p:sp>
        <p:nvSpPr>
          <p:cNvPr id="9" name="文字方塊 8"/>
          <p:cNvSpPr txBox="1"/>
          <p:nvPr/>
        </p:nvSpPr>
        <p:spPr>
          <a:xfrm>
            <a:off x="4909022" y="6097691"/>
            <a:ext cx="3777730" cy="461665"/>
          </a:xfrm>
          <a:prstGeom prst="rect">
            <a:avLst/>
          </a:prstGeom>
          <a:noFill/>
        </p:spPr>
        <p:txBody>
          <a:bodyPr wrap="square" rtlCol="0">
            <a:spAutoFit/>
          </a:bodyPr>
          <a:lstStyle/>
          <a:p>
            <a:pPr algn="ctr"/>
            <a:r>
              <a:rPr lang="en-US" altLang="zh-TW" sz="2400" dirty="0">
                <a:solidFill>
                  <a:srgbClr val="0000FF"/>
                </a:solidFill>
              </a:rPr>
              <a:t>(usually not consider biases)</a:t>
            </a:r>
            <a:endParaRPr lang="zh-TW" altLang="en-US" sz="2400" dirty="0">
              <a:solidFill>
                <a:srgbClr val="0000FF"/>
              </a:solidFill>
            </a:endParaRPr>
          </a:p>
        </p:txBody>
      </p:sp>
      <p:graphicFrame>
        <p:nvGraphicFramePr>
          <p:cNvPr id="11" name="Object 12"/>
          <p:cNvGraphicFramePr>
            <a:graphicFrameLocks noChangeAspect="1"/>
          </p:cNvGraphicFramePr>
          <p:nvPr>
            <p:extLst/>
          </p:nvPr>
        </p:nvGraphicFramePr>
        <p:xfrm>
          <a:off x="4314825" y="5360988"/>
          <a:ext cx="4030663" cy="736600"/>
        </p:xfrm>
        <a:graphic>
          <a:graphicData uri="http://schemas.openxmlformats.org/presentationml/2006/ole">
            <mc:AlternateContent xmlns:mc="http://schemas.openxmlformats.org/markup-compatibility/2006">
              <mc:Choice xmlns:v="urn:schemas-microsoft-com:vml" Requires="v">
                <p:oleObj spid="_x0000_s30724" name="方程式" r:id="rId8" imgW="1447560" imgH="266400" progId="Equation.3">
                  <p:embed/>
                </p:oleObj>
              </mc:Choice>
              <mc:Fallback>
                <p:oleObj name="方程式" r:id="rId8" imgW="1447560" imgH="266400" progId="Equation.3">
                  <p:embed/>
                  <p:pic>
                    <p:nvPicPr>
                      <p:cNvPr id="11" name="Object 12"/>
                      <p:cNvPicPr>
                        <a:picLocks noChangeAspect="1" noChangeArrowheads="1"/>
                      </p:cNvPicPr>
                      <p:nvPr/>
                    </p:nvPicPr>
                    <p:blipFill>
                      <a:blip r:embed="rId9"/>
                      <a:srcRect/>
                      <a:stretch>
                        <a:fillRect/>
                      </a:stretch>
                    </p:blipFill>
                    <p:spPr bwMode="auto">
                      <a:xfrm>
                        <a:off x="4314825" y="5360988"/>
                        <a:ext cx="4030663" cy="736600"/>
                      </a:xfrm>
                      <a:prstGeom prst="rect">
                        <a:avLst/>
                      </a:prstGeom>
                      <a:noFill/>
                      <a:extLst/>
                    </p:spPr>
                  </p:pic>
                </p:oleObj>
              </mc:Fallback>
            </mc:AlternateContent>
          </a:graphicData>
        </a:graphic>
      </p:graphicFrame>
      <p:sp>
        <p:nvSpPr>
          <p:cNvPr id="14" name="文字方塊 13"/>
          <p:cNvSpPr txBox="1"/>
          <p:nvPr/>
        </p:nvSpPr>
        <p:spPr>
          <a:xfrm>
            <a:off x="4955320" y="3497233"/>
            <a:ext cx="3552092" cy="523220"/>
          </a:xfrm>
          <a:prstGeom prst="rect">
            <a:avLst/>
          </a:prstGeom>
          <a:noFill/>
        </p:spPr>
        <p:txBody>
          <a:bodyPr wrap="square" rtlCol="0">
            <a:spAutoFit/>
          </a:bodyPr>
          <a:lstStyle/>
          <a:p>
            <a:r>
              <a:rPr lang="en-US" altLang="zh-TW" sz="2800" dirty="0"/>
              <a:t>Regularization term</a:t>
            </a:r>
            <a:endParaRPr lang="zh-TW" altLang="en-US" sz="2800" dirty="0"/>
          </a:p>
        </p:txBody>
      </p:sp>
      <p:cxnSp>
        <p:nvCxnSpPr>
          <p:cNvPr id="17" name="直線接點 16"/>
          <p:cNvCxnSpPr/>
          <p:nvPr/>
        </p:nvCxnSpPr>
        <p:spPr>
          <a:xfrm>
            <a:off x="1874055" y="3998933"/>
            <a:ext cx="9183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3750456" y="4056780"/>
            <a:ext cx="55467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516210" y="3741337"/>
            <a:ext cx="392812" cy="114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4305135" y="4947373"/>
            <a:ext cx="3777730" cy="461665"/>
          </a:xfrm>
          <a:prstGeom prst="rect">
            <a:avLst/>
          </a:prstGeom>
          <a:noFill/>
        </p:spPr>
        <p:txBody>
          <a:bodyPr wrap="square" rtlCol="0">
            <a:spAutoFit/>
          </a:bodyPr>
          <a:lstStyle/>
          <a:p>
            <a:r>
              <a:rPr lang="en-US" altLang="zh-TW" sz="2400" dirty="0">
                <a:solidFill>
                  <a:srgbClr val="0000FF"/>
                </a:solidFill>
              </a:rPr>
              <a:t>L2 regularization:</a:t>
            </a:r>
            <a:endParaRPr lang="zh-TW" altLang="en-US" sz="2400" dirty="0">
              <a:solidFill>
                <a:srgbClr val="0000FF"/>
              </a:solidFill>
            </a:endParaRPr>
          </a:p>
        </p:txBody>
      </p:sp>
    </p:spTree>
    <p:extLst>
      <p:ext uri="{BB962C8B-B14F-4D97-AF65-F5344CB8AC3E}">
        <p14:creationId xmlns:p14="http://schemas.microsoft.com/office/powerpoint/2010/main" val="31388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p:txBody>
          <a:bodyPr/>
          <a:lstStyle/>
          <a:p>
            <a:r>
              <a:rPr lang="en-US" altLang="zh-TW" dirty="0"/>
              <a:t>New loss function to be minimized</a:t>
            </a:r>
          </a:p>
        </p:txBody>
      </p:sp>
      <p:sp>
        <p:nvSpPr>
          <p:cNvPr id="5" name="文字方塊 4"/>
          <p:cNvSpPr txBox="1"/>
          <p:nvPr/>
        </p:nvSpPr>
        <p:spPr>
          <a:xfrm>
            <a:off x="4351619" y="2801239"/>
            <a:ext cx="1644008" cy="523220"/>
          </a:xfrm>
          <a:prstGeom prst="rect">
            <a:avLst/>
          </a:prstGeom>
          <a:noFill/>
        </p:spPr>
        <p:txBody>
          <a:bodyPr wrap="square" rtlCol="0">
            <a:spAutoFit/>
          </a:bodyPr>
          <a:lstStyle/>
          <a:p>
            <a:r>
              <a:rPr lang="en-US" altLang="zh-TW" sz="2800" dirty="0"/>
              <a:t>Gradient:</a:t>
            </a:r>
            <a:endParaRPr lang="zh-TW" altLang="en-US" sz="2800" dirty="0"/>
          </a:p>
        </p:txBody>
      </p:sp>
      <p:graphicFrame>
        <p:nvGraphicFramePr>
          <p:cNvPr id="19" name="Object 12"/>
          <p:cNvGraphicFramePr>
            <a:graphicFrameLocks noChangeAspect="1"/>
          </p:cNvGraphicFramePr>
          <p:nvPr>
            <p:extLst/>
          </p:nvPr>
        </p:nvGraphicFramePr>
        <p:xfrm>
          <a:off x="6002338" y="2533650"/>
          <a:ext cx="2614612" cy="1084263"/>
        </p:xfrm>
        <a:graphic>
          <a:graphicData uri="http://schemas.openxmlformats.org/presentationml/2006/ole">
            <mc:AlternateContent xmlns:mc="http://schemas.openxmlformats.org/markup-compatibility/2006">
              <mc:Choice xmlns:v="urn:schemas-microsoft-com:vml" Requires="v">
                <p:oleObj spid="_x0000_s31746" name="方程式" r:id="rId4" imgW="939600" imgH="393480" progId="Equation.3">
                  <p:embed/>
                </p:oleObj>
              </mc:Choice>
              <mc:Fallback>
                <p:oleObj name="方程式" r:id="rId4" imgW="939600" imgH="393480" progId="Equation.3">
                  <p:embed/>
                  <p:pic>
                    <p:nvPicPr>
                      <p:cNvPr id="19" name="Object 12"/>
                      <p:cNvPicPr>
                        <a:picLocks noChangeAspect="1" noChangeArrowheads="1"/>
                      </p:cNvPicPr>
                      <p:nvPr/>
                    </p:nvPicPr>
                    <p:blipFill>
                      <a:blip r:embed="rId5"/>
                      <a:srcRect/>
                      <a:stretch>
                        <a:fillRect/>
                      </a:stretch>
                    </p:blipFill>
                    <p:spPr bwMode="auto">
                      <a:xfrm>
                        <a:off x="6002338" y="2533650"/>
                        <a:ext cx="2614612" cy="1084263"/>
                      </a:xfrm>
                      <a:prstGeom prst="rect">
                        <a:avLst/>
                      </a:prstGeom>
                      <a:noFill/>
                      <a:extLst/>
                    </p:spPr>
                  </p:pic>
                </p:oleObj>
              </mc:Fallback>
            </mc:AlternateContent>
          </a:graphicData>
        </a:graphic>
      </p:graphicFrame>
      <p:sp>
        <p:nvSpPr>
          <p:cNvPr id="21" name="文字方塊 20"/>
          <p:cNvSpPr txBox="1"/>
          <p:nvPr/>
        </p:nvSpPr>
        <p:spPr>
          <a:xfrm>
            <a:off x="411856" y="4103182"/>
            <a:ext cx="1644008" cy="523220"/>
          </a:xfrm>
          <a:prstGeom prst="rect">
            <a:avLst/>
          </a:prstGeom>
          <a:noFill/>
        </p:spPr>
        <p:txBody>
          <a:bodyPr wrap="square" rtlCol="0">
            <a:spAutoFit/>
          </a:bodyPr>
          <a:lstStyle/>
          <a:p>
            <a:r>
              <a:rPr lang="en-US" altLang="zh-TW" sz="2800" dirty="0"/>
              <a:t>Update:</a:t>
            </a:r>
            <a:endParaRPr lang="zh-TW" altLang="en-US" sz="2800" dirty="0"/>
          </a:p>
        </p:txBody>
      </p:sp>
      <p:graphicFrame>
        <p:nvGraphicFramePr>
          <p:cNvPr id="22" name="Object 12"/>
          <p:cNvGraphicFramePr>
            <a:graphicFrameLocks noChangeAspect="1"/>
          </p:cNvGraphicFramePr>
          <p:nvPr>
            <p:extLst/>
          </p:nvPr>
        </p:nvGraphicFramePr>
        <p:xfrm>
          <a:off x="1946275" y="3867150"/>
          <a:ext cx="3111500" cy="1085850"/>
        </p:xfrm>
        <a:graphic>
          <a:graphicData uri="http://schemas.openxmlformats.org/presentationml/2006/ole">
            <mc:AlternateContent xmlns:mc="http://schemas.openxmlformats.org/markup-compatibility/2006">
              <mc:Choice xmlns:v="urn:schemas-microsoft-com:vml" Requires="v">
                <p:oleObj spid="_x0000_s31747" name="方程式" r:id="rId6" imgW="1117440" imgH="393480" progId="Equation.3">
                  <p:embed/>
                </p:oleObj>
              </mc:Choice>
              <mc:Fallback>
                <p:oleObj name="方程式" r:id="rId6" imgW="1117440" imgH="393480" progId="Equation.3">
                  <p:embed/>
                  <p:pic>
                    <p:nvPicPr>
                      <p:cNvPr id="22" name="Object 12"/>
                      <p:cNvPicPr>
                        <a:picLocks noChangeAspect="1" noChangeArrowheads="1"/>
                      </p:cNvPicPr>
                      <p:nvPr/>
                    </p:nvPicPr>
                    <p:blipFill>
                      <a:blip r:embed="rId7"/>
                      <a:srcRect/>
                      <a:stretch>
                        <a:fillRect/>
                      </a:stretch>
                    </p:blipFill>
                    <p:spPr bwMode="auto">
                      <a:xfrm>
                        <a:off x="1946275" y="3867150"/>
                        <a:ext cx="3111500" cy="1085850"/>
                      </a:xfrm>
                      <a:prstGeom prst="rect">
                        <a:avLst/>
                      </a:prstGeom>
                      <a:noFill/>
                      <a:extLst/>
                    </p:spPr>
                  </p:pic>
                </p:oleObj>
              </mc:Fallback>
            </mc:AlternateContent>
          </a:graphicData>
        </a:graphic>
      </p:graphicFrame>
      <p:graphicFrame>
        <p:nvGraphicFramePr>
          <p:cNvPr id="25" name="Object 12"/>
          <p:cNvGraphicFramePr>
            <a:graphicFrameLocks noChangeAspect="1"/>
          </p:cNvGraphicFramePr>
          <p:nvPr>
            <p:extLst/>
          </p:nvPr>
        </p:nvGraphicFramePr>
        <p:xfrm>
          <a:off x="5161049" y="3825311"/>
          <a:ext cx="3500437" cy="1190625"/>
        </p:xfrm>
        <a:graphic>
          <a:graphicData uri="http://schemas.openxmlformats.org/presentationml/2006/ole">
            <mc:AlternateContent xmlns:mc="http://schemas.openxmlformats.org/markup-compatibility/2006">
              <mc:Choice xmlns:v="urn:schemas-microsoft-com:vml" Requires="v">
                <p:oleObj spid="_x0000_s31748" name="方程式" r:id="rId8" imgW="1257120" imgH="431640" progId="Equation.3">
                  <p:embed/>
                </p:oleObj>
              </mc:Choice>
              <mc:Fallback>
                <p:oleObj name="方程式" r:id="rId8" imgW="1257120" imgH="431640" progId="Equation.3">
                  <p:embed/>
                  <p:pic>
                    <p:nvPicPr>
                      <p:cNvPr id="25" name="Object 12"/>
                      <p:cNvPicPr>
                        <a:picLocks noChangeAspect="1" noChangeArrowheads="1"/>
                      </p:cNvPicPr>
                      <p:nvPr/>
                    </p:nvPicPr>
                    <p:blipFill>
                      <a:blip r:embed="rId9"/>
                      <a:srcRect/>
                      <a:stretch>
                        <a:fillRect/>
                      </a:stretch>
                    </p:blipFill>
                    <p:spPr bwMode="auto">
                      <a:xfrm>
                        <a:off x="5161049" y="3825311"/>
                        <a:ext cx="3500437" cy="1190625"/>
                      </a:xfrm>
                      <a:prstGeom prst="rect">
                        <a:avLst/>
                      </a:prstGeom>
                      <a:noFill/>
                      <a:extLst/>
                    </p:spPr>
                  </p:pic>
                </p:oleObj>
              </mc:Fallback>
            </mc:AlternateContent>
          </a:graphicData>
        </a:graphic>
      </p:graphicFrame>
      <p:graphicFrame>
        <p:nvGraphicFramePr>
          <p:cNvPr id="26" name="Object 12"/>
          <p:cNvGraphicFramePr>
            <a:graphicFrameLocks noChangeAspect="1"/>
          </p:cNvGraphicFramePr>
          <p:nvPr>
            <p:extLst/>
          </p:nvPr>
        </p:nvGraphicFramePr>
        <p:xfrm>
          <a:off x="2690813" y="4822825"/>
          <a:ext cx="3322637" cy="1085850"/>
        </p:xfrm>
        <a:graphic>
          <a:graphicData uri="http://schemas.openxmlformats.org/presentationml/2006/ole">
            <mc:AlternateContent xmlns:mc="http://schemas.openxmlformats.org/markup-compatibility/2006">
              <mc:Choice xmlns:v="urn:schemas-microsoft-com:vml" Requires="v">
                <p:oleObj spid="_x0000_s31749" name="方程式" r:id="rId10" imgW="1193760" imgH="393480" progId="Equation.3">
                  <p:embed/>
                </p:oleObj>
              </mc:Choice>
              <mc:Fallback>
                <p:oleObj name="方程式" r:id="rId10" imgW="1193760" imgH="393480" progId="Equation.3">
                  <p:embed/>
                  <p:pic>
                    <p:nvPicPr>
                      <p:cNvPr id="26" name="Object 12"/>
                      <p:cNvPicPr>
                        <a:picLocks noChangeAspect="1" noChangeArrowheads="1"/>
                      </p:cNvPicPr>
                      <p:nvPr/>
                    </p:nvPicPr>
                    <p:blipFill>
                      <a:blip r:embed="rId11"/>
                      <a:srcRect/>
                      <a:stretch>
                        <a:fillRect/>
                      </a:stretch>
                    </p:blipFill>
                    <p:spPr bwMode="auto">
                      <a:xfrm>
                        <a:off x="2690813" y="4822825"/>
                        <a:ext cx="3322637" cy="1085850"/>
                      </a:xfrm>
                      <a:prstGeom prst="rect">
                        <a:avLst/>
                      </a:prstGeom>
                      <a:noFill/>
                      <a:extLst/>
                    </p:spPr>
                  </p:pic>
                </p:oleObj>
              </mc:Fallback>
            </mc:AlternateContent>
          </a:graphicData>
        </a:graphic>
      </p:graphicFrame>
      <p:cxnSp>
        <p:nvCxnSpPr>
          <p:cNvPr id="29" name="直線單箭頭接點 28"/>
          <p:cNvCxnSpPr/>
          <p:nvPr/>
        </p:nvCxnSpPr>
        <p:spPr>
          <a:xfrm flipH="1">
            <a:off x="3884570" y="5639558"/>
            <a:ext cx="4252" cy="4168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3080975" y="5639558"/>
            <a:ext cx="160719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5342703" y="5861271"/>
            <a:ext cx="68769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2343123" y="6013450"/>
            <a:ext cx="3082893" cy="523220"/>
          </a:xfrm>
          <a:prstGeom prst="rect">
            <a:avLst/>
          </a:prstGeom>
          <a:noFill/>
        </p:spPr>
        <p:txBody>
          <a:bodyPr wrap="square" rtlCol="0">
            <a:spAutoFit/>
          </a:bodyPr>
          <a:lstStyle/>
          <a:p>
            <a:pPr algn="ctr"/>
            <a:r>
              <a:rPr lang="en-US" altLang="zh-TW" sz="2800" dirty="0">
                <a:solidFill>
                  <a:srgbClr val="0000FF"/>
                </a:solidFill>
              </a:rPr>
              <a:t>Closer to zero</a:t>
            </a:r>
            <a:endParaRPr lang="zh-TW" altLang="en-US" sz="2800" dirty="0">
              <a:solidFill>
                <a:srgbClr val="0000FF"/>
              </a:solidFill>
            </a:endParaRPr>
          </a:p>
        </p:txBody>
      </p:sp>
      <p:graphicFrame>
        <p:nvGraphicFramePr>
          <p:cNvPr id="27" name="Object 12"/>
          <p:cNvGraphicFramePr>
            <a:graphicFrameLocks noChangeAspect="1"/>
          </p:cNvGraphicFramePr>
          <p:nvPr>
            <p:extLst/>
          </p:nvPr>
        </p:nvGraphicFramePr>
        <p:xfrm>
          <a:off x="473075" y="2541588"/>
          <a:ext cx="3781425" cy="1085850"/>
        </p:xfrm>
        <a:graphic>
          <a:graphicData uri="http://schemas.openxmlformats.org/presentationml/2006/ole">
            <mc:AlternateContent xmlns:mc="http://schemas.openxmlformats.org/markup-compatibility/2006">
              <mc:Choice xmlns:v="urn:schemas-microsoft-com:vml" Requires="v">
                <p:oleObj spid="_x0000_s31750" name="方程式" r:id="rId12" imgW="1358640" imgH="393480" progId="Equation.3">
                  <p:embed/>
                </p:oleObj>
              </mc:Choice>
              <mc:Fallback>
                <p:oleObj name="方程式" r:id="rId12" imgW="1358640" imgH="393480" progId="Equation.3">
                  <p:embed/>
                  <p:pic>
                    <p:nvPicPr>
                      <p:cNvPr id="27" name="Object 12"/>
                      <p:cNvPicPr>
                        <a:picLocks noChangeAspect="1" noChangeArrowheads="1"/>
                      </p:cNvPicPr>
                      <p:nvPr/>
                    </p:nvPicPr>
                    <p:blipFill>
                      <a:blip r:embed="rId13"/>
                      <a:srcRect/>
                      <a:stretch>
                        <a:fillRect/>
                      </a:stretch>
                    </p:blipFill>
                    <p:spPr bwMode="auto">
                      <a:xfrm>
                        <a:off x="473075" y="2541588"/>
                        <a:ext cx="3781425" cy="1085850"/>
                      </a:xfrm>
                      <a:prstGeom prst="rect">
                        <a:avLst/>
                      </a:prstGeom>
                      <a:noFill/>
                      <a:extLst/>
                    </p:spPr>
                  </p:pic>
                </p:oleObj>
              </mc:Fallback>
            </mc:AlternateContent>
          </a:graphicData>
        </a:graphic>
      </p:graphicFrame>
      <p:sp>
        <p:nvSpPr>
          <p:cNvPr id="4" name="矩形 3"/>
          <p:cNvSpPr/>
          <p:nvPr/>
        </p:nvSpPr>
        <p:spPr>
          <a:xfrm>
            <a:off x="6333791" y="5073229"/>
            <a:ext cx="2181559"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800" dirty="0"/>
              <a:t>Weight Decay</a:t>
            </a:r>
            <a:endParaRPr lang="zh-TW" altLang="en-US" sz="2800" dirty="0"/>
          </a:p>
        </p:txBody>
      </p:sp>
      <p:grpSp>
        <p:nvGrpSpPr>
          <p:cNvPr id="6" name="群組 5"/>
          <p:cNvGrpSpPr/>
          <p:nvPr/>
        </p:nvGrpSpPr>
        <p:grpSpPr>
          <a:xfrm>
            <a:off x="4576811" y="360561"/>
            <a:ext cx="4040139" cy="1149152"/>
            <a:chOff x="4305135" y="4947373"/>
            <a:chExt cx="4040139" cy="1149152"/>
          </a:xfrm>
        </p:grpSpPr>
        <p:graphicFrame>
          <p:nvGraphicFramePr>
            <p:cNvPr id="20" name="Object 12"/>
            <p:cNvGraphicFramePr>
              <a:graphicFrameLocks noChangeAspect="1"/>
            </p:cNvGraphicFramePr>
            <p:nvPr>
              <p:extLst/>
            </p:nvPr>
          </p:nvGraphicFramePr>
          <p:xfrm>
            <a:off x="4314612" y="5359925"/>
            <a:ext cx="4030662" cy="736600"/>
          </p:xfrm>
          <a:graphic>
            <a:graphicData uri="http://schemas.openxmlformats.org/presentationml/2006/ole">
              <mc:AlternateContent xmlns:mc="http://schemas.openxmlformats.org/markup-compatibility/2006">
                <mc:Choice xmlns:v="urn:schemas-microsoft-com:vml" Requires="v">
                  <p:oleObj spid="_x0000_s31751" name="方程式" r:id="rId14" imgW="1447560" imgH="266400" progId="Equation.3">
                    <p:embed/>
                  </p:oleObj>
                </mc:Choice>
                <mc:Fallback>
                  <p:oleObj name="方程式" r:id="rId14" imgW="1447560" imgH="266400" progId="Equation.3">
                    <p:embed/>
                    <p:pic>
                      <p:nvPicPr>
                        <p:cNvPr id="20" name="Object 12"/>
                        <p:cNvPicPr>
                          <a:picLocks noChangeAspect="1" noChangeArrowheads="1"/>
                        </p:cNvPicPr>
                        <p:nvPr/>
                      </p:nvPicPr>
                      <p:blipFill>
                        <a:blip r:embed="rId15"/>
                        <a:srcRect/>
                        <a:stretch>
                          <a:fillRect/>
                        </a:stretch>
                      </p:blipFill>
                      <p:spPr bwMode="auto">
                        <a:xfrm>
                          <a:off x="4314612" y="5359925"/>
                          <a:ext cx="4030662" cy="736600"/>
                        </a:xfrm>
                        <a:prstGeom prst="rect">
                          <a:avLst/>
                        </a:prstGeom>
                        <a:noFill/>
                        <a:extLst/>
                      </p:spPr>
                    </p:pic>
                  </p:oleObj>
                </mc:Fallback>
              </mc:AlternateContent>
            </a:graphicData>
          </a:graphic>
        </p:graphicFrame>
        <p:sp>
          <p:nvSpPr>
            <p:cNvPr id="24" name="文字方塊 23"/>
            <p:cNvSpPr txBox="1"/>
            <p:nvPr/>
          </p:nvSpPr>
          <p:spPr>
            <a:xfrm>
              <a:off x="4305135" y="4947373"/>
              <a:ext cx="3777730" cy="461665"/>
            </a:xfrm>
            <a:prstGeom prst="rect">
              <a:avLst/>
            </a:prstGeom>
            <a:noFill/>
          </p:spPr>
          <p:txBody>
            <a:bodyPr wrap="square" rtlCol="0">
              <a:spAutoFit/>
            </a:bodyPr>
            <a:lstStyle/>
            <a:p>
              <a:r>
                <a:rPr lang="en-US" altLang="zh-TW" sz="2400" dirty="0">
                  <a:solidFill>
                    <a:srgbClr val="0000FF"/>
                  </a:solidFill>
                </a:rPr>
                <a:t>L2 regularization:</a:t>
              </a:r>
              <a:endParaRPr lang="zh-TW" altLang="en-US" sz="2400" dirty="0">
                <a:solidFill>
                  <a:srgbClr val="0000FF"/>
                </a:solidFill>
              </a:endParaRPr>
            </a:p>
          </p:txBody>
        </p:sp>
      </p:grpSp>
    </p:spTree>
    <p:extLst>
      <p:ext uri="{BB962C8B-B14F-4D97-AF65-F5344CB8AC3E}">
        <p14:creationId xmlns:p14="http://schemas.microsoft.com/office/powerpoint/2010/main" val="95856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32" grpId="0"/>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p:txBody>
          <a:bodyPr/>
          <a:lstStyle/>
          <a:p>
            <a:r>
              <a:rPr lang="en-US" altLang="zh-TW" dirty="0"/>
              <a:t>New loss function to be minimized</a:t>
            </a:r>
          </a:p>
        </p:txBody>
      </p:sp>
      <p:graphicFrame>
        <p:nvGraphicFramePr>
          <p:cNvPr id="19" name="Object 12"/>
          <p:cNvGraphicFramePr>
            <a:graphicFrameLocks noChangeAspect="1"/>
          </p:cNvGraphicFramePr>
          <p:nvPr>
            <p:extLst/>
          </p:nvPr>
        </p:nvGraphicFramePr>
        <p:xfrm>
          <a:off x="4767628" y="2402237"/>
          <a:ext cx="3570288" cy="1084263"/>
        </p:xfrm>
        <a:graphic>
          <a:graphicData uri="http://schemas.openxmlformats.org/presentationml/2006/ole">
            <mc:AlternateContent xmlns:mc="http://schemas.openxmlformats.org/markup-compatibility/2006">
              <mc:Choice xmlns:v="urn:schemas-microsoft-com:vml" Requires="v">
                <p:oleObj spid="_x0000_s32770" name="方程式" r:id="rId4" imgW="1282680" imgH="393480" progId="Equation.3">
                  <p:embed/>
                </p:oleObj>
              </mc:Choice>
              <mc:Fallback>
                <p:oleObj name="方程式" r:id="rId4" imgW="1282680" imgH="393480" progId="Equation.3">
                  <p:embed/>
                  <p:pic>
                    <p:nvPicPr>
                      <p:cNvPr id="19" name="Object 12"/>
                      <p:cNvPicPr>
                        <a:picLocks noChangeAspect="1" noChangeArrowheads="1"/>
                      </p:cNvPicPr>
                      <p:nvPr/>
                    </p:nvPicPr>
                    <p:blipFill>
                      <a:blip r:embed="rId5"/>
                      <a:srcRect/>
                      <a:stretch>
                        <a:fillRect/>
                      </a:stretch>
                    </p:blipFill>
                    <p:spPr bwMode="auto">
                      <a:xfrm>
                        <a:off x="4767628" y="2402237"/>
                        <a:ext cx="3570288" cy="1084263"/>
                      </a:xfrm>
                      <a:prstGeom prst="rect">
                        <a:avLst/>
                      </a:prstGeom>
                      <a:noFill/>
                      <a:extLst/>
                    </p:spPr>
                  </p:pic>
                </p:oleObj>
              </mc:Fallback>
            </mc:AlternateContent>
          </a:graphicData>
        </a:graphic>
      </p:graphicFrame>
      <p:sp>
        <p:nvSpPr>
          <p:cNvPr id="21" name="文字方塊 20"/>
          <p:cNvSpPr txBox="1"/>
          <p:nvPr/>
        </p:nvSpPr>
        <p:spPr>
          <a:xfrm>
            <a:off x="427403" y="3338602"/>
            <a:ext cx="1644008" cy="523220"/>
          </a:xfrm>
          <a:prstGeom prst="rect">
            <a:avLst/>
          </a:prstGeom>
          <a:noFill/>
        </p:spPr>
        <p:txBody>
          <a:bodyPr wrap="square" rtlCol="0">
            <a:spAutoFit/>
          </a:bodyPr>
          <a:lstStyle/>
          <a:p>
            <a:r>
              <a:rPr lang="en-US" altLang="zh-TW" sz="2800" dirty="0"/>
              <a:t>Update:</a:t>
            </a:r>
            <a:endParaRPr lang="zh-TW" altLang="en-US" sz="2800" dirty="0"/>
          </a:p>
        </p:txBody>
      </p:sp>
      <p:graphicFrame>
        <p:nvGraphicFramePr>
          <p:cNvPr id="22" name="Object 12"/>
          <p:cNvGraphicFramePr>
            <a:graphicFrameLocks noChangeAspect="1"/>
          </p:cNvGraphicFramePr>
          <p:nvPr>
            <p:extLst/>
          </p:nvPr>
        </p:nvGraphicFramePr>
        <p:xfrm>
          <a:off x="1224006" y="3653423"/>
          <a:ext cx="3111500" cy="1085850"/>
        </p:xfrm>
        <a:graphic>
          <a:graphicData uri="http://schemas.openxmlformats.org/presentationml/2006/ole">
            <mc:AlternateContent xmlns:mc="http://schemas.openxmlformats.org/markup-compatibility/2006">
              <mc:Choice xmlns:v="urn:schemas-microsoft-com:vml" Requires="v">
                <p:oleObj spid="_x0000_s32771" name="方程式" r:id="rId6" imgW="1117440" imgH="393480" progId="Equation.3">
                  <p:embed/>
                </p:oleObj>
              </mc:Choice>
              <mc:Fallback>
                <p:oleObj name="方程式" r:id="rId6" imgW="1117440" imgH="393480" progId="Equation.3">
                  <p:embed/>
                  <p:pic>
                    <p:nvPicPr>
                      <p:cNvPr id="22" name="Object 12"/>
                      <p:cNvPicPr>
                        <a:picLocks noChangeAspect="1" noChangeArrowheads="1"/>
                      </p:cNvPicPr>
                      <p:nvPr/>
                    </p:nvPicPr>
                    <p:blipFill>
                      <a:blip r:embed="rId7"/>
                      <a:srcRect/>
                      <a:stretch>
                        <a:fillRect/>
                      </a:stretch>
                    </p:blipFill>
                    <p:spPr bwMode="auto">
                      <a:xfrm>
                        <a:off x="1224006" y="3653423"/>
                        <a:ext cx="3111500" cy="1085850"/>
                      </a:xfrm>
                      <a:prstGeom prst="rect">
                        <a:avLst/>
                      </a:prstGeom>
                      <a:noFill/>
                      <a:extLst/>
                    </p:spPr>
                  </p:pic>
                </p:oleObj>
              </mc:Fallback>
            </mc:AlternateContent>
          </a:graphicData>
        </a:graphic>
      </p:graphicFrame>
      <p:graphicFrame>
        <p:nvGraphicFramePr>
          <p:cNvPr id="25" name="Object 12"/>
          <p:cNvGraphicFramePr>
            <a:graphicFrameLocks noChangeAspect="1"/>
          </p:cNvGraphicFramePr>
          <p:nvPr>
            <p:extLst/>
          </p:nvPr>
        </p:nvGraphicFramePr>
        <p:xfrm>
          <a:off x="4391068" y="3636476"/>
          <a:ext cx="4384675" cy="1190625"/>
        </p:xfrm>
        <a:graphic>
          <a:graphicData uri="http://schemas.openxmlformats.org/presentationml/2006/ole">
            <mc:AlternateContent xmlns:mc="http://schemas.openxmlformats.org/markup-compatibility/2006">
              <mc:Choice xmlns:v="urn:schemas-microsoft-com:vml" Requires="v">
                <p:oleObj spid="_x0000_s32772" name="方程式" r:id="rId8" imgW="1574640" imgH="431640" progId="Equation.3">
                  <p:embed/>
                </p:oleObj>
              </mc:Choice>
              <mc:Fallback>
                <p:oleObj name="方程式" r:id="rId8" imgW="1574640" imgH="431640" progId="Equation.3">
                  <p:embed/>
                  <p:pic>
                    <p:nvPicPr>
                      <p:cNvPr id="25" name="Object 12"/>
                      <p:cNvPicPr>
                        <a:picLocks noChangeAspect="1" noChangeArrowheads="1"/>
                      </p:cNvPicPr>
                      <p:nvPr/>
                    </p:nvPicPr>
                    <p:blipFill>
                      <a:blip r:embed="rId9"/>
                      <a:srcRect/>
                      <a:stretch>
                        <a:fillRect/>
                      </a:stretch>
                    </p:blipFill>
                    <p:spPr bwMode="auto">
                      <a:xfrm>
                        <a:off x="4391068" y="3636476"/>
                        <a:ext cx="4384675" cy="1190625"/>
                      </a:xfrm>
                      <a:prstGeom prst="rect">
                        <a:avLst/>
                      </a:prstGeom>
                      <a:noFill/>
                      <a:extLst/>
                    </p:spPr>
                  </p:pic>
                </p:oleObj>
              </mc:Fallback>
            </mc:AlternateContent>
          </a:graphicData>
        </a:graphic>
      </p:graphicFrame>
      <p:graphicFrame>
        <p:nvGraphicFramePr>
          <p:cNvPr id="26" name="Object 12"/>
          <p:cNvGraphicFramePr>
            <a:graphicFrameLocks noChangeAspect="1"/>
          </p:cNvGraphicFramePr>
          <p:nvPr>
            <p:extLst/>
          </p:nvPr>
        </p:nvGraphicFramePr>
        <p:xfrm>
          <a:off x="1173132" y="4592414"/>
          <a:ext cx="4241800" cy="1085850"/>
        </p:xfrm>
        <a:graphic>
          <a:graphicData uri="http://schemas.openxmlformats.org/presentationml/2006/ole">
            <mc:AlternateContent xmlns:mc="http://schemas.openxmlformats.org/markup-compatibility/2006">
              <mc:Choice xmlns:v="urn:schemas-microsoft-com:vml" Requires="v">
                <p:oleObj spid="_x0000_s32773" name="方程式" r:id="rId10" imgW="1523880" imgH="393480" progId="Equation.3">
                  <p:embed/>
                </p:oleObj>
              </mc:Choice>
              <mc:Fallback>
                <p:oleObj name="方程式" r:id="rId10" imgW="1523880" imgH="393480" progId="Equation.3">
                  <p:embed/>
                  <p:pic>
                    <p:nvPicPr>
                      <p:cNvPr id="26" name="Object 12"/>
                      <p:cNvPicPr>
                        <a:picLocks noChangeAspect="1" noChangeArrowheads="1"/>
                      </p:cNvPicPr>
                      <p:nvPr/>
                    </p:nvPicPr>
                    <p:blipFill>
                      <a:blip r:embed="rId11"/>
                      <a:srcRect/>
                      <a:stretch>
                        <a:fillRect/>
                      </a:stretch>
                    </p:blipFill>
                    <p:spPr bwMode="auto">
                      <a:xfrm>
                        <a:off x="1173132" y="4592414"/>
                        <a:ext cx="4241800" cy="1085850"/>
                      </a:xfrm>
                      <a:prstGeom prst="rect">
                        <a:avLst/>
                      </a:prstGeom>
                      <a:noFill/>
                      <a:extLst/>
                    </p:spPr>
                  </p:pic>
                </p:oleObj>
              </mc:Fallback>
            </mc:AlternateContent>
          </a:graphicData>
        </a:graphic>
      </p:graphicFrame>
      <p:cxnSp>
        <p:nvCxnSpPr>
          <p:cNvPr id="30" name="直線接點 29"/>
          <p:cNvCxnSpPr/>
          <p:nvPr/>
        </p:nvCxnSpPr>
        <p:spPr>
          <a:xfrm>
            <a:off x="3549715" y="5377471"/>
            <a:ext cx="186521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5448950" y="4903093"/>
            <a:ext cx="2268909" cy="523220"/>
          </a:xfrm>
          <a:prstGeom prst="rect">
            <a:avLst/>
          </a:prstGeom>
          <a:noFill/>
        </p:spPr>
        <p:txBody>
          <a:bodyPr wrap="square" rtlCol="0">
            <a:spAutoFit/>
          </a:bodyPr>
          <a:lstStyle/>
          <a:p>
            <a:pPr algn="ctr"/>
            <a:r>
              <a:rPr lang="en-US" altLang="zh-TW" sz="2800" dirty="0">
                <a:solidFill>
                  <a:srgbClr val="0000FF"/>
                </a:solidFill>
              </a:rPr>
              <a:t>Always delete</a:t>
            </a:r>
            <a:endParaRPr lang="zh-TW" altLang="en-US" sz="2800" dirty="0">
              <a:solidFill>
                <a:srgbClr val="0000FF"/>
              </a:solidFill>
            </a:endParaRPr>
          </a:p>
        </p:txBody>
      </p:sp>
      <p:graphicFrame>
        <p:nvGraphicFramePr>
          <p:cNvPr id="27" name="Object 12"/>
          <p:cNvGraphicFramePr>
            <a:graphicFrameLocks noChangeAspect="1"/>
          </p:cNvGraphicFramePr>
          <p:nvPr>
            <p:extLst/>
          </p:nvPr>
        </p:nvGraphicFramePr>
        <p:xfrm>
          <a:off x="475500" y="2425200"/>
          <a:ext cx="3744913" cy="1085850"/>
        </p:xfrm>
        <a:graphic>
          <a:graphicData uri="http://schemas.openxmlformats.org/presentationml/2006/ole">
            <mc:AlternateContent xmlns:mc="http://schemas.openxmlformats.org/markup-compatibility/2006">
              <mc:Choice xmlns:v="urn:schemas-microsoft-com:vml" Requires="v">
                <p:oleObj spid="_x0000_s32774" name="方程式" r:id="rId12" imgW="1346040" imgH="393480" progId="Equation.3">
                  <p:embed/>
                </p:oleObj>
              </mc:Choice>
              <mc:Fallback>
                <p:oleObj name="方程式" r:id="rId12" imgW="1346040" imgH="393480" progId="Equation.3">
                  <p:embed/>
                  <p:pic>
                    <p:nvPicPr>
                      <p:cNvPr id="27" name="Object 12"/>
                      <p:cNvPicPr>
                        <a:picLocks noChangeAspect="1" noChangeArrowheads="1"/>
                      </p:cNvPicPr>
                      <p:nvPr/>
                    </p:nvPicPr>
                    <p:blipFill>
                      <a:blip r:embed="rId13"/>
                      <a:srcRect/>
                      <a:stretch>
                        <a:fillRect/>
                      </a:stretch>
                    </p:blipFill>
                    <p:spPr bwMode="auto">
                      <a:xfrm>
                        <a:off x="475500" y="2425200"/>
                        <a:ext cx="3744913" cy="1085850"/>
                      </a:xfrm>
                      <a:prstGeom prst="rect">
                        <a:avLst/>
                      </a:prstGeom>
                      <a:noFill/>
                      <a:extLst/>
                    </p:spPr>
                  </p:pic>
                </p:oleObj>
              </mc:Fallback>
            </mc:AlternateContent>
          </a:graphicData>
        </a:graphic>
      </p:graphicFrame>
      <p:grpSp>
        <p:nvGrpSpPr>
          <p:cNvPr id="6" name="群組 5"/>
          <p:cNvGrpSpPr/>
          <p:nvPr/>
        </p:nvGrpSpPr>
        <p:grpSpPr>
          <a:xfrm>
            <a:off x="4576811" y="360561"/>
            <a:ext cx="3777730" cy="1131689"/>
            <a:chOff x="4305135" y="4947373"/>
            <a:chExt cx="3777730" cy="1131689"/>
          </a:xfrm>
        </p:grpSpPr>
        <p:graphicFrame>
          <p:nvGraphicFramePr>
            <p:cNvPr id="20" name="Object 12"/>
            <p:cNvGraphicFramePr>
              <a:graphicFrameLocks noChangeAspect="1"/>
            </p:cNvGraphicFramePr>
            <p:nvPr>
              <p:extLst/>
            </p:nvPr>
          </p:nvGraphicFramePr>
          <p:xfrm>
            <a:off x="4649574" y="5377387"/>
            <a:ext cx="3357563" cy="701675"/>
          </p:xfrm>
          <a:graphic>
            <a:graphicData uri="http://schemas.openxmlformats.org/presentationml/2006/ole">
              <mc:AlternateContent xmlns:mc="http://schemas.openxmlformats.org/markup-compatibility/2006">
                <mc:Choice xmlns:v="urn:schemas-microsoft-com:vml" Requires="v">
                  <p:oleObj spid="_x0000_s32775" name="方程式" r:id="rId14" imgW="1206360" imgH="253800" progId="Equation.3">
                    <p:embed/>
                  </p:oleObj>
                </mc:Choice>
                <mc:Fallback>
                  <p:oleObj name="方程式" r:id="rId14" imgW="1206360" imgH="253800" progId="Equation.3">
                    <p:embed/>
                    <p:pic>
                      <p:nvPicPr>
                        <p:cNvPr id="20" name="Object 12"/>
                        <p:cNvPicPr>
                          <a:picLocks noChangeAspect="1" noChangeArrowheads="1"/>
                        </p:cNvPicPr>
                        <p:nvPr/>
                      </p:nvPicPr>
                      <p:blipFill>
                        <a:blip r:embed="rId15"/>
                        <a:srcRect/>
                        <a:stretch>
                          <a:fillRect/>
                        </a:stretch>
                      </p:blipFill>
                      <p:spPr bwMode="auto">
                        <a:xfrm>
                          <a:off x="4649574" y="5377387"/>
                          <a:ext cx="3357563" cy="701675"/>
                        </a:xfrm>
                        <a:prstGeom prst="rect">
                          <a:avLst/>
                        </a:prstGeom>
                        <a:noFill/>
                        <a:extLst/>
                      </p:spPr>
                    </p:pic>
                  </p:oleObj>
                </mc:Fallback>
              </mc:AlternateContent>
            </a:graphicData>
          </a:graphic>
        </p:graphicFrame>
        <p:sp>
          <p:nvSpPr>
            <p:cNvPr id="24" name="文字方塊 23"/>
            <p:cNvSpPr txBox="1"/>
            <p:nvPr/>
          </p:nvSpPr>
          <p:spPr>
            <a:xfrm>
              <a:off x="4305135" y="4947373"/>
              <a:ext cx="3777730" cy="461665"/>
            </a:xfrm>
            <a:prstGeom prst="rect">
              <a:avLst/>
            </a:prstGeom>
            <a:noFill/>
          </p:spPr>
          <p:txBody>
            <a:bodyPr wrap="square" rtlCol="0">
              <a:spAutoFit/>
            </a:bodyPr>
            <a:lstStyle/>
            <a:p>
              <a:r>
                <a:rPr lang="en-US" altLang="zh-TW" sz="2400" dirty="0">
                  <a:solidFill>
                    <a:srgbClr val="0000FF"/>
                  </a:solidFill>
                </a:rPr>
                <a:t>L1 regularization:</a:t>
              </a:r>
              <a:endParaRPr lang="zh-TW" altLang="en-US" sz="2400" dirty="0">
                <a:solidFill>
                  <a:srgbClr val="0000FF"/>
                </a:solidFill>
              </a:endParaRPr>
            </a:p>
          </p:txBody>
        </p:sp>
      </p:grpSp>
      <p:graphicFrame>
        <p:nvGraphicFramePr>
          <p:cNvPr id="23" name="Object 12"/>
          <p:cNvGraphicFramePr>
            <a:graphicFrameLocks noChangeAspect="1"/>
          </p:cNvGraphicFramePr>
          <p:nvPr>
            <p:extLst/>
          </p:nvPr>
        </p:nvGraphicFramePr>
        <p:xfrm>
          <a:off x="1173132" y="5512814"/>
          <a:ext cx="3322637" cy="1085850"/>
        </p:xfrm>
        <a:graphic>
          <a:graphicData uri="http://schemas.openxmlformats.org/presentationml/2006/ole">
            <mc:AlternateContent xmlns:mc="http://schemas.openxmlformats.org/markup-compatibility/2006">
              <mc:Choice xmlns:v="urn:schemas-microsoft-com:vml" Requires="v">
                <p:oleObj spid="_x0000_s32776" name="方程式" r:id="rId16" imgW="1193760" imgH="393480" progId="Equation.3">
                  <p:embed/>
                </p:oleObj>
              </mc:Choice>
              <mc:Fallback>
                <p:oleObj name="方程式" r:id="rId16" imgW="1193760" imgH="393480" progId="Equation.3">
                  <p:embed/>
                  <p:pic>
                    <p:nvPicPr>
                      <p:cNvPr id="23" name="Object 12"/>
                      <p:cNvPicPr>
                        <a:picLocks noChangeAspect="1" noChangeArrowheads="1"/>
                      </p:cNvPicPr>
                      <p:nvPr/>
                    </p:nvPicPr>
                    <p:blipFill>
                      <a:blip r:embed="rId17"/>
                      <a:srcRect/>
                      <a:stretch>
                        <a:fillRect/>
                      </a:stretch>
                    </p:blipFill>
                    <p:spPr bwMode="auto">
                      <a:xfrm>
                        <a:off x="1173132" y="5512814"/>
                        <a:ext cx="3322637" cy="1085850"/>
                      </a:xfrm>
                      <a:prstGeom prst="rect">
                        <a:avLst/>
                      </a:prstGeom>
                      <a:noFill/>
                      <a:extLst/>
                    </p:spPr>
                  </p:pic>
                </p:oleObj>
              </mc:Fallback>
            </mc:AlternateContent>
          </a:graphicData>
        </a:graphic>
      </p:graphicFrame>
      <p:sp>
        <p:nvSpPr>
          <p:cNvPr id="8" name="文字方塊 7"/>
          <p:cNvSpPr txBox="1"/>
          <p:nvPr/>
        </p:nvSpPr>
        <p:spPr>
          <a:xfrm>
            <a:off x="4627244" y="5715074"/>
            <a:ext cx="1662155" cy="523220"/>
          </a:xfrm>
          <a:prstGeom prst="rect">
            <a:avLst/>
          </a:prstGeom>
          <a:noFill/>
        </p:spPr>
        <p:txBody>
          <a:bodyPr wrap="square" rtlCol="0">
            <a:spAutoFit/>
          </a:bodyPr>
          <a:lstStyle/>
          <a:p>
            <a:r>
              <a:rPr lang="en-US" altLang="zh-TW" sz="2800" dirty="0">
                <a:solidFill>
                  <a:srgbClr val="FF0000"/>
                </a:solidFill>
              </a:rPr>
              <a:t>…… L2</a:t>
            </a:r>
            <a:endParaRPr lang="zh-TW" altLang="en-US" sz="2800" dirty="0">
              <a:solidFill>
                <a:srgbClr val="FF0000"/>
              </a:solidFill>
            </a:endParaRPr>
          </a:p>
        </p:txBody>
      </p:sp>
    </p:spTree>
    <p:extLst>
      <p:ext uri="{BB962C8B-B14F-4D97-AF65-F5344CB8AC3E}">
        <p14:creationId xmlns:p14="http://schemas.microsoft.com/office/powerpoint/2010/main" val="12523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 - Weight Decay</a:t>
            </a:r>
            <a:endParaRPr lang="zh-TW" altLang="en-US" dirty="0"/>
          </a:p>
        </p:txBody>
      </p:sp>
      <p:sp>
        <p:nvSpPr>
          <p:cNvPr id="3" name="內容版面配置區 2"/>
          <p:cNvSpPr>
            <a:spLocks noGrp="1"/>
          </p:cNvSpPr>
          <p:nvPr>
            <p:ph idx="1"/>
          </p:nvPr>
        </p:nvSpPr>
        <p:spPr/>
        <p:txBody>
          <a:bodyPr/>
          <a:lstStyle/>
          <a:p>
            <a:r>
              <a:rPr lang="en-US" altLang="zh-TW" dirty="0"/>
              <a:t>Our brain prunes out the useless link between neurons.</a:t>
            </a:r>
            <a:endParaRPr lang="zh-TW" altLang="en-US" dirty="0"/>
          </a:p>
        </p:txBody>
      </p:sp>
      <p:pic>
        <p:nvPicPr>
          <p:cNvPr id="46082" name="Picture 2" descr="http://www.3kirikou.org/manager/upload/day_140203/20140203230837519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57" y="2467367"/>
            <a:ext cx="4596493" cy="411058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845004" y="5222856"/>
            <a:ext cx="7670346"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Doing the same thing to machine’s brain improves the performance.</a:t>
            </a:r>
            <a:endParaRPr lang="zh-TW" altLang="en-US" sz="2800" dirty="0"/>
          </a:p>
        </p:txBody>
      </p:sp>
    </p:spTree>
    <p:extLst>
      <p:ext uri="{BB962C8B-B14F-4D97-AF65-F5344CB8AC3E}">
        <p14:creationId xmlns:p14="http://schemas.microsoft.com/office/powerpoint/2010/main" val="393930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164591"/>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6896711" y="147046"/>
            <a:ext cx="728093" cy="686595"/>
          </a:xfrm>
          <a:prstGeom prst="rect">
            <a:avLst/>
          </a:prstGeom>
        </p:spPr>
      </p:pic>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864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864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nvPr>
        </p:nvGraphicFramePr>
        <p:xfrm>
          <a:off x="955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5096244"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235376"/>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nvPr>
        </p:nvGraphicFramePr>
        <p:xfrm>
          <a:off x="954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5084205"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1033029" y="3259788"/>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52143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sp>
        <p:nvSpPr>
          <p:cNvPr id="60" name="文字方塊 59"/>
          <p:cNvSpPr txBox="1"/>
          <p:nvPr/>
        </p:nvSpPr>
        <p:spPr>
          <a:xfrm>
            <a:off x="444764" y="1500571"/>
            <a:ext cx="2321169" cy="523220"/>
          </a:xfrm>
          <a:prstGeom prst="rect">
            <a:avLst/>
          </a:prstGeom>
          <a:noFill/>
          <a:ln w="76200">
            <a:noFill/>
          </a:ln>
        </p:spPr>
        <p:txBody>
          <a:bodyPr wrap="square" rtlCol="0">
            <a:spAutoFit/>
          </a:bodyPr>
          <a:lstStyle/>
          <a:p>
            <a:r>
              <a:rPr lang="en-US" altLang="zh-TW" sz="2800" b="1" u="sng" dirty="0">
                <a:solidFill>
                  <a:srgbClr val="0000FF"/>
                </a:solidFill>
              </a:rPr>
              <a:t>Training:</a:t>
            </a:r>
            <a:endParaRPr lang="zh-TW" altLang="en-US" sz="2800" b="1" u="sng" dirty="0">
              <a:solidFill>
                <a:srgbClr val="0000FF"/>
              </a:solidFill>
            </a:endParaRPr>
          </a:p>
        </p:txBody>
      </p:sp>
      <p:sp>
        <p:nvSpPr>
          <p:cNvPr id="63" name="橢圓 62"/>
          <p:cNvSpPr/>
          <p:nvPr/>
        </p:nvSpPr>
        <p:spPr>
          <a:xfrm>
            <a:off x="3895072" y="154011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3895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橢圓 64"/>
          <p:cNvSpPr/>
          <p:nvPr/>
        </p:nvSpPr>
        <p:spPr>
          <a:xfrm>
            <a:off x="3895072" y="293918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3895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7101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7101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2369918" y="1640295"/>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0" name="直線單箭頭接點 69"/>
          <p:cNvCxnSpPr>
            <a:stCxn id="69" idx="3"/>
            <a:endCxn id="63" idx="2"/>
          </p:cNvCxnSpPr>
          <p:nvPr/>
        </p:nvCxnSpPr>
        <p:spPr>
          <a:xfrm>
            <a:off x="2636253"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69" idx="3"/>
            <a:endCxn id="64" idx="2"/>
          </p:cNvCxnSpPr>
          <p:nvPr/>
        </p:nvCxnSpPr>
        <p:spPr>
          <a:xfrm>
            <a:off x="2636253" y="1773463"/>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69" idx="3"/>
            <a:endCxn id="65" idx="2"/>
          </p:cNvCxnSpPr>
          <p:nvPr/>
        </p:nvCxnSpPr>
        <p:spPr>
          <a:xfrm>
            <a:off x="2636253" y="1773463"/>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2636253" y="1773463"/>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6169768"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6169767" y="1751124"/>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6169768"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6169767" y="2549938"/>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67" idx="2"/>
          </p:cNvCxnSpPr>
          <p:nvPr/>
        </p:nvCxnSpPr>
        <p:spPr>
          <a:xfrm flipV="1">
            <a:off x="6169768" y="2407981"/>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endCxn id="68" idx="2"/>
          </p:cNvCxnSpPr>
          <p:nvPr/>
        </p:nvCxnSpPr>
        <p:spPr>
          <a:xfrm>
            <a:off x="6169768" y="3194160"/>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67" idx="2"/>
          </p:cNvCxnSpPr>
          <p:nvPr/>
        </p:nvCxnSpPr>
        <p:spPr>
          <a:xfrm flipV="1">
            <a:off x="6169767" y="2407981"/>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8" idx="2"/>
          </p:cNvCxnSpPr>
          <p:nvPr/>
        </p:nvCxnSpPr>
        <p:spPr>
          <a:xfrm flipV="1">
            <a:off x="6169768" y="3246915"/>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86" idx="3"/>
            <a:endCxn id="63" idx="2"/>
          </p:cNvCxnSpPr>
          <p:nvPr/>
        </p:nvCxnSpPr>
        <p:spPr>
          <a:xfrm flipV="1">
            <a:off x="2636253" y="1795087"/>
            <a:ext cx="1258819" cy="666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86" idx="3"/>
            <a:endCxn id="64" idx="2"/>
          </p:cNvCxnSpPr>
          <p:nvPr/>
        </p:nvCxnSpPr>
        <p:spPr>
          <a:xfrm>
            <a:off x="2636253"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86" idx="3"/>
            <a:endCxn id="65" idx="2"/>
          </p:cNvCxnSpPr>
          <p:nvPr/>
        </p:nvCxnSpPr>
        <p:spPr>
          <a:xfrm>
            <a:off x="2636253"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86" idx="3"/>
            <a:endCxn id="66" idx="2"/>
          </p:cNvCxnSpPr>
          <p:nvPr/>
        </p:nvCxnSpPr>
        <p:spPr>
          <a:xfrm>
            <a:off x="2636253"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2369918" y="2328022"/>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87" name="橢圓 86"/>
          <p:cNvSpPr/>
          <p:nvPr/>
        </p:nvSpPr>
        <p:spPr>
          <a:xfrm>
            <a:off x="5659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5659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橢圓 88"/>
          <p:cNvSpPr/>
          <p:nvPr/>
        </p:nvSpPr>
        <p:spPr>
          <a:xfrm>
            <a:off x="5659813" y="290446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橢圓 89"/>
          <p:cNvSpPr/>
          <p:nvPr/>
        </p:nvSpPr>
        <p:spPr>
          <a:xfrm>
            <a:off x="5659813" y="360272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矩形 90"/>
          <p:cNvSpPr/>
          <p:nvPr/>
        </p:nvSpPr>
        <p:spPr>
          <a:xfrm>
            <a:off x="2369918" y="308261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92" name="矩形 91"/>
          <p:cNvSpPr/>
          <p:nvPr/>
        </p:nvSpPr>
        <p:spPr>
          <a:xfrm>
            <a:off x="2369918" y="3762018"/>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4" name="直線單箭頭接點 93"/>
          <p:cNvCxnSpPr>
            <a:stCxn id="91" idx="3"/>
            <a:endCxn id="66" idx="2"/>
          </p:cNvCxnSpPr>
          <p:nvPr/>
        </p:nvCxnSpPr>
        <p:spPr>
          <a:xfrm>
            <a:off x="2636253"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92" idx="3"/>
            <a:endCxn id="65" idx="2"/>
          </p:cNvCxnSpPr>
          <p:nvPr/>
        </p:nvCxnSpPr>
        <p:spPr>
          <a:xfrm flipV="1">
            <a:off x="2636253"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2636253"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92" idx="3"/>
            <a:endCxn id="63" idx="2"/>
          </p:cNvCxnSpPr>
          <p:nvPr/>
        </p:nvCxnSpPr>
        <p:spPr>
          <a:xfrm flipV="1">
            <a:off x="2636253" y="1795087"/>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91" idx="3"/>
            <a:endCxn id="64" idx="2"/>
          </p:cNvCxnSpPr>
          <p:nvPr/>
        </p:nvCxnSpPr>
        <p:spPr>
          <a:xfrm flipV="1">
            <a:off x="2636253"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91" idx="3"/>
            <a:endCxn id="63" idx="2"/>
          </p:cNvCxnSpPr>
          <p:nvPr/>
        </p:nvCxnSpPr>
        <p:spPr>
          <a:xfrm flipV="1">
            <a:off x="2636253" y="1795087"/>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a:off x="4405026"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p:nvPr/>
        </p:nvCxnSpPr>
        <p:spPr>
          <a:xfrm>
            <a:off x="4405026" y="1773463"/>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4405026" y="1773463"/>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4405026" y="1773463"/>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05026"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a:off x="4405026"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4405026"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4405026"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4405026"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05026"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4405026" y="1795087"/>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flipV="1">
            <a:off x="4405026"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p:nvPr/>
        </p:nvCxnSpPr>
        <p:spPr>
          <a:xfrm flipV="1">
            <a:off x="4405026" y="1795087"/>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7627473"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7627473"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群組 126"/>
          <p:cNvGrpSpPr/>
          <p:nvPr/>
        </p:nvGrpSpPr>
        <p:grpSpPr>
          <a:xfrm>
            <a:off x="3965370" y="1600600"/>
            <a:ext cx="365326" cy="367349"/>
            <a:chOff x="-1866900" y="1906630"/>
            <a:chExt cx="365326" cy="367349"/>
          </a:xfrm>
        </p:grpSpPr>
        <p:cxnSp>
          <p:nvCxnSpPr>
            <p:cNvPr id="125" name="直線接點 12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接點 12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8" name="群組 127"/>
          <p:cNvGrpSpPr/>
          <p:nvPr/>
        </p:nvGrpSpPr>
        <p:grpSpPr>
          <a:xfrm>
            <a:off x="3970602" y="3010485"/>
            <a:ext cx="365326" cy="367349"/>
            <a:chOff x="-1866900" y="1906630"/>
            <a:chExt cx="365326" cy="367349"/>
          </a:xfrm>
        </p:grpSpPr>
        <p:cxnSp>
          <p:nvCxnSpPr>
            <p:cNvPr id="129" name="直線接點 12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接點 12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1" name="群組 130"/>
          <p:cNvGrpSpPr/>
          <p:nvPr/>
        </p:nvGrpSpPr>
        <p:grpSpPr>
          <a:xfrm>
            <a:off x="5732127" y="2981602"/>
            <a:ext cx="365326" cy="367349"/>
            <a:chOff x="-1866900" y="1906630"/>
            <a:chExt cx="365326" cy="367349"/>
          </a:xfrm>
        </p:grpSpPr>
        <p:cxnSp>
          <p:nvCxnSpPr>
            <p:cNvPr id="132" name="直線接點 13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直線接點 13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4" name="群組 133"/>
          <p:cNvGrpSpPr/>
          <p:nvPr/>
        </p:nvGrpSpPr>
        <p:grpSpPr>
          <a:xfrm>
            <a:off x="5741551" y="3674023"/>
            <a:ext cx="365326" cy="367349"/>
            <a:chOff x="-1866900" y="1906630"/>
            <a:chExt cx="365326" cy="367349"/>
          </a:xfrm>
        </p:grpSpPr>
        <p:cxnSp>
          <p:nvCxnSpPr>
            <p:cNvPr id="135" name="直線接點 13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接點 13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7" name="群組 136"/>
          <p:cNvGrpSpPr/>
          <p:nvPr/>
        </p:nvGrpSpPr>
        <p:grpSpPr>
          <a:xfrm>
            <a:off x="2316154" y="3023685"/>
            <a:ext cx="365326" cy="367349"/>
            <a:chOff x="-1866900" y="1906630"/>
            <a:chExt cx="365326" cy="367349"/>
          </a:xfrm>
        </p:grpSpPr>
        <p:cxnSp>
          <p:nvCxnSpPr>
            <p:cNvPr id="138" name="直線接點 13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0" name="群組 139"/>
          <p:cNvGrpSpPr/>
          <p:nvPr/>
        </p:nvGrpSpPr>
        <p:grpSpPr>
          <a:xfrm>
            <a:off x="2339885" y="2294637"/>
            <a:ext cx="365326" cy="367349"/>
            <a:chOff x="-1866900" y="1906630"/>
            <a:chExt cx="365326" cy="367349"/>
          </a:xfrm>
        </p:grpSpPr>
        <p:cxnSp>
          <p:nvCxnSpPr>
            <p:cNvPr id="141" name="直線接點 140"/>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接點 141"/>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8" name="直線單箭頭接點 147"/>
          <p:cNvCxnSpPr/>
          <p:nvPr/>
        </p:nvCxnSpPr>
        <p:spPr>
          <a:xfrm flipV="1">
            <a:off x="2649437" y="320686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p:nvPr/>
        </p:nvCxnSpPr>
        <p:spPr>
          <a:xfrm flipV="1">
            <a:off x="4439720" y="3192846"/>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文字方塊 118"/>
          <p:cNvSpPr txBox="1"/>
          <p:nvPr/>
        </p:nvSpPr>
        <p:spPr>
          <a:xfrm>
            <a:off x="915480" y="4260857"/>
            <a:ext cx="6308280"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t>Each time before updating the parameters</a:t>
            </a:r>
          </a:p>
        </p:txBody>
      </p:sp>
      <p:sp>
        <p:nvSpPr>
          <p:cNvPr id="120" name="文字方塊 119"/>
          <p:cNvSpPr txBox="1"/>
          <p:nvPr/>
        </p:nvSpPr>
        <p:spPr>
          <a:xfrm>
            <a:off x="1453029" y="4681573"/>
            <a:ext cx="6424841"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Each neuron has p% to dropout</a:t>
            </a:r>
            <a:endParaRPr lang="zh-TW" altLang="en-US" sz="2400" dirty="0"/>
          </a:p>
        </p:txBody>
      </p:sp>
      <p:cxnSp>
        <p:nvCxnSpPr>
          <p:cNvPr id="93" name="直線單箭頭接點 92"/>
          <p:cNvCxnSpPr/>
          <p:nvPr/>
        </p:nvCxnSpPr>
        <p:spPr>
          <a:xfrm>
            <a:off x="2647693"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a:off x="4416466"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6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34"/>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animBg="1"/>
      <p:bldP spid="65" grpId="0" animBg="1"/>
      <p:bldP spid="86" grpId="0" animBg="1"/>
      <p:bldP spid="89" grpId="0" animBg="1"/>
      <p:bldP spid="90" grpId="0" animBg="1"/>
      <p:bldP spid="91" grpId="0" animBg="1"/>
      <p:bldP spid="119" grpId="0"/>
      <p:bldP spid="1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95400"/>
            <a:ext cx="721995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p:cNvSpPr txBox="1">
            <a:spLocks noChangeArrowheads="1"/>
          </p:cNvSpPr>
          <p:nvPr/>
        </p:nvSpPr>
        <p:spPr bwMode="auto">
          <a:xfrm>
            <a:off x="685800" y="1524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zh-TW" sz="3200" b="1">
                <a:solidFill>
                  <a:srgbClr val="008000"/>
                </a:solidFill>
                <a:ea typeface="PMingLiU" pitchFamily="18" charset="-120"/>
              </a:rPr>
              <a:t>Deep Learning</a:t>
            </a:r>
            <a:endParaRPr lang="en-US" altLang="zh-TW" sz="2000" b="1">
              <a:solidFill>
                <a:srgbClr val="800080"/>
              </a:solidFill>
              <a:ea typeface="PMingLiU" pitchFamily="18" charset="-120"/>
            </a:endParaRPr>
          </a:p>
        </p:txBody>
      </p:sp>
    </p:spTree>
    <p:extLst>
      <p:ext uri="{BB962C8B-B14F-4D97-AF65-F5344CB8AC3E}">
        <p14:creationId xmlns:p14="http://schemas.microsoft.com/office/powerpoint/2010/main" val="1495443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sp>
        <p:nvSpPr>
          <p:cNvPr id="60" name="文字方塊 59"/>
          <p:cNvSpPr txBox="1"/>
          <p:nvPr/>
        </p:nvSpPr>
        <p:spPr>
          <a:xfrm>
            <a:off x="444764" y="1500571"/>
            <a:ext cx="2321169" cy="523220"/>
          </a:xfrm>
          <a:prstGeom prst="rect">
            <a:avLst/>
          </a:prstGeom>
          <a:noFill/>
          <a:ln w="76200">
            <a:noFill/>
          </a:ln>
        </p:spPr>
        <p:txBody>
          <a:bodyPr wrap="square" rtlCol="0">
            <a:spAutoFit/>
          </a:bodyPr>
          <a:lstStyle/>
          <a:p>
            <a:r>
              <a:rPr lang="en-US" altLang="zh-TW" sz="2800" b="1" u="sng" dirty="0">
                <a:solidFill>
                  <a:srgbClr val="0000FF"/>
                </a:solidFill>
              </a:rPr>
              <a:t>Training:</a:t>
            </a:r>
            <a:endParaRPr lang="zh-TW" altLang="en-US" sz="2800" b="1" u="sng" dirty="0">
              <a:solidFill>
                <a:srgbClr val="0000FF"/>
              </a:solidFill>
            </a:endParaRPr>
          </a:p>
        </p:txBody>
      </p:sp>
      <p:sp>
        <p:nvSpPr>
          <p:cNvPr id="64" name="橢圓 63"/>
          <p:cNvSpPr/>
          <p:nvPr/>
        </p:nvSpPr>
        <p:spPr>
          <a:xfrm>
            <a:off x="3895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3895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7101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7101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2369918" y="1640295"/>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1" name="直線單箭頭接點 70"/>
          <p:cNvCxnSpPr>
            <a:stCxn id="69" idx="3"/>
            <a:endCxn id="64" idx="2"/>
          </p:cNvCxnSpPr>
          <p:nvPr/>
        </p:nvCxnSpPr>
        <p:spPr>
          <a:xfrm>
            <a:off x="2636253" y="1773463"/>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2636253" y="1773463"/>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6169768"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6169767" y="1751124"/>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6169768"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6169767" y="2549938"/>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p:cNvSpPr/>
          <p:nvPr/>
        </p:nvSpPr>
        <p:spPr>
          <a:xfrm>
            <a:off x="5659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5659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 name="矩形 91"/>
          <p:cNvSpPr/>
          <p:nvPr/>
        </p:nvSpPr>
        <p:spPr>
          <a:xfrm>
            <a:off x="2369918" y="3762018"/>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3" name="直線單箭頭接點 92"/>
          <p:cNvCxnSpPr>
            <a:stCxn id="92" idx="3"/>
            <a:endCxn id="66" idx="2"/>
          </p:cNvCxnSpPr>
          <p:nvPr/>
        </p:nvCxnSpPr>
        <p:spPr>
          <a:xfrm flipV="1">
            <a:off x="2636253" y="3892414"/>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2636253"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05026"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05026"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4405026" y="1795087"/>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7627473"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7627473"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文字方塊 116"/>
          <p:cNvSpPr txBox="1"/>
          <p:nvPr/>
        </p:nvSpPr>
        <p:spPr>
          <a:xfrm>
            <a:off x="915479" y="4260857"/>
            <a:ext cx="618627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t>Each time before updating the parameters</a:t>
            </a:r>
          </a:p>
        </p:txBody>
      </p:sp>
      <p:sp>
        <p:nvSpPr>
          <p:cNvPr id="118" name="文字方塊 117"/>
          <p:cNvSpPr txBox="1"/>
          <p:nvPr/>
        </p:nvSpPr>
        <p:spPr>
          <a:xfrm>
            <a:off x="1453029" y="4681573"/>
            <a:ext cx="6424841"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Each neuron has p% to dropout</a:t>
            </a:r>
            <a:endParaRPr lang="zh-TW" altLang="en-US" sz="2400" dirty="0"/>
          </a:p>
        </p:txBody>
      </p:sp>
      <p:sp>
        <p:nvSpPr>
          <p:cNvPr id="120" name="文字方塊 119"/>
          <p:cNvSpPr txBox="1"/>
          <p:nvPr/>
        </p:nvSpPr>
        <p:spPr>
          <a:xfrm>
            <a:off x="1453029" y="5533748"/>
            <a:ext cx="6174444"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Using the new network for training</a:t>
            </a:r>
            <a:endParaRPr lang="zh-TW" altLang="en-US" sz="2400" dirty="0"/>
          </a:p>
        </p:txBody>
      </p:sp>
      <p:sp>
        <p:nvSpPr>
          <p:cNvPr id="122" name="向右箭號 121"/>
          <p:cNvSpPr/>
          <p:nvPr/>
        </p:nvSpPr>
        <p:spPr>
          <a:xfrm>
            <a:off x="2007856" y="5144311"/>
            <a:ext cx="629409" cy="3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文字方塊 122"/>
          <p:cNvSpPr txBox="1"/>
          <p:nvPr/>
        </p:nvSpPr>
        <p:spPr>
          <a:xfrm>
            <a:off x="2679981" y="5118023"/>
            <a:ext cx="5744228" cy="461665"/>
          </a:xfrm>
          <a:prstGeom prst="rect">
            <a:avLst/>
          </a:prstGeom>
          <a:noFill/>
        </p:spPr>
        <p:txBody>
          <a:bodyPr wrap="square" rtlCol="0">
            <a:spAutoFit/>
          </a:bodyPr>
          <a:lstStyle/>
          <a:p>
            <a:r>
              <a:rPr lang="en-US" altLang="zh-TW" sz="2400" b="1" dirty="0">
                <a:solidFill>
                  <a:srgbClr val="0000FF"/>
                </a:solidFill>
              </a:rPr>
              <a:t>The structure of the network is changed.</a:t>
            </a:r>
            <a:endParaRPr lang="zh-TW" altLang="en-US" sz="2400" b="1" dirty="0">
              <a:solidFill>
                <a:srgbClr val="0000FF"/>
              </a:solidFill>
            </a:endParaRPr>
          </a:p>
        </p:txBody>
      </p:sp>
      <p:cxnSp>
        <p:nvCxnSpPr>
          <p:cNvPr id="124" name="直線單箭頭接點 123"/>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5424305" y="3626839"/>
            <a:ext cx="1677448" cy="461665"/>
          </a:xfrm>
          <a:prstGeom prst="rect">
            <a:avLst/>
          </a:prstGeom>
          <a:noFill/>
        </p:spPr>
        <p:txBody>
          <a:bodyPr wrap="square" rtlCol="0">
            <a:spAutoFit/>
          </a:bodyPr>
          <a:lstStyle/>
          <a:p>
            <a:pPr algn="ctr"/>
            <a:r>
              <a:rPr lang="en-US" altLang="zh-TW" sz="2400" dirty="0">
                <a:solidFill>
                  <a:srgbClr val="FF0000"/>
                </a:solidFill>
              </a:rPr>
              <a:t>Thinner!</a:t>
            </a:r>
            <a:endParaRPr lang="zh-TW" altLang="en-US" sz="2400" dirty="0">
              <a:solidFill>
                <a:srgbClr val="FF0000"/>
              </a:solidFill>
            </a:endParaRPr>
          </a:p>
        </p:txBody>
      </p:sp>
      <p:sp>
        <p:nvSpPr>
          <p:cNvPr id="40" name="文字方塊 39"/>
          <p:cNvSpPr txBox="1"/>
          <p:nvPr/>
        </p:nvSpPr>
        <p:spPr>
          <a:xfrm>
            <a:off x="1039816" y="6117020"/>
            <a:ext cx="706436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For each mini-batch, we resample the dropout neurons</a:t>
            </a:r>
          </a:p>
        </p:txBody>
      </p:sp>
    </p:spTree>
    <p:extLst>
      <p:ext uri="{BB962C8B-B14F-4D97-AF65-F5344CB8AC3E}">
        <p14:creationId xmlns:p14="http://schemas.microsoft.com/office/powerpoint/2010/main" val="33263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3" grpId="0"/>
      <p:bldP spid="4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grpSp>
        <p:nvGrpSpPr>
          <p:cNvPr id="111" name="群組 110"/>
          <p:cNvGrpSpPr/>
          <p:nvPr/>
        </p:nvGrpSpPr>
        <p:grpSpPr>
          <a:xfrm>
            <a:off x="2369918" y="1505394"/>
            <a:ext cx="5723548" cy="2641997"/>
            <a:chOff x="1904899" y="2535995"/>
            <a:chExt cx="5723548" cy="2641997"/>
          </a:xfrm>
        </p:grpSpPr>
        <p:sp>
          <p:nvSpPr>
            <p:cNvPr id="4" name="橢圓 3"/>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1" name="直線單箭頭接點 10"/>
            <p:cNvCxnSpPr>
              <a:stCxn id="10" idx="3"/>
              <a:endCxn id="4"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3"/>
              <a:endCxn id="5"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0" idx="3"/>
              <a:endCxn id="6"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0" idx="3"/>
              <a:endCxn id="7"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8"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8"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9"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8"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8"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27" idx="2"/>
              <a:endCxn id="4"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7" idx="3"/>
              <a:endCxn id="5"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7" idx="3"/>
              <a:endCxn id="6"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7" idx="3"/>
              <a:endCxn id="7"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橢圓 33"/>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矩形 56"/>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6" name="直線單箭頭接點 65"/>
            <p:cNvCxnSpPr>
              <a:stCxn id="57" idx="3"/>
              <a:endCxn id="7"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a:endCxn id="7"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57" idx="3"/>
              <a:endCxn id="6"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7" idx="3"/>
              <a:endCxn id="5"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7" idx="3"/>
              <a:endCxn id="4"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6" idx="3"/>
              <a:endCxn id="5"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3"/>
              <a:endCxn id="4"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直線單箭頭接點 120"/>
          <p:cNvCxnSpPr/>
          <p:nvPr/>
        </p:nvCxnSpPr>
        <p:spPr>
          <a:xfrm flipV="1">
            <a:off x="2649437" y="320686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V="1">
            <a:off x="4439720" y="3192846"/>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5" idx="6"/>
            <a:endCxn id="34" idx="2"/>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444764" y="1500571"/>
            <a:ext cx="2321169" cy="523220"/>
          </a:xfrm>
          <a:prstGeom prst="rect">
            <a:avLst/>
          </a:prstGeom>
          <a:noFill/>
          <a:ln w="76200">
            <a:noFill/>
          </a:ln>
        </p:spPr>
        <p:txBody>
          <a:bodyPr wrap="square" rtlCol="0">
            <a:spAutoFit/>
          </a:bodyPr>
          <a:lstStyle/>
          <a:p>
            <a:r>
              <a:rPr lang="en-US" altLang="zh-TW" sz="2800" b="1" u="sng" dirty="0">
                <a:solidFill>
                  <a:srgbClr val="0000FF"/>
                </a:solidFill>
              </a:rPr>
              <a:t>Testing:</a:t>
            </a:r>
            <a:endParaRPr lang="zh-TW" altLang="en-US" sz="2800" b="1" u="sng" dirty="0">
              <a:solidFill>
                <a:srgbClr val="0000FF"/>
              </a:solidFill>
            </a:endParaRPr>
          </a:p>
        </p:txBody>
      </p:sp>
      <p:sp>
        <p:nvSpPr>
          <p:cNvPr id="71" name="文字方塊 70"/>
          <p:cNvSpPr txBox="1"/>
          <p:nvPr/>
        </p:nvSpPr>
        <p:spPr>
          <a:xfrm>
            <a:off x="685378" y="4278037"/>
            <a:ext cx="3369079"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solidFill>
                  <a:srgbClr val="FF0000"/>
                </a:solidFill>
              </a:rPr>
              <a:t>No dropout</a:t>
            </a:r>
          </a:p>
        </p:txBody>
      </p:sp>
      <p:sp>
        <p:nvSpPr>
          <p:cNvPr id="73" name="文字方塊 72"/>
          <p:cNvSpPr txBox="1"/>
          <p:nvPr/>
        </p:nvSpPr>
        <p:spPr>
          <a:xfrm>
            <a:off x="1290209" y="4846911"/>
            <a:ext cx="5129842"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solidFill>
                  <a:srgbClr val="0000FF"/>
                </a:solidFill>
              </a:rPr>
              <a:t>If the dropout rate at training is p%, all the weights times 1-p%</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77" name="文字方塊 76"/>
              <p:cNvSpPr txBox="1"/>
              <p:nvPr/>
            </p:nvSpPr>
            <p:spPr>
              <a:xfrm>
                <a:off x="1290209" y="5746509"/>
                <a:ext cx="7853791"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solidFill>
                      <a:srgbClr val="0000FF"/>
                    </a:solidFill>
                  </a:rPr>
                  <a:t>Assume that the dropout rate is 50%. </a:t>
                </a:r>
              </a:p>
              <a:p>
                <a:r>
                  <a:rPr lang="en-US" altLang="zh-TW" sz="2400" dirty="0">
                    <a:solidFill>
                      <a:srgbClr val="0000FF"/>
                    </a:solidFill>
                  </a:rPr>
                  <a:t>     If a weight  </a:t>
                </a:r>
                <a14:m>
                  <m:oMath xmlns:m="http://schemas.openxmlformats.org/officeDocument/2006/math">
                    <m:r>
                      <m:rPr>
                        <m:sty m:val="p"/>
                      </m:rPr>
                      <a:rPr lang="en-US" altLang="zh-TW" sz="2400" b="0" i="0" smtClean="0">
                        <a:solidFill>
                          <a:srgbClr val="0000FF"/>
                        </a:solidFill>
                        <a:latin typeface="Cambria Math" panose="02040503050406030204" pitchFamily="18" charset="0"/>
                      </a:rPr>
                      <m:t>w</m:t>
                    </m:r>
                    <m:r>
                      <a:rPr lang="en-US" altLang="zh-TW" sz="2400" b="0" i="1" smtClean="0">
                        <a:solidFill>
                          <a:srgbClr val="0000FF"/>
                        </a:solidFill>
                        <a:latin typeface="Cambria Math" panose="02040503050406030204" pitchFamily="18" charset="0"/>
                      </a:rPr>
                      <m:t>=1</m:t>
                    </m:r>
                  </m:oMath>
                </a14:m>
                <a:r>
                  <a:rPr lang="zh-TW" altLang="en-US" sz="2400" dirty="0">
                    <a:solidFill>
                      <a:srgbClr val="0000FF"/>
                    </a:solidFill>
                  </a:rPr>
                  <a:t> </a:t>
                </a:r>
                <a:r>
                  <a:rPr lang="en-US" altLang="zh-TW" sz="2400" dirty="0">
                    <a:solidFill>
                      <a:srgbClr val="0000FF"/>
                    </a:solidFill>
                  </a:rPr>
                  <a:t>by training, set </a:t>
                </a:r>
                <a14:m>
                  <m:oMath xmlns:m="http://schemas.openxmlformats.org/officeDocument/2006/math">
                    <m:r>
                      <a:rPr lang="en-US" altLang="zh-TW" sz="2400" i="1" smtClean="0">
                        <a:solidFill>
                          <a:srgbClr val="0000FF"/>
                        </a:solidFill>
                        <a:latin typeface="Cambria Math" panose="02040503050406030204" pitchFamily="18" charset="0"/>
                      </a:rPr>
                      <m:t>𝑤</m:t>
                    </m:r>
                    <m:r>
                      <a:rPr lang="en-US" altLang="zh-TW" sz="2400" b="0" i="1" smtClean="0">
                        <a:solidFill>
                          <a:srgbClr val="0000FF"/>
                        </a:solidFill>
                        <a:latin typeface="Cambria Math" panose="02040503050406030204" pitchFamily="18" charset="0"/>
                      </a:rPr>
                      <m:t>=0.5</m:t>
                    </m:r>
                  </m:oMath>
                </a14:m>
                <a:r>
                  <a:rPr lang="zh-TW" altLang="en-US" sz="2400" dirty="0">
                    <a:solidFill>
                      <a:srgbClr val="0000FF"/>
                    </a:solidFill>
                  </a:rPr>
                  <a:t> </a:t>
                </a:r>
                <a:r>
                  <a:rPr lang="en-US" altLang="zh-TW" sz="2400" dirty="0">
                    <a:solidFill>
                      <a:srgbClr val="0000FF"/>
                    </a:solidFill>
                  </a:rPr>
                  <a:t>for testing.</a:t>
                </a:r>
                <a:endParaRPr lang="zh-TW" altLang="en-US" sz="2400" dirty="0">
                  <a:solidFill>
                    <a:srgbClr val="0000FF"/>
                  </a:solidFill>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1290209" y="5746509"/>
                <a:ext cx="7853791" cy="830997"/>
              </a:xfrm>
              <a:prstGeom prst="rect">
                <a:avLst/>
              </a:prstGeom>
              <a:blipFill rotWithShape="0">
                <a:blip r:embed="rId3"/>
                <a:stretch>
                  <a:fillRect l="-1087" t="-5882" b="-161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3251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3" grpId="0"/>
      <p:bldP spid="7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5667495" y="3144381"/>
            <a:ext cx="2044281" cy="3044542"/>
          </a:xfrm>
          <a:prstGeom prst="rect">
            <a:avLst/>
          </a:prstGeom>
        </p:spPr>
      </p:pic>
      <p:sp>
        <p:nvSpPr>
          <p:cNvPr id="2" name="標題 1"/>
          <p:cNvSpPr>
            <a:spLocks noGrp="1"/>
          </p:cNvSpPr>
          <p:nvPr>
            <p:ph type="title"/>
          </p:nvPr>
        </p:nvSpPr>
        <p:spPr/>
        <p:txBody>
          <a:bodyPr/>
          <a:lstStyle/>
          <a:p>
            <a:r>
              <a:rPr lang="en-US" altLang="zh-TW" dirty="0"/>
              <a:t>Dropout</a:t>
            </a:r>
            <a:br>
              <a:rPr lang="en-US" altLang="zh-TW" dirty="0"/>
            </a:br>
            <a:r>
              <a:rPr lang="en-US" altLang="zh-TW" dirty="0"/>
              <a:t>- Intuitive Reason</a:t>
            </a:r>
            <a:endParaRPr lang="zh-TW" altLang="en-US" dirty="0"/>
          </a:p>
        </p:txBody>
      </p:sp>
      <p:sp>
        <p:nvSpPr>
          <p:cNvPr id="4" name="文字方塊 3"/>
          <p:cNvSpPr txBox="1"/>
          <p:nvPr/>
        </p:nvSpPr>
        <p:spPr>
          <a:xfrm>
            <a:off x="1037287" y="2882771"/>
            <a:ext cx="1485900" cy="523220"/>
          </a:xfrm>
          <a:prstGeom prst="rect">
            <a:avLst/>
          </a:prstGeom>
          <a:noFill/>
        </p:spPr>
        <p:txBody>
          <a:bodyPr wrap="square" rtlCol="0">
            <a:spAutoFit/>
          </a:bodyPr>
          <a:lstStyle/>
          <a:p>
            <a:pPr algn="ctr"/>
            <a:r>
              <a:rPr lang="en-US" altLang="zh-TW" sz="2800" b="1" i="1" u="sng" dirty="0">
                <a:solidFill>
                  <a:srgbClr val="0000FF"/>
                </a:solidFill>
              </a:rPr>
              <a:t>Training </a:t>
            </a:r>
            <a:endParaRPr lang="zh-TW" altLang="en-US" sz="2800" b="1" i="1" u="sng" dirty="0">
              <a:solidFill>
                <a:srgbClr val="0000FF"/>
              </a:solidFill>
            </a:endParaRPr>
          </a:p>
        </p:txBody>
      </p:sp>
      <p:sp>
        <p:nvSpPr>
          <p:cNvPr id="5" name="文字方塊 4"/>
          <p:cNvSpPr txBox="1"/>
          <p:nvPr/>
        </p:nvSpPr>
        <p:spPr>
          <a:xfrm>
            <a:off x="5929730" y="1740097"/>
            <a:ext cx="1485900" cy="523220"/>
          </a:xfrm>
          <a:prstGeom prst="rect">
            <a:avLst/>
          </a:prstGeom>
          <a:noFill/>
        </p:spPr>
        <p:txBody>
          <a:bodyPr wrap="square" rtlCol="0">
            <a:spAutoFit/>
          </a:bodyPr>
          <a:lstStyle/>
          <a:p>
            <a:pPr algn="ctr"/>
            <a:r>
              <a:rPr lang="en-US" altLang="zh-TW" sz="2800" b="1" i="1" u="sng" dirty="0">
                <a:solidFill>
                  <a:srgbClr val="0000FF"/>
                </a:solidFill>
              </a:rPr>
              <a:t>Testing</a:t>
            </a:r>
            <a:endParaRPr lang="zh-TW" altLang="en-US" sz="2800" b="1" i="1" u="sng" dirty="0">
              <a:solidFill>
                <a:srgbClr val="0000FF"/>
              </a:solidFill>
            </a:endParaRPr>
          </a:p>
        </p:txBody>
      </p:sp>
      <p:sp>
        <p:nvSpPr>
          <p:cNvPr id="6" name="文字方塊 5"/>
          <p:cNvSpPr txBox="1"/>
          <p:nvPr/>
        </p:nvSpPr>
        <p:spPr>
          <a:xfrm>
            <a:off x="1207149" y="3405991"/>
            <a:ext cx="3686175" cy="461665"/>
          </a:xfrm>
          <a:prstGeom prst="rect">
            <a:avLst/>
          </a:prstGeom>
          <a:noFill/>
        </p:spPr>
        <p:txBody>
          <a:bodyPr wrap="square" rtlCol="0">
            <a:spAutoFit/>
          </a:bodyPr>
          <a:lstStyle/>
          <a:p>
            <a:pPr algn="ctr"/>
            <a:r>
              <a:rPr lang="en-US" altLang="zh-TW" sz="2400" dirty="0"/>
              <a:t>Dropout (</a:t>
            </a:r>
            <a:r>
              <a:rPr lang="zh-TW" altLang="en-US" sz="2400" dirty="0"/>
              <a:t>腳上綁重物</a:t>
            </a:r>
            <a:r>
              <a:rPr lang="en-US" altLang="zh-TW" sz="2400" dirty="0"/>
              <a:t>)</a:t>
            </a:r>
            <a:endParaRPr lang="zh-TW" altLang="en-US" sz="2400" dirty="0"/>
          </a:p>
        </p:txBody>
      </p:sp>
      <p:sp>
        <p:nvSpPr>
          <p:cNvPr id="7" name="文字方塊 6"/>
          <p:cNvSpPr txBox="1"/>
          <p:nvPr/>
        </p:nvSpPr>
        <p:spPr>
          <a:xfrm>
            <a:off x="4577035" y="2261210"/>
            <a:ext cx="4191291" cy="830997"/>
          </a:xfrm>
          <a:prstGeom prst="rect">
            <a:avLst/>
          </a:prstGeom>
          <a:noFill/>
        </p:spPr>
        <p:txBody>
          <a:bodyPr wrap="square" rtlCol="0">
            <a:spAutoFit/>
          </a:bodyPr>
          <a:lstStyle/>
          <a:p>
            <a:pPr algn="ctr"/>
            <a:r>
              <a:rPr lang="en-US" altLang="zh-TW" sz="2400" dirty="0"/>
              <a:t>No dropout</a:t>
            </a:r>
          </a:p>
          <a:p>
            <a:pPr algn="ctr"/>
            <a:r>
              <a:rPr lang="en-US" altLang="zh-TW" sz="2400" dirty="0"/>
              <a:t>(</a:t>
            </a:r>
            <a:r>
              <a:rPr lang="zh-TW" altLang="en-US" sz="2400" dirty="0"/>
              <a:t>拿下重物後就變很強</a:t>
            </a:r>
            <a:r>
              <a:rPr lang="en-US" altLang="zh-TW" sz="2400" dirty="0"/>
              <a:t>)</a:t>
            </a:r>
            <a:endParaRPr lang="zh-TW" altLang="en-US" sz="2400" dirty="0"/>
          </a:p>
        </p:txBody>
      </p:sp>
      <p:pic>
        <p:nvPicPr>
          <p:cNvPr id="8" name="圖片 7"/>
          <p:cNvPicPr>
            <a:picLocks noChangeAspect="1"/>
          </p:cNvPicPr>
          <p:nvPr/>
        </p:nvPicPr>
        <p:blipFill>
          <a:blip r:embed="rId3"/>
          <a:stretch>
            <a:fillRect/>
          </a:stretch>
        </p:blipFill>
        <p:spPr>
          <a:xfrm>
            <a:off x="1291287" y="3972004"/>
            <a:ext cx="3517900" cy="2216919"/>
          </a:xfrm>
          <a:prstGeom prst="rect">
            <a:avLst/>
          </a:prstGeom>
        </p:spPr>
      </p:pic>
    </p:spTree>
    <p:extLst>
      <p:ext uri="{BB962C8B-B14F-4D97-AF65-F5344CB8AC3E}">
        <p14:creationId xmlns:p14="http://schemas.microsoft.com/office/powerpoint/2010/main" val="36009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 Intuitive Reason</a:t>
            </a:r>
            <a:endParaRPr lang="zh-TW" altLang="en-US" dirty="0"/>
          </a:p>
        </p:txBody>
      </p:sp>
      <p:grpSp>
        <p:nvGrpSpPr>
          <p:cNvPr id="4" name="群組 3"/>
          <p:cNvGrpSpPr/>
          <p:nvPr/>
        </p:nvGrpSpPr>
        <p:grpSpPr>
          <a:xfrm>
            <a:off x="2369918" y="1505394"/>
            <a:ext cx="5723548" cy="2641997"/>
            <a:chOff x="1904899" y="2535995"/>
            <a:chExt cx="5723548" cy="2641997"/>
          </a:xfrm>
        </p:grpSpPr>
        <p:sp>
          <p:nvSpPr>
            <p:cNvPr id="5" name="橢圓 4"/>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 name="直線單箭頭接點 11"/>
            <p:cNvCxnSpPr>
              <a:stCxn id="11" idx="3"/>
              <a:endCxn id="5"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1" idx="3"/>
              <a:endCxn id="6"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1" idx="3"/>
              <a:endCxn id="7"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11" idx="3"/>
              <a:endCxn id="8"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9"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10"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0"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0"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0"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8" idx="2"/>
              <a:endCxn id="5"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8" idx="3"/>
              <a:endCxn id="6"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8" idx="3"/>
              <a:endCxn id="7"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28" idx="3"/>
              <a:endCxn id="8"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9" name="橢圓 28"/>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橢圓 30"/>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橢圓 31"/>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矩形 32"/>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矩形 33"/>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5" name="直線單箭頭接點 34"/>
            <p:cNvCxnSpPr>
              <a:stCxn id="34" idx="3"/>
              <a:endCxn id="8"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3" idx="3"/>
              <a:endCxn id="8"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4" idx="3"/>
              <a:endCxn id="7"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34" idx="3"/>
              <a:endCxn id="6"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4" idx="3"/>
              <a:endCxn id="5"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33" idx="3"/>
              <a:endCxn id="6"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3" idx="3"/>
              <a:endCxn id="5"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直線單箭頭接點 57"/>
          <p:cNvCxnSpPr/>
          <p:nvPr/>
        </p:nvCxnSpPr>
        <p:spPr>
          <a:xfrm flipV="1">
            <a:off x="2649437" y="320686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4439720" y="3192846"/>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6" idx="6"/>
            <a:endCxn id="29" idx="2"/>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1010343" y="4199046"/>
            <a:ext cx="7300900"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When teams up, if everyone expect the partner will do the work, nothing will be done finally.</a:t>
            </a:r>
          </a:p>
        </p:txBody>
      </p:sp>
      <p:sp>
        <p:nvSpPr>
          <p:cNvPr id="65" name="文字方塊 64"/>
          <p:cNvSpPr txBox="1"/>
          <p:nvPr/>
        </p:nvSpPr>
        <p:spPr>
          <a:xfrm>
            <a:off x="1010343" y="5054083"/>
            <a:ext cx="7059338"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However, if you know your partner will dropout, you will do better.</a:t>
            </a:r>
          </a:p>
        </p:txBody>
      </p:sp>
      <p:sp>
        <p:nvSpPr>
          <p:cNvPr id="66" name="雲朵形圖說文字 65"/>
          <p:cNvSpPr/>
          <p:nvPr/>
        </p:nvSpPr>
        <p:spPr>
          <a:xfrm>
            <a:off x="5084933" y="1307531"/>
            <a:ext cx="2795038" cy="1491167"/>
          </a:xfrm>
          <a:prstGeom prst="cloudCallout">
            <a:avLst>
              <a:gd name="adj1" fmla="val -80009"/>
              <a:gd name="adj2" fmla="val 29984"/>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sz="2000" dirty="0">
                <a:solidFill>
                  <a:schemeClr val="bg1"/>
                </a:solidFill>
              </a:rPr>
              <a:t>我的 </a:t>
            </a:r>
            <a:r>
              <a:rPr lang="en-US" altLang="zh-TW" sz="2000" dirty="0">
                <a:solidFill>
                  <a:schemeClr val="bg1"/>
                </a:solidFill>
              </a:rPr>
              <a:t>partner </a:t>
            </a:r>
            <a:r>
              <a:rPr lang="zh-TW" altLang="en-US" sz="2000" dirty="0">
                <a:solidFill>
                  <a:schemeClr val="bg1"/>
                </a:solidFill>
              </a:rPr>
              <a:t>會擺爛，所以我要好好做</a:t>
            </a:r>
            <a:endParaRPr lang="en-US" altLang="zh-TW" sz="2000" dirty="0">
              <a:solidFill>
                <a:schemeClr val="bg1"/>
              </a:solidFill>
            </a:endParaRPr>
          </a:p>
        </p:txBody>
      </p:sp>
      <p:grpSp>
        <p:nvGrpSpPr>
          <p:cNvPr id="82" name="群組 81"/>
          <p:cNvGrpSpPr/>
          <p:nvPr/>
        </p:nvGrpSpPr>
        <p:grpSpPr>
          <a:xfrm>
            <a:off x="3965370" y="1600600"/>
            <a:ext cx="365326" cy="367349"/>
            <a:chOff x="-1866900" y="1906630"/>
            <a:chExt cx="365326" cy="367349"/>
          </a:xfrm>
        </p:grpSpPr>
        <p:cxnSp>
          <p:nvCxnSpPr>
            <p:cNvPr id="83" name="直線接點 8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3970602" y="3010485"/>
            <a:ext cx="365326" cy="367349"/>
            <a:chOff x="-1866900" y="1906630"/>
            <a:chExt cx="365326" cy="367349"/>
          </a:xfrm>
        </p:grpSpPr>
        <p:cxnSp>
          <p:nvCxnSpPr>
            <p:cNvPr id="86" name="直線接點 85"/>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8" name="群組 87"/>
          <p:cNvGrpSpPr/>
          <p:nvPr/>
        </p:nvGrpSpPr>
        <p:grpSpPr>
          <a:xfrm>
            <a:off x="5732127" y="2981602"/>
            <a:ext cx="365326" cy="367349"/>
            <a:chOff x="-1866900" y="1906630"/>
            <a:chExt cx="365326" cy="367349"/>
          </a:xfrm>
        </p:grpSpPr>
        <p:cxnSp>
          <p:nvCxnSpPr>
            <p:cNvPr id="89" name="直線接點 8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1" name="群組 90"/>
          <p:cNvGrpSpPr/>
          <p:nvPr/>
        </p:nvGrpSpPr>
        <p:grpSpPr>
          <a:xfrm>
            <a:off x="5741551" y="3674023"/>
            <a:ext cx="365326" cy="367349"/>
            <a:chOff x="-1866900" y="1906630"/>
            <a:chExt cx="365326" cy="367349"/>
          </a:xfrm>
        </p:grpSpPr>
        <p:cxnSp>
          <p:nvCxnSpPr>
            <p:cNvPr id="92" name="直線接點 9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4" name="群組 93"/>
          <p:cNvGrpSpPr/>
          <p:nvPr/>
        </p:nvGrpSpPr>
        <p:grpSpPr>
          <a:xfrm>
            <a:off x="2316154" y="3023685"/>
            <a:ext cx="365326" cy="367349"/>
            <a:chOff x="-1866900" y="1906630"/>
            <a:chExt cx="365326" cy="367349"/>
          </a:xfrm>
        </p:grpSpPr>
        <p:cxnSp>
          <p:nvCxnSpPr>
            <p:cNvPr id="95" name="直線接點 9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7" name="群組 96"/>
          <p:cNvGrpSpPr/>
          <p:nvPr/>
        </p:nvGrpSpPr>
        <p:grpSpPr>
          <a:xfrm>
            <a:off x="2339885" y="2294637"/>
            <a:ext cx="365326" cy="367349"/>
            <a:chOff x="-1866900" y="1906630"/>
            <a:chExt cx="365326" cy="367349"/>
          </a:xfrm>
        </p:grpSpPr>
        <p:cxnSp>
          <p:nvCxnSpPr>
            <p:cNvPr id="98" name="直線接點 9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接點 9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0" name="文字方塊 99"/>
          <p:cNvSpPr txBox="1"/>
          <p:nvPr/>
        </p:nvSpPr>
        <p:spPr>
          <a:xfrm>
            <a:off x="1027238" y="5892791"/>
            <a:ext cx="7332992"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When testing, no one dropout actually, so obtaining good results eventually.</a:t>
            </a:r>
          </a:p>
        </p:txBody>
      </p:sp>
    </p:spTree>
    <p:extLst>
      <p:ext uri="{BB962C8B-B14F-4D97-AF65-F5344CB8AC3E}">
        <p14:creationId xmlns:p14="http://schemas.microsoft.com/office/powerpoint/2010/main" val="34717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p:bldP spid="66" grpId="0" animBg="1"/>
      <p:bldP spid="10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 Intuitive Reason</a:t>
            </a:r>
            <a:endParaRPr lang="zh-TW" altLang="en-US" dirty="0"/>
          </a:p>
        </p:txBody>
      </p:sp>
      <p:sp>
        <p:nvSpPr>
          <p:cNvPr id="3" name="內容版面配置區 2"/>
          <p:cNvSpPr>
            <a:spLocks noGrp="1"/>
          </p:cNvSpPr>
          <p:nvPr>
            <p:ph idx="1"/>
          </p:nvPr>
        </p:nvSpPr>
        <p:spPr/>
        <p:txBody>
          <a:bodyPr/>
          <a:lstStyle/>
          <a:p>
            <a:r>
              <a:rPr lang="en-US" altLang="zh-TW" dirty="0"/>
              <a:t>Why the weights should multiply (1-p)% (dropout rate) when testing?</a:t>
            </a:r>
            <a:endParaRPr lang="zh-TW" altLang="en-US" dirty="0"/>
          </a:p>
        </p:txBody>
      </p:sp>
      <p:sp>
        <p:nvSpPr>
          <p:cNvPr id="4" name="矩形 3"/>
          <p:cNvSpPr/>
          <p:nvPr/>
        </p:nvSpPr>
        <p:spPr>
          <a:xfrm>
            <a:off x="674552" y="2636369"/>
            <a:ext cx="2689134" cy="461665"/>
          </a:xfrm>
          <a:prstGeom prst="rect">
            <a:avLst/>
          </a:prstGeom>
        </p:spPr>
        <p:txBody>
          <a:bodyPr wrap="none">
            <a:spAutoFit/>
          </a:bodyPr>
          <a:lstStyle/>
          <a:p>
            <a:r>
              <a:rPr lang="en-US" altLang="zh-TW" sz="2400" b="1" i="1" u="sng" dirty="0"/>
              <a:t>Training of Dropout</a:t>
            </a:r>
            <a:endParaRPr lang="en-US" altLang="zh-TW" sz="2400" dirty="0"/>
          </a:p>
        </p:txBody>
      </p:sp>
      <p:sp>
        <p:nvSpPr>
          <p:cNvPr id="5" name="矩形 4"/>
          <p:cNvSpPr/>
          <p:nvPr/>
        </p:nvSpPr>
        <p:spPr>
          <a:xfrm>
            <a:off x="4557486" y="2617200"/>
            <a:ext cx="2544799" cy="461665"/>
          </a:xfrm>
          <a:prstGeom prst="rect">
            <a:avLst/>
          </a:prstGeom>
        </p:spPr>
        <p:txBody>
          <a:bodyPr wrap="none">
            <a:spAutoFit/>
          </a:bodyPr>
          <a:lstStyle/>
          <a:p>
            <a:r>
              <a:rPr lang="en-US" altLang="zh-TW" sz="2400" b="1" i="1" u="sng" dirty="0"/>
              <a:t>Testing of Dropout</a:t>
            </a:r>
            <a:endParaRPr lang="en-US" altLang="zh-TW" sz="2400" dirty="0"/>
          </a:p>
        </p:txBody>
      </p:sp>
      <p:sp>
        <p:nvSpPr>
          <p:cNvPr id="6" name="橢圓 5"/>
          <p:cNvSpPr/>
          <p:nvPr/>
        </p:nvSpPr>
        <p:spPr>
          <a:xfrm>
            <a:off x="3183636" y="4715913"/>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1328616" y="3658807"/>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1328616" y="4443730"/>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1332203" y="5225867"/>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1328616" y="6056849"/>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20"/>
          <p:cNvSpPr/>
          <p:nvPr/>
        </p:nvSpPr>
        <p:spPr>
          <a:xfrm>
            <a:off x="6676216" y="476332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p:cNvSpPr/>
          <p:nvPr/>
        </p:nvSpPr>
        <p:spPr>
          <a:xfrm>
            <a:off x="4821196" y="370621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p:cNvSpPr/>
          <p:nvPr/>
        </p:nvSpPr>
        <p:spPr>
          <a:xfrm>
            <a:off x="4821196" y="449114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p:cNvSpPr/>
          <p:nvPr/>
        </p:nvSpPr>
        <p:spPr>
          <a:xfrm>
            <a:off x="4824783" y="527327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p:cNvSpPr/>
          <p:nvPr/>
        </p:nvSpPr>
        <p:spPr>
          <a:xfrm>
            <a:off x="4821196" y="610426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 name="直線單箭頭接點 11"/>
          <p:cNvCxnSpPr>
            <a:stCxn id="7" idx="6"/>
            <a:endCxn id="6" idx="2"/>
          </p:cNvCxnSpPr>
          <p:nvPr/>
        </p:nvCxnSpPr>
        <p:spPr>
          <a:xfrm>
            <a:off x="1838570" y="3908493"/>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8" idx="6"/>
            <a:endCxn id="6" idx="2"/>
          </p:cNvCxnSpPr>
          <p:nvPr/>
        </p:nvCxnSpPr>
        <p:spPr>
          <a:xfrm>
            <a:off x="1838570" y="4693416"/>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9" idx="6"/>
            <a:endCxn id="6" idx="2"/>
          </p:cNvCxnSpPr>
          <p:nvPr/>
        </p:nvCxnSpPr>
        <p:spPr>
          <a:xfrm flipV="1">
            <a:off x="1842157" y="4965599"/>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endCxn id="6" idx="2"/>
          </p:cNvCxnSpPr>
          <p:nvPr/>
        </p:nvCxnSpPr>
        <p:spPr>
          <a:xfrm flipV="1">
            <a:off x="1842157" y="4965599"/>
            <a:ext cx="1341479" cy="131658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5334737" y="3961195"/>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334737" y="4746118"/>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5338324" y="5018301"/>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5338324" y="5018301"/>
            <a:ext cx="1341479" cy="131129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p:cNvSpPr txBox="1"/>
              <p:nvPr/>
            </p:nvSpPr>
            <p:spPr>
              <a:xfrm>
                <a:off x="2193010" y="388953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2193010" y="3889532"/>
                <a:ext cx="421847" cy="369332"/>
              </a:xfrm>
              <a:prstGeom prst="rect">
                <a:avLst/>
              </a:prstGeom>
              <a:blipFill rotWithShape="0">
                <a:blip r:embed="rId3"/>
                <a:stretch>
                  <a:fillRect l="-10145" r="-5797"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2212493" y="4402799"/>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2212493" y="4402799"/>
                <a:ext cx="428964" cy="369332"/>
              </a:xfrm>
              <a:prstGeom prst="rect">
                <a:avLst/>
              </a:prstGeom>
              <a:blipFill rotWithShape="0">
                <a:blip r:embed="rId4"/>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2212493" y="484244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2212493" y="4842442"/>
                <a:ext cx="428964" cy="369332"/>
              </a:xfrm>
              <a:prstGeom prst="rect">
                <a:avLst/>
              </a:prstGeom>
              <a:blipFill rotWithShape="0">
                <a:blip r:embed="rId5"/>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2217174" y="5296178"/>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4</m:t>
                          </m:r>
                        </m:sub>
                      </m:sSub>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2217174" y="5296178"/>
                <a:ext cx="419602" cy="369332"/>
              </a:xfrm>
              <a:prstGeom prst="rect">
                <a:avLst/>
              </a:prstGeom>
              <a:blipFill rotWithShape="0">
                <a:blip r:embed="rId6"/>
                <a:stretch>
                  <a:fillRect l="-10145"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2989097" y="4471471"/>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2989097" y="4471471"/>
                <a:ext cx="223266" cy="369332"/>
              </a:xfrm>
              <a:prstGeom prst="rect">
                <a:avLst/>
              </a:prstGeom>
              <a:blipFill rotWithShape="0">
                <a:blip r:embed="rId7"/>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p:cNvSpPr txBox="1"/>
              <p:nvPr/>
            </p:nvSpPr>
            <p:spPr>
              <a:xfrm>
                <a:off x="5678049" y="393053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5678049" y="3930535"/>
                <a:ext cx="421847" cy="369332"/>
              </a:xfrm>
              <a:prstGeom prst="rect">
                <a:avLst/>
              </a:prstGeom>
              <a:blipFill rotWithShape="0">
                <a:blip r:embed="rId8"/>
                <a:stretch>
                  <a:fillRect l="-8571" r="-4286"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5697532" y="444380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5697532" y="4443802"/>
                <a:ext cx="428964" cy="369332"/>
              </a:xfrm>
              <a:prstGeom prst="rect">
                <a:avLst/>
              </a:prstGeom>
              <a:blipFill rotWithShape="0">
                <a:blip r:embed="rId9"/>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5697532" y="488344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5697532" y="4883445"/>
                <a:ext cx="428964" cy="369332"/>
              </a:xfrm>
              <a:prstGeom prst="rect">
                <a:avLst/>
              </a:prstGeom>
              <a:blipFill rotWithShape="0">
                <a:blip r:embed="rId10"/>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5702213" y="5337181"/>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4</m:t>
                          </m:r>
                        </m:sub>
                      </m:sSub>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5702213" y="5337181"/>
                <a:ext cx="419602" cy="369332"/>
              </a:xfrm>
              <a:prstGeom prst="rect">
                <a:avLst/>
              </a:prstGeom>
              <a:blipFill rotWithShape="0">
                <a:blip r:embed="rId11"/>
                <a:stretch>
                  <a:fillRect l="-8696"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6487532" y="4443802"/>
                <a:ext cx="3259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6487532" y="4443802"/>
                <a:ext cx="325923" cy="369332"/>
              </a:xfrm>
              <a:prstGeom prst="rect">
                <a:avLst/>
              </a:prstGeom>
              <a:blipFill rotWithShape="0">
                <a:blip r:embed="rId12"/>
                <a:stretch>
                  <a:fillRect l="-11111" r="-3704"/>
                </a:stretch>
              </a:blipFill>
            </p:spPr>
            <p:txBody>
              <a:bodyPr/>
              <a:lstStyle/>
              <a:p>
                <a:r>
                  <a:rPr lang="zh-TW" altLang="en-US">
                    <a:noFill/>
                  </a:rPr>
                  <a:t> </a:t>
                </a:r>
              </a:p>
            </p:txBody>
          </p:sp>
        </mc:Fallback>
      </mc:AlternateContent>
      <p:grpSp>
        <p:nvGrpSpPr>
          <p:cNvPr id="63" name="群組 62"/>
          <p:cNvGrpSpPr/>
          <p:nvPr/>
        </p:nvGrpSpPr>
        <p:grpSpPr>
          <a:xfrm>
            <a:off x="1372335" y="4480280"/>
            <a:ext cx="365326" cy="359725"/>
            <a:chOff x="-1866900" y="1906630"/>
            <a:chExt cx="365326" cy="367349"/>
          </a:xfrm>
        </p:grpSpPr>
        <p:cxnSp>
          <p:nvCxnSpPr>
            <p:cNvPr id="64" name="直線接點 63"/>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6" name="群組 65"/>
          <p:cNvGrpSpPr/>
          <p:nvPr/>
        </p:nvGrpSpPr>
        <p:grpSpPr>
          <a:xfrm>
            <a:off x="1400930" y="6169344"/>
            <a:ext cx="365326" cy="359725"/>
            <a:chOff x="-1866900" y="1906630"/>
            <a:chExt cx="365326" cy="367349"/>
          </a:xfrm>
        </p:grpSpPr>
        <p:cxnSp>
          <p:nvCxnSpPr>
            <p:cNvPr id="67" name="直線接點 66"/>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1880908" y="4575851"/>
            <a:ext cx="265418" cy="261349"/>
            <a:chOff x="-1866900" y="1906630"/>
            <a:chExt cx="365326" cy="367349"/>
          </a:xfrm>
        </p:grpSpPr>
        <p:cxnSp>
          <p:nvCxnSpPr>
            <p:cNvPr id="70" name="直線接點 69"/>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1953079" y="5909368"/>
            <a:ext cx="265418" cy="261349"/>
            <a:chOff x="-1866900" y="1906630"/>
            <a:chExt cx="365326" cy="367349"/>
          </a:xfrm>
        </p:grpSpPr>
        <p:cxnSp>
          <p:nvCxnSpPr>
            <p:cNvPr id="73" name="直線接點 7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5" name="文字方塊 74"/>
          <p:cNvSpPr txBox="1"/>
          <p:nvPr/>
        </p:nvSpPr>
        <p:spPr>
          <a:xfrm>
            <a:off x="689067" y="3083049"/>
            <a:ext cx="3826942" cy="461665"/>
          </a:xfrm>
          <a:prstGeom prst="rect">
            <a:avLst/>
          </a:prstGeom>
          <a:noFill/>
        </p:spPr>
        <p:txBody>
          <a:bodyPr wrap="square" rtlCol="0">
            <a:spAutoFit/>
          </a:bodyPr>
          <a:lstStyle/>
          <a:p>
            <a:r>
              <a:rPr lang="en-US" altLang="zh-TW" sz="2400" dirty="0"/>
              <a:t>Assume dropout rate is 50%</a:t>
            </a:r>
            <a:endParaRPr lang="zh-TW" altLang="en-US" sz="2400" dirty="0"/>
          </a:p>
        </p:txBody>
      </p:sp>
      <mc:AlternateContent xmlns:mc="http://schemas.openxmlformats.org/markup-compatibility/2006" xmlns:a14="http://schemas.microsoft.com/office/drawing/2010/main">
        <mc:Choice Requires="a14">
          <p:sp>
            <p:nvSpPr>
              <p:cNvPr id="79" name="文字方塊 78"/>
              <p:cNvSpPr txBox="1"/>
              <p:nvPr/>
            </p:nvSpPr>
            <p:spPr>
              <a:xfrm>
                <a:off x="4922768" y="3952462"/>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4922768" y="3952462"/>
                <a:ext cx="759310" cy="369332"/>
              </a:xfrm>
              <a:prstGeom prst="rect">
                <a:avLst/>
              </a:prstGeom>
              <a:blipFill rotWithShape="0">
                <a:blip r:embed="rId13"/>
                <a:stretch>
                  <a:fillRect l="-8730" r="-6349" b="-6349"/>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文字方塊 83"/>
              <p:cNvSpPr txBox="1"/>
              <p:nvPr/>
            </p:nvSpPr>
            <p:spPr>
              <a:xfrm>
                <a:off x="4932876" y="4454728"/>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4" name="文字方塊 83"/>
              <p:cNvSpPr txBox="1">
                <a:spLocks noRot="1" noChangeAspect="1" noMove="1" noResize="1" noEditPoints="1" noAdjustHandles="1" noChangeArrowheads="1" noChangeShapeType="1" noTextEdit="1"/>
              </p:cNvSpPr>
              <p:nvPr/>
            </p:nvSpPr>
            <p:spPr>
              <a:xfrm>
                <a:off x="4932876" y="4454728"/>
                <a:ext cx="759310" cy="369332"/>
              </a:xfrm>
              <a:prstGeom prst="rect">
                <a:avLst/>
              </a:prstGeom>
              <a:blipFill rotWithShape="0">
                <a:blip r:embed="rId14"/>
                <a:stretch>
                  <a:fillRect l="-7874" r="-6299" b="-6452"/>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4922768" y="4897772"/>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4922768" y="4897772"/>
                <a:ext cx="759310" cy="369332"/>
              </a:xfrm>
              <a:prstGeom prst="rect">
                <a:avLst/>
              </a:prstGeom>
              <a:blipFill rotWithShape="0">
                <a:blip r:embed="rId15"/>
                <a:stretch>
                  <a:fillRect l="-8730" r="-6349" b="-6349"/>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p:cNvSpPr txBox="1"/>
              <p:nvPr/>
            </p:nvSpPr>
            <p:spPr>
              <a:xfrm>
                <a:off x="4946139" y="5351695"/>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6" name="文字方塊 85"/>
              <p:cNvSpPr txBox="1">
                <a:spLocks noRot="1" noChangeAspect="1" noMove="1" noResize="1" noEditPoints="1" noAdjustHandles="1" noChangeArrowheads="1" noChangeShapeType="1" noTextEdit="1"/>
              </p:cNvSpPr>
              <p:nvPr/>
            </p:nvSpPr>
            <p:spPr>
              <a:xfrm>
                <a:off x="4946139" y="5351695"/>
                <a:ext cx="759310" cy="369332"/>
              </a:xfrm>
              <a:prstGeom prst="rect">
                <a:avLst/>
              </a:prstGeom>
              <a:blipFill rotWithShape="0">
                <a:blip r:embed="rId16"/>
                <a:stretch>
                  <a:fillRect l="-7874" r="-6299" b="-6452"/>
                </a:stretch>
              </a:blipFill>
              <a:ln>
                <a:solidFill>
                  <a:srgbClr val="FF0000"/>
                </a:solidFill>
              </a:ln>
            </p:spPr>
            <p:txBody>
              <a:bodyPr/>
              <a:lstStyle/>
              <a:p>
                <a:r>
                  <a:rPr lang="zh-TW" altLang="en-US">
                    <a:noFill/>
                  </a:rPr>
                  <a:t> </a:t>
                </a:r>
              </a:p>
            </p:txBody>
          </p:sp>
        </mc:Fallback>
      </mc:AlternateContent>
      <p:sp>
        <p:nvSpPr>
          <p:cNvPr id="89" name="矩形 88"/>
          <p:cNvSpPr/>
          <p:nvPr/>
        </p:nvSpPr>
        <p:spPr>
          <a:xfrm>
            <a:off x="4620486" y="3039464"/>
            <a:ext cx="1628844" cy="461665"/>
          </a:xfrm>
          <a:prstGeom prst="rect">
            <a:avLst/>
          </a:prstGeom>
        </p:spPr>
        <p:txBody>
          <a:bodyPr wrap="none">
            <a:spAutoFit/>
          </a:bodyPr>
          <a:lstStyle/>
          <a:p>
            <a:r>
              <a:rPr lang="en-US" altLang="zh-TW" sz="2400" dirty="0"/>
              <a:t>No dropout</a:t>
            </a:r>
            <a:endParaRPr lang="zh-TW" altLang="en-US" sz="2400" dirty="0"/>
          </a:p>
        </p:txBody>
      </p:sp>
      <p:grpSp>
        <p:nvGrpSpPr>
          <p:cNvPr id="92" name="群組 91"/>
          <p:cNvGrpSpPr/>
          <p:nvPr/>
        </p:nvGrpSpPr>
        <p:grpSpPr>
          <a:xfrm>
            <a:off x="6201845" y="3449355"/>
            <a:ext cx="2900409" cy="870244"/>
            <a:chOff x="6201845" y="3487455"/>
            <a:chExt cx="2900409" cy="870244"/>
          </a:xfrm>
        </p:grpSpPr>
        <p:sp>
          <p:nvSpPr>
            <p:cNvPr id="87" name="矩形 86"/>
            <p:cNvSpPr/>
            <p:nvPr/>
          </p:nvSpPr>
          <p:spPr>
            <a:xfrm>
              <a:off x="6201845" y="3487455"/>
              <a:ext cx="2900409" cy="461665"/>
            </a:xfrm>
            <a:prstGeom prst="rect">
              <a:avLst/>
            </a:prstGeom>
          </p:spPr>
          <p:txBody>
            <a:bodyPr wrap="none">
              <a:spAutoFit/>
            </a:bodyPr>
            <a:lstStyle/>
            <a:p>
              <a:r>
                <a:rPr lang="en-US" altLang="zh-TW" sz="2400" dirty="0"/>
                <a:t>Weights from training</a:t>
              </a:r>
              <a:endParaRPr lang="zh-TW" altLang="en-US" sz="2400" dirty="0"/>
            </a:p>
          </p:txBody>
        </p:sp>
        <mc:AlternateContent xmlns:mc="http://schemas.openxmlformats.org/markup-compatibility/2006" xmlns:a14="http://schemas.microsoft.com/office/drawing/2010/main">
          <mc:Choice Requires="a14">
            <p:sp>
              <p:nvSpPr>
                <p:cNvPr id="88" name="文字方塊 87"/>
                <p:cNvSpPr txBox="1"/>
                <p:nvPr/>
              </p:nvSpPr>
              <p:spPr>
                <a:xfrm>
                  <a:off x="6991194" y="389603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2</m:t>
                        </m:r>
                        <m:r>
                          <a:rPr lang="en-US" altLang="zh-TW" sz="2400" b="0" i="1" smtClean="0">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6991194" y="3896034"/>
                  <a:ext cx="1625065" cy="461665"/>
                </a:xfrm>
                <a:prstGeom prst="rect">
                  <a:avLst/>
                </a:prstGeom>
                <a:blipFill rotWithShape="0">
                  <a:blip r:embed="rId17"/>
                  <a:stretch>
                    <a:fillRect/>
                  </a:stretch>
                </a:blipFill>
              </p:spPr>
              <p:txBody>
                <a:bodyPr/>
                <a:lstStyle/>
                <a:p>
                  <a:r>
                    <a:rPr lang="zh-TW" altLang="en-US">
                      <a:noFill/>
                    </a:rPr>
                    <a:t> </a:t>
                  </a:r>
                </a:p>
              </p:txBody>
            </p:sp>
          </mc:Fallback>
        </mc:AlternateContent>
        <p:sp>
          <p:nvSpPr>
            <p:cNvPr id="90" name="向右箭號 89"/>
            <p:cNvSpPr/>
            <p:nvPr/>
          </p:nvSpPr>
          <p:spPr>
            <a:xfrm>
              <a:off x="6575506" y="3949120"/>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93" name="群組 92"/>
          <p:cNvGrpSpPr/>
          <p:nvPr/>
        </p:nvGrpSpPr>
        <p:grpSpPr>
          <a:xfrm>
            <a:off x="5942302" y="5706513"/>
            <a:ext cx="2990178" cy="913826"/>
            <a:chOff x="5942302" y="5744613"/>
            <a:chExt cx="2990178" cy="913826"/>
          </a:xfrm>
        </p:grpSpPr>
        <mc:AlternateContent xmlns:mc="http://schemas.openxmlformats.org/markup-compatibility/2006" xmlns:a14="http://schemas.microsoft.com/office/drawing/2010/main">
          <mc:Choice Requires="a14">
            <p:sp>
              <p:nvSpPr>
                <p:cNvPr id="77" name="文字方塊 76"/>
                <p:cNvSpPr txBox="1"/>
                <p:nvPr/>
              </p:nvSpPr>
              <p:spPr>
                <a:xfrm>
                  <a:off x="6962599" y="619677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962599" y="6196774"/>
                  <a:ext cx="1625065" cy="461665"/>
                </a:xfrm>
                <a:prstGeom prst="rect">
                  <a:avLst/>
                </a:prstGeom>
                <a:blipFill rotWithShape="0">
                  <a:blip r:embed="rId18"/>
                  <a:stretch>
                    <a:fillRect/>
                  </a:stretch>
                </a:blipFill>
              </p:spPr>
              <p:txBody>
                <a:bodyPr/>
                <a:lstStyle/>
                <a:p>
                  <a:r>
                    <a:rPr lang="zh-TW" altLang="en-US">
                      <a:noFill/>
                    </a:rPr>
                    <a:t> </a:t>
                  </a:r>
                </a:p>
              </p:txBody>
            </p:sp>
          </mc:Fallback>
        </mc:AlternateContent>
        <p:sp>
          <p:nvSpPr>
            <p:cNvPr id="78" name="矩形 77"/>
            <p:cNvSpPr/>
            <p:nvPr/>
          </p:nvSpPr>
          <p:spPr>
            <a:xfrm>
              <a:off x="5942302" y="5744613"/>
              <a:ext cx="2990178" cy="461665"/>
            </a:xfrm>
            <a:prstGeom prst="rect">
              <a:avLst/>
            </a:prstGeom>
          </p:spPr>
          <p:txBody>
            <a:bodyPr wrap="none">
              <a:spAutoFit/>
            </a:bodyPr>
            <a:lstStyle/>
            <a:p>
              <a:r>
                <a:rPr lang="en-US" altLang="zh-TW" sz="2400" dirty="0"/>
                <a:t>Weights multiply 1-p%</a:t>
              </a:r>
              <a:endParaRPr lang="zh-TW" altLang="en-US" sz="2400" dirty="0"/>
            </a:p>
          </p:txBody>
        </p:sp>
        <p:sp>
          <p:nvSpPr>
            <p:cNvPr id="91" name="向右箭號 90"/>
            <p:cNvSpPr/>
            <p:nvPr/>
          </p:nvSpPr>
          <p:spPr>
            <a:xfrm>
              <a:off x="6648268" y="6231691"/>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95" name="直線接點 94"/>
          <p:cNvCxnSpPr/>
          <p:nvPr/>
        </p:nvCxnSpPr>
        <p:spPr>
          <a:xfrm>
            <a:off x="4423021" y="2636369"/>
            <a:ext cx="0" cy="422163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8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21" grpId="0" animBg="1"/>
      <p:bldP spid="22" grpId="0" animBg="1"/>
      <p:bldP spid="23" grpId="0" animBg="1"/>
      <p:bldP spid="24" grpId="0" animBg="1"/>
      <p:bldP spid="25" grpId="0" animBg="1"/>
      <p:bldP spid="40" grpId="0"/>
      <p:bldP spid="41" grpId="0"/>
      <p:bldP spid="42" grpId="0"/>
      <p:bldP spid="43" grpId="0"/>
      <p:bldP spid="44" grpId="0"/>
      <p:bldP spid="54" grpId="0"/>
      <p:bldP spid="55" grpId="0"/>
      <p:bldP spid="56" grpId="0"/>
      <p:bldP spid="57" grpId="0"/>
      <p:bldP spid="58" grpId="0"/>
      <p:bldP spid="75" grpId="0"/>
      <p:bldP spid="79" grpId="0" animBg="1"/>
      <p:bldP spid="84" grpId="0" animBg="1"/>
      <p:bldP spid="85" grpId="0" animBg="1"/>
      <p:bldP spid="86" grpId="0" animBg="1"/>
      <p:bldP spid="8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is a kind of ensemble.</a:t>
            </a:r>
            <a:endParaRPr lang="zh-TW" altLang="en-US" dirty="0"/>
          </a:p>
        </p:txBody>
      </p:sp>
      <p:sp>
        <p:nvSpPr>
          <p:cNvPr id="6" name="文字方塊 5"/>
          <p:cNvSpPr txBox="1"/>
          <p:nvPr/>
        </p:nvSpPr>
        <p:spPr>
          <a:xfrm>
            <a:off x="643719" y="1835554"/>
            <a:ext cx="2220686" cy="523220"/>
          </a:xfrm>
          <a:prstGeom prst="rect">
            <a:avLst/>
          </a:prstGeom>
          <a:noFill/>
        </p:spPr>
        <p:txBody>
          <a:bodyPr wrap="square" rtlCol="0">
            <a:spAutoFit/>
          </a:bodyPr>
          <a:lstStyle/>
          <a:p>
            <a:r>
              <a:rPr lang="en-US" altLang="zh-TW" sz="2800" b="1" i="1" u="sng" dirty="0"/>
              <a:t>Ensemble</a:t>
            </a:r>
            <a:endParaRPr lang="zh-TW" altLang="en-US" sz="2800" b="1" i="1" u="sng" dirty="0"/>
          </a:p>
        </p:txBody>
      </p:sp>
      <p:sp>
        <p:nvSpPr>
          <p:cNvPr id="4" name="矩形 3"/>
          <p:cNvSpPr/>
          <p:nvPr/>
        </p:nvSpPr>
        <p:spPr>
          <a:xfrm>
            <a:off x="1274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53" name="矩形 252"/>
          <p:cNvSpPr/>
          <p:nvPr/>
        </p:nvSpPr>
        <p:spPr>
          <a:xfrm>
            <a:off x="3061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54" name="矩形 253"/>
          <p:cNvSpPr/>
          <p:nvPr/>
        </p:nvSpPr>
        <p:spPr>
          <a:xfrm>
            <a:off x="4899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255" name="矩形 254"/>
          <p:cNvSpPr/>
          <p:nvPr/>
        </p:nvSpPr>
        <p:spPr>
          <a:xfrm>
            <a:off x="6737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5" name="文字方塊 4"/>
          <p:cNvSpPr txBox="1"/>
          <p:nvPr/>
        </p:nvSpPr>
        <p:spPr>
          <a:xfrm>
            <a:off x="1410532" y="5105203"/>
            <a:ext cx="6984445" cy="461665"/>
          </a:xfrm>
          <a:prstGeom prst="rect">
            <a:avLst/>
          </a:prstGeom>
          <a:noFill/>
        </p:spPr>
        <p:txBody>
          <a:bodyPr wrap="square" rtlCol="0">
            <a:spAutoFit/>
          </a:bodyPr>
          <a:lstStyle/>
          <a:p>
            <a:r>
              <a:rPr lang="en-US" altLang="zh-TW" sz="2400" dirty="0"/>
              <a:t>Train a bunch of networks with different structures</a:t>
            </a:r>
            <a:endParaRPr lang="zh-TW" altLang="en-US" sz="2400" dirty="0"/>
          </a:p>
        </p:txBody>
      </p:sp>
      <p:sp>
        <p:nvSpPr>
          <p:cNvPr id="10" name="橢圓 9"/>
          <p:cNvSpPr/>
          <p:nvPr/>
        </p:nvSpPr>
        <p:spPr>
          <a:xfrm>
            <a:off x="3920999" y="1306055"/>
            <a:ext cx="1654731" cy="10477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Training Set</a:t>
            </a:r>
            <a:endParaRPr lang="zh-TW" altLang="en-US" sz="2400" dirty="0"/>
          </a:p>
        </p:txBody>
      </p:sp>
      <p:sp>
        <p:nvSpPr>
          <p:cNvPr id="256" name="橢圓 255"/>
          <p:cNvSpPr/>
          <p:nvPr/>
        </p:nvSpPr>
        <p:spPr>
          <a:xfrm>
            <a:off x="1320788" y="2632509"/>
            <a:ext cx="126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Set</a:t>
            </a:r>
            <a:r>
              <a:rPr lang="zh-TW" altLang="en-US" sz="2400" dirty="0"/>
              <a:t> </a:t>
            </a:r>
            <a:r>
              <a:rPr lang="en-US" altLang="zh-TW" sz="2400" dirty="0"/>
              <a:t>1</a:t>
            </a:r>
          </a:p>
        </p:txBody>
      </p:sp>
      <p:sp>
        <p:nvSpPr>
          <p:cNvPr id="257" name="橢圓 256"/>
          <p:cNvSpPr/>
          <p:nvPr/>
        </p:nvSpPr>
        <p:spPr>
          <a:xfrm>
            <a:off x="3102837" y="2632509"/>
            <a:ext cx="126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Set 2</a:t>
            </a:r>
            <a:endParaRPr lang="zh-TW" altLang="en-US" sz="2400" dirty="0"/>
          </a:p>
        </p:txBody>
      </p:sp>
      <p:sp>
        <p:nvSpPr>
          <p:cNvPr id="258" name="橢圓 257"/>
          <p:cNvSpPr/>
          <p:nvPr/>
        </p:nvSpPr>
        <p:spPr>
          <a:xfrm>
            <a:off x="4945730" y="2642651"/>
            <a:ext cx="1260000" cy="72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Set 3</a:t>
            </a:r>
            <a:endParaRPr lang="zh-TW" altLang="en-US" sz="2400" dirty="0"/>
          </a:p>
        </p:txBody>
      </p:sp>
      <p:sp>
        <p:nvSpPr>
          <p:cNvPr id="259" name="橢圓 258"/>
          <p:cNvSpPr/>
          <p:nvPr/>
        </p:nvSpPr>
        <p:spPr>
          <a:xfrm>
            <a:off x="6784054" y="2642651"/>
            <a:ext cx="1260000" cy="720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Set 4</a:t>
            </a:r>
            <a:endParaRPr lang="zh-TW" altLang="en-US" sz="2400" dirty="0"/>
          </a:p>
        </p:txBody>
      </p:sp>
      <p:cxnSp>
        <p:nvCxnSpPr>
          <p:cNvPr id="260" name="直線單箭頭接點 259"/>
          <p:cNvCxnSpPr/>
          <p:nvPr/>
        </p:nvCxnSpPr>
        <p:spPr>
          <a:xfrm flipH="1">
            <a:off x="2305051" y="1964424"/>
            <a:ext cx="1695959" cy="6782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單箭頭接點 260"/>
          <p:cNvCxnSpPr/>
          <p:nvPr/>
        </p:nvCxnSpPr>
        <p:spPr>
          <a:xfrm flipH="1">
            <a:off x="3802783" y="2283568"/>
            <a:ext cx="478720" cy="4297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線單箭頭接點 261"/>
          <p:cNvCxnSpPr/>
          <p:nvPr/>
        </p:nvCxnSpPr>
        <p:spPr>
          <a:xfrm>
            <a:off x="5253355" y="2257029"/>
            <a:ext cx="166076" cy="472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單箭頭接點 262"/>
          <p:cNvCxnSpPr/>
          <p:nvPr/>
        </p:nvCxnSpPr>
        <p:spPr>
          <a:xfrm>
            <a:off x="5497783" y="1964424"/>
            <a:ext cx="1532676" cy="728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單箭頭接點 263"/>
          <p:cNvCxnSpPr/>
          <p:nvPr/>
        </p:nvCxnSpPr>
        <p:spPr>
          <a:xfrm flipH="1">
            <a:off x="7414054"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單箭頭接點 264"/>
          <p:cNvCxnSpPr/>
          <p:nvPr/>
        </p:nvCxnSpPr>
        <p:spPr>
          <a:xfrm flipH="1">
            <a:off x="3732838" y="3272294"/>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單箭頭接點 265"/>
          <p:cNvCxnSpPr/>
          <p:nvPr/>
        </p:nvCxnSpPr>
        <p:spPr>
          <a:xfrm flipH="1">
            <a:off x="5588176"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p:cNvCxnSpPr/>
          <p:nvPr/>
        </p:nvCxnSpPr>
        <p:spPr>
          <a:xfrm flipH="1">
            <a:off x="1950788" y="324285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36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253" grpId="0" animBg="1"/>
      <p:bldP spid="254" grpId="0" animBg="1"/>
      <p:bldP spid="255" grpId="0" animBg="1"/>
      <p:bldP spid="5" grpId="0"/>
      <p:bldP spid="10" grpId="0" animBg="1"/>
      <p:bldP spid="256" grpId="0" animBg="1"/>
      <p:bldP spid="257" grpId="0" animBg="1"/>
      <p:bldP spid="258" grpId="0" animBg="1"/>
      <p:bldP spid="25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is a kind of ensemble.</a:t>
            </a:r>
            <a:endParaRPr lang="zh-TW" altLang="en-US" dirty="0"/>
          </a:p>
        </p:txBody>
      </p:sp>
      <p:sp>
        <p:nvSpPr>
          <p:cNvPr id="6" name="文字方塊 5"/>
          <p:cNvSpPr txBox="1"/>
          <p:nvPr/>
        </p:nvSpPr>
        <p:spPr>
          <a:xfrm>
            <a:off x="643719" y="1835554"/>
            <a:ext cx="2220686" cy="523220"/>
          </a:xfrm>
          <a:prstGeom prst="rect">
            <a:avLst/>
          </a:prstGeom>
          <a:noFill/>
        </p:spPr>
        <p:txBody>
          <a:bodyPr wrap="square" rtlCol="0">
            <a:spAutoFit/>
          </a:bodyPr>
          <a:lstStyle/>
          <a:p>
            <a:r>
              <a:rPr lang="en-US" altLang="zh-TW" sz="2800" b="1" i="1" u="sng" dirty="0"/>
              <a:t>Ensemble</a:t>
            </a:r>
            <a:endParaRPr lang="zh-TW" altLang="en-US" sz="2800" b="1" i="1" u="sng" dirty="0"/>
          </a:p>
        </p:txBody>
      </p:sp>
      <p:sp>
        <p:nvSpPr>
          <p:cNvPr id="3" name="文字方塊 2"/>
          <p:cNvSpPr txBox="1"/>
          <p:nvPr/>
        </p:nvSpPr>
        <p:spPr>
          <a:xfrm>
            <a:off x="1610949"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1</a:t>
            </a:r>
            <a:endParaRPr lang="zh-TW" altLang="en-US" sz="2800" baseline="-25000" dirty="0"/>
          </a:p>
        </p:txBody>
      </p:sp>
      <p:sp>
        <p:nvSpPr>
          <p:cNvPr id="27" name="矩形 26"/>
          <p:cNvSpPr/>
          <p:nvPr/>
        </p:nvSpPr>
        <p:spPr>
          <a:xfrm>
            <a:off x="1274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8" name="矩形 27"/>
          <p:cNvSpPr/>
          <p:nvPr/>
        </p:nvSpPr>
        <p:spPr>
          <a:xfrm>
            <a:off x="3061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9" name="矩形 28"/>
          <p:cNvSpPr/>
          <p:nvPr/>
        </p:nvSpPr>
        <p:spPr>
          <a:xfrm>
            <a:off x="4899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30" name="矩形 29"/>
          <p:cNvSpPr/>
          <p:nvPr/>
        </p:nvSpPr>
        <p:spPr>
          <a:xfrm>
            <a:off x="6737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31" name="文字方塊 30"/>
          <p:cNvSpPr txBox="1"/>
          <p:nvPr/>
        </p:nvSpPr>
        <p:spPr>
          <a:xfrm>
            <a:off x="3553027" y="2395768"/>
            <a:ext cx="2461055" cy="523220"/>
          </a:xfrm>
          <a:prstGeom prst="rect">
            <a:avLst/>
          </a:prstGeom>
          <a:noFill/>
        </p:spPr>
        <p:txBody>
          <a:bodyPr wrap="square" rtlCol="0">
            <a:spAutoFit/>
          </a:bodyPr>
          <a:lstStyle/>
          <a:p>
            <a:r>
              <a:rPr lang="en-US" altLang="zh-TW" sz="2800" dirty="0"/>
              <a:t>Testing data x</a:t>
            </a:r>
            <a:endParaRPr lang="zh-TW" altLang="en-US" sz="2800" dirty="0"/>
          </a:p>
        </p:txBody>
      </p:sp>
      <p:sp>
        <p:nvSpPr>
          <p:cNvPr id="32" name="文字方塊 31"/>
          <p:cNvSpPr txBox="1"/>
          <p:nvPr/>
        </p:nvSpPr>
        <p:spPr>
          <a:xfrm>
            <a:off x="3397567"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2</a:t>
            </a:r>
            <a:endParaRPr lang="zh-TW" altLang="en-US" sz="2800" baseline="-25000" dirty="0"/>
          </a:p>
        </p:txBody>
      </p:sp>
      <p:sp>
        <p:nvSpPr>
          <p:cNvPr id="33" name="文字方塊 32"/>
          <p:cNvSpPr txBox="1"/>
          <p:nvPr/>
        </p:nvSpPr>
        <p:spPr>
          <a:xfrm>
            <a:off x="5248478"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3</a:t>
            </a:r>
            <a:endParaRPr lang="zh-TW" altLang="en-US" sz="2800" baseline="-25000" dirty="0"/>
          </a:p>
        </p:txBody>
      </p:sp>
      <p:sp>
        <p:nvSpPr>
          <p:cNvPr id="34" name="文字方塊 33"/>
          <p:cNvSpPr txBox="1"/>
          <p:nvPr/>
        </p:nvSpPr>
        <p:spPr>
          <a:xfrm>
            <a:off x="7099389"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4</a:t>
            </a:r>
            <a:endParaRPr lang="zh-TW" altLang="en-US" sz="2800" baseline="-25000" dirty="0"/>
          </a:p>
        </p:txBody>
      </p:sp>
      <p:sp>
        <p:nvSpPr>
          <p:cNvPr id="35" name="文字方塊 34"/>
          <p:cNvSpPr txBox="1"/>
          <p:nvPr/>
        </p:nvSpPr>
        <p:spPr>
          <a:xfrm>
            <a:off x="3359467" y="6172058"/>
            <a:ext cx="2461055" cy="523220"/>
          </a:xfrm>
          <a:prstGeom prst="rect">
            <a:avLst/>
          </a:prstGeom>
          <a:noFill/>
        </p:spPr>
        <p:txBody>
          <a:bodyPr wrap="square" rtlCol="0">
            <a:spAutoFit/>
          </a:bodyPr>
          <a:lstStyle/>
          <a:p>
            <a:pPr algn="ctr"/>
            <a:r>
              <a:rPr lang="en-US" altLang="zh-TW" sz="2800" dirty="0"/>
              <a:t>average</a:t>
            </a:r>
            <a:endParaRPr lang="zh-TW" altLang="en-US" sz="2800" dirty="0"/>
          </a:p>
        </p:txBody>
      </p:sp>
      <p:cxnSp>
        <p:nvCxnSpPr>
          <p:cNvPr id="36" name="直線單箭頭接點 35"/>
          <p:cNvCxnSpPr/>
          <p:nvPr/>
        </p:nvCxnSpPr>
        <p:spPr>
          <a:xfrm flipH="1">
            <a:off x="2171837" y="2953827"/>
            <a:ext cx="1943507" cy="797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3685768" y="2991941"/>
            <a:ext cx="727913" cy="8735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endCxn id="29" idx="0"/>
          </p:cNvCxnSpPr>
          <p:nvPr/>
        </p:nvCxnSpPr>
        <p:spPr>
          <a:xfrm>
            <a:off x="4899455" y="3033254"/>
            <a:ext cx="676275" cy="731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30" idx="0"/>
          </p:cNvCxnSpPr>
          <p:nvPr/>
        </p:nvCxnSpPr>
        <p:spPr>
          <a:xfrm>
            <a:off x="5210378" y="2953827"/>
            <a:ext cx="2203676" cy="8290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7395004"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H="1">
            <a:off x="3713788" y="4918389"/>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a:off x="5569126"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a:off x="1931738" y="4888951"/>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1988887" y="5755162"/>
            <a:ext cx="1855690" cy="678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32" idx="2"/>
          </p:cNvCxnSpPr>
          <p:nvPr/>
        </p:nvCxnSpPr>
        <p:spPr>
          <a:xfrm>
            <a:off x="3775506" y="5734826"/>
            <a:ext cx="495348" cy="553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34" idx="2"/>
          </p:cNvCxnSpPr>
          <p:nvPr/>
        </p:nvCxnSpPr>
        <p:spPr>
          <a:xfrm flipH="1">
            <a:off x="5222381" y="5734826"/>
            <a:ext cx="2254947" cy="698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a:off x="4823711" y="5696953"/>
            <a:ext cx="658527" cy="5914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4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2" grpId="0"/>
      <p:bldP spid="33" grpId="0"/>
      <p:bldP spid="34" grpId="0"/>
      <p:bldP spid="3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is a kind of ensemble.</a:t>
            </a:r>
            <a:endParaRPr lang="zh-TW" altLang="en-US" dirty="0"/>
          </a:p>
        </p:txBody>
      </p:sp>
      <p:grpSp>
        <p:nvGrpSpPr>
          <p:cNvPr id="448" name="群組 447"/>
          <p:cNvGrpSpPr/>
          <p:nvPr/>
        </p:nvGrpSpPr>
        <p:grpSpPr>
          <a:xfrm rot="5400000">
            <a:off x="-366709" y="3553743"/>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69" name="矩形 268"/>
          <p:cNvSpPr/>
          <p:nvPr/>
        </p:nvSpPr>
        <p:spPr>
          <a:xfrm>
            <a:off x="6917118" y="1772545"/>
            <a:ext cx="2192715" cy="954107"/>
          </a:xfrm>
          <a:prstGeom prst="rect">
            <a:avLst/>
          </a:prstGeom>
        </p:spPr>
        <p:txBody>
          <a:bodyPr wrap="square">
            <a:spAutoFit/>
          </a:bodyPr>
          <a:lstStyle/>
          <a:p>
            <a:pPr algn="ctr"/>
            <a:r>
              <a:rPr lang="en-US" altLang="zh-TW" sz="2800" b="1" i="1" u="sng" dirty="0"/>
              <a:t>Training of Dropout</a:t>
            </a:r>
            <a:endParaRPr lang="en-US" altLang="zh-TW" sz="2800" dirty="0"/>
          </a:p>
        </p:txBody>
      </p:sp>
      <p:grpSp>
        <p:nvGrpSpPr>
          <p:cNvPr id="451" name="群組 450"/>
          <p:cNvGrpSpPr/>
          <p:nvPr/>
        </p:nvGrpSpPr>
        <p:grpSpPr>
          <a:xfrm rot="5400000">
            <a:off x="2857969" y="3562286"/>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1385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47" name="文字方塊 446"/>
          <p:cNvSpPr txBox="1"/>
          <p:nvPr/>
        </p:nvSpPr>
        <p:spPr>
          <a:xfrm>
            <a:off x="325491" y="1852132"/>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1</a:t>
            </a:r>
            <a:endParaRPr lang="zh-TW" altLang="en-US" sz="2400" baseline="-25000" dirty="0"/>
          </a:p>
        </p:txBody>
      </p:sp>
      <p:grpSp>
        <p:nvGrpSpPr>
          <p:cNvPr id="452" name="群組 451"/>
          <p:cNvGrpSpPr/>
          <p:nvPr/>
        </p:nvGrpSpPr>
        <p:grpSpPr>
          <a:xfrm rot="5400000">
            <a:off x="4981975" y="3201460"/>
            <a:ext cx="2816562" cy="2026283"/>
            <a:chOff x="5238336" y="4137476"/>
            <a:chExt cx="2816562" cy="2026283"/>
          </a:xfrm>
        </p:grpSpPr>
        <p:sp>
          <p:nvSpPr>
            <p:cNvPr id="396"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9"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0"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1" name="直線單箭頭接點 400"/>
            <p:cNvCxnSpPr>
              <a:stCxn id="400" idx="3"/>
              <a:endCxn id="396"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線單箭頭接點 403"/>
            <p:cNvCxnSpPr>
              <a:stCxn id="400"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線單箭頭接點 405"/>
            <p:cNvCxnSpPr>
              <a:endCxn id="398"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a:endCxn id="399"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線單箭頭接點 410"/>
            <p:cNvCxnSpPr>
              <a:endCxn id="398"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a:endCxn id="399"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線單箭頭接點 412"/>
            <p:cNvCxnSpPr>
              <a:stCxn id="417" idx="2"/>
              <a:endCxn id="396"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線單箭頭接點 415"/>
            <p:cNvCxnSpPr>
              <a:stCxn id="417"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18"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2"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23"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24" name="直線單箭頭接點 423"/>
            <p:cNvCxnSpPr>
              <a:stCxn id="423"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線單箭頭接點 424"/>
            <p:cNvCxnSpPr>
              <a:stCxn id="422"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線單箭頭接點 427"/>
            <p:cNvCxnSpPr>
              <a:stCxn id="423" idx="3"/>
              <a:endCxn id="396"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線單箭頭接點 429"/>
            <p:cNvCxnSpPr>
              <a:stCxn id="422" idx="3"/>
              <a:endCxn id="396"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9" name="文字方塊 448"/>
            <p:cNvSpPr txBox="1"/>
            <p:nvPr/>
          </p:nvSpPr>
          <p:spPr>
            <a:xfrm>
              <a:off x="6063855" y="4137476"/>
              <a:ext cx="964273" cy="523220"/>
            </a:xfrm>
            <a:prstGeom prst="rect">
              <a:avLst/>
            </a:prstGeom>
            <a:noFill/>
          </p:spPr>
          <p:txBody>
            <a:bodyPr wrap="square" rtlCol="0">
              <a:spAutoFit/>
            </a:bodyPr>
            <a:lstStyle/>
            <a:p>
              <a:r>
                <a:rPr lang="en-US" altLang="zh-TW" sz="2800" dirty="0"/>
                <a:t>……</a:t>
              </a:r>
              <a:endParaRPr lang="zh-TW" altLang="en-US" sz="2800" dirty="0"/>
            </a:p>
          </p:txBody>
        </p:sp>
      </p:grpSp>
      <p:sp>
        <p:nvSpPr>
          <p:cNvPr id="453" name="文字方塊 452"/>
          <p:cNvSpPr txBox="1"/>
          <p:nvPr/>
        </p:nvSpPr>
        <p:spPr>
          <a:xfrm>
            <a:off x="1113457" y="5741959"/>
            <a:ext cx="7351603"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800" dirty="0"/>
              <a:t>Using one mini-batch to train one network</a:t>
            </a:r>
            <a:endParaRPr lang="zh-TW" altLang="en-US" sz="2800" dirty="0"/>
          </a:p>
        </p:txBody>
      </p:sp>
      <p:sp>
        <p:nvSpPr>
          <p:cNvPr id="454" name="文字方塊 453"/>
          <p:cNvSpPr txBox="1"/>
          <p:nvPr/>
        </p:nvSpPr>
        <p:spPr>
          <a:xfrm>
            <a:off x="1088193" y="6205586"/>
            <a:ext cx="7018866"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800" dirty="0"/>
              <a:t>Some parameters in the network are shared</a:t>
            </a:r>
            <a:endParaRPr lang="zh-TW" altLang="en-US" sz="2800" dirty="0"/>
          </a:p>
        </p:txBody>
      </p:sp>
      <p:sp>
        <p:nvSpPr>
          <p:cNvPr id="455" name="文字方塊 454"/>
          <p:cNvSpPr txBox="1"/>
          <p:nvPr/>
        </p:nvSpPr>
        <p:spPr>
          <a:xfrm>
            <a:off x="1982924" y="1847804"/>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2</a:t>
            </a:r>
            <a:endParaRPr lang="zh-TW" altLang="en-US" sz="2400" baseline="-25000" dirty="0"/>
          </a:p>
        </p:txBody>
      </p:sp>
      <p:sp>
        <p:nvSpPr>
          <p:cNvPr id="456" name="文字方塊 455"/>
          <p:cNvSpPr txBox="1"/>
          <p:nvPr/>
        </p:nvSpPr>
        <p:spPr>
          <a:xfrm>
            <a:off x="3634658" y="1852132"/>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3</a:t>
            </a:r>
            <a:endParaRPr lang="zh-TW" altLang="en-US" sz="2400" baseline="-25000" dirty="0"/>
          </a:p>
        </p:txBody>
      </p:sp>
      <p:sp>
        <p:nvSpPr>
          <p:cNvPr id="457" name="文字方塊 456"/>
          <p:cNvSpPr txBox="1"/>
          <p:nvPr/>
        </p:nvSpPr>
        <p:spPr>
          <a:xfrm>
            <a:off x="5283616" y="1834101"/>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4</a:t>
            </a:r>
            <a:endParaRPr lang="zh-TW" altLang="en-US" sz="2400" baseline="-25000" dirty="0"/>
          </a:p>
        </p:txBody>
      </p:sp>
      <p:sp>
        <p:nvSpPr>
          <p:cNvPr id="515" name="文字方塊 514"/>
          <p:cNvSpPr txBox="1"/>
          <p:nvPr/>
        </p:nvSpPr>
        <p:spPr>
          <a:xfrm>
            <a:off x="7134165" y="2979863"/>
            <a:ext cx="1828800" cy="523220"/>
          </a:xfrm>
          <a:prstGeom prst="rect">
            <a:avLst/>
          </a:prstGeom>
          <a:noFill/>
        </p:spPr>
        <p:txBody>
          <a:bodyPr wrap="square" rtlCol="0">
            <a:spAutoFit/>
          </a:bodyPr>
          <a:lstStyle/>
          <a:p>
            <a:pPr algn="ctr"/>
            <a:r>
              <a:rPr lang="en-US" altLang="zh-TW" sz="2800" dirty="0"/>
              <a:t>M neurons</a:t>
            </a:r>
            <a:endParaRPr lang="zh-TW" altLang="en-US" sz="2800" dirty="0"/>
          </a:p>
        </p:txBody>
      </p:sp>
      <p:sp>
        <p:nvSpPr>
          <p:cNvPr id="516" name="文字方塊 515"/>
          <p:cNvSpPr txBox="1"/>
          <p:nvPr/>
        </p:nvSpPr>
        <p:spPr>
          <a:xfrm>
            <a:off x="7134165" y="4390223"/>
            <a:ext cx="1828800" cy="954107"/>
          </a:xfrm>
          <a:prstGeom prst="rect">
            <a:avLst/>
          </a:prstGeom>
          <a:noFill/>
        </p:spPr>
        <p:txBody>
          <a:bodyPr wrap="square" rtlCol="0">
            <a:spAutoFit/>
          </a:bodyPr>
          <a:lstStyle/>
          <a:p>
            <a:pPr algn="ctr"/>
            <a:r>
              <a:rPr lang="en-US" altLang="zh-TW" sz="2800" dirty="0"/>
              <a:t>2</a:t>
            </a:r>
            <a:r>
              <a:rPr lang="en-US" altLang="zh-TW" sz="2800" baseline="30000" dirty="0"/>
              <a:t>M </a:t>
            </a:r>
            <a:r>
              <a:rPr lang="en-US" altLang="zh-TW" sz="2800" dirty="0"/>
              <a:t>possible networks</a:t>
            </a:r>
            <a:endParaRPr lang="zh-TW" altLang="en-US" sz="2800" baseline="30000" dirty="0"/>
          </a:p>
        </p:txBody>
      </p:sp>
      <p:sp>
        <p:nvSpPr>
          <p:cNvPr id="517" name="向下箭號 516"/>
          <p:cNvSpPr/>
          <p:nvPr/>
        </p:nvSpPr>
        <p:spPr>
          <a:xfrm>
            <a:off x="7784576" y="3503083"/>
            <a:ext cx="501874" cy="8871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8945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447" grpId="0" animBg="1"/>
      <p:bldP spid="453" grpId="0"/>
      <p:bldP spid="454" grpId="0"/>
      <p:bldP spid="455" grpId="0" animBg="1"/>
      <p:bldP spid="456" grpId="0" animBg="1"/>
      <p:bldP spid="457" grpId="0" animBg="1"/>
      <p:bldP spid="515" grpId="0"/>
      <p:bldP spid="516" grpId="0"/>
      <p:bldP spid="51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5562189" y="2515915"/>
            <a:ext cx="3330744" cy="3248773"/>
          </a:xfrm>
          <a:prstGeom prst="rect">
            <a:avLst/>
          </a:prstGeom>
          <a:noFill/>
          <a:ln w="571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Dropout is a kind of ensemble.</a:t>
            </a:r>
            <a:endParaRPr lang="zh-TW" altLang="en-US" dirty="0"/>
          </a:p>
        </p:txBody>
      </p:sp>
      <p:grpSp>
        <p:nvGrpSpPr>
          <p:cNvPr id="448" name="群組 447"/>
          <p:cNvGrpSpPr/>
          <p:nvPr/>
        </p:nvGrpSpPr>
        <p:grpSpPr>
          <a:xfrm rot="5400000">
            <a:off x="-366709" y="3553743"/>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1" name="群組 450"/>
          <p:cNvGrpSpPr/>
          <p:nvPr/>
        </p:nvGrpSpPr>
        <p:grpSpPr>
          <a:xfrm rot="5400000">
            <a:off x="2857969" y="3562286"/>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1385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56" name="文字方塊 455"/>
          <p:cNvSpPr txBox="1"/>
          <p:nvPr/>
        </p:nvSpPr>
        <p:spPr>
          <a:xfrm>
            <a:off x="3550762" y="1801949"/>
            <a:ext cx="2042475" cy="461665"/>
          </a:xfrm>
          <a:prstGeom prst="rect">
            <a:avLst/>
          </a:prstGeom>
          <a:noFill/>
        </p:spPr>
        <p:txBody>
          <a:bodyPr wrap="square" rtlCol="0">
            <a:spAutoFit/>
          </a:bodyPr>
          <a:lstStyle/>
          <a:p>
            <a:pPr algn="ctr"/>
            <a:r>
              <a:rPr lang="en-US" altLang="zh-TW" sz="2400" dirty="0"/>
              <a:t>testing data x</a:t>
            </a:r>
            <a:endParaRPr lang="zh-TW" altLang="en-US" sz="2400" baseline="-25000" dirty="0"/>
          </a:p>
        </p:txBody>
      </p:sp>
      <p:sp>
        <p:nvSpPr>
          <p:cNvPr id="139" name="矩形 138"/>
          <p:cNvSpPr/>
          <p:nvPr/>
        </p:nvSpPr>
        <p:spPr>
          <a:xfrm>
            <a:off x="294842" y="1589029"/>
            <a:ext cx="2941062" cy="523220"/>
          </a:xfrm>
          <a:prstGeom prst="rect">
            <a:avLst/>
          </a:prstGeom>
        </p:spPr>
        <p:txBody>
          <a:bodyPr wrap="none">
            <a:spAutoFit/>
          </a:bodyPr>
          <a:lstStyle/>
          <a:p>
            <a:r>
              <a:rPr lang="en-US" altLang="zh-TW" sz="2800" b="1" i="1" u="sng" dirty="0"/>
              <a:t>Testing of Dropout</a:t>
            </a:r>
            <a:endParaRPr lang="en-US" altLang="zh-TW" sz="2800" dirty="0"/>
          </a:p>
        </p:txBody>
      </p:sp>
      <p:sp>
        <p:nvSpPr>
          <p:cNvPr id="140" name="文字方塊 139"/>
          <p:cNvSpPr txBox="1"/>
          <p:nvPr/>
        </p:nvSpPr>
        <p:spPr>
          <a:xfrm rot="5400000">
            <a:off x="4753630" y="3944577"/>
            <a:ext cx="964273" cy="523220"/>
          </a:xfrm>
          <a:prstGeom prst="rect">
            <a:avLst/>
          </a:prstGeom>
          <a:noFill/>
        </p:spPr>
        <p:txBody>
          <a:bodyPr wrap="square" rtlCol="0">
            <a:spAutoFit/>
          </a:bodyPr>
          <a:lstStyle/>
          <a:p>
            <a:r>
              <a:rPr lang="en-US" altLang="zh-TW" sz="2800" dirty="0"/>
              <a:t>……</a:t>
            </a:r>
            <a:endParaRPr lang="zh-TW" altLang="en-US" sz="2800" dirty="0"/>
          </a:p>
        </p:txBody>
      </p:sp>
      <p:sp>
        <p:nvSpPr>
          <p:cNvPr id="141" name="文字方塊 140"/>
          <p:cNvSpPr txBox="1"/>
          <p:nvPr/>
        </p:nvSpPr>
        <p:spPr>
          <a:xfrm>
            <a:off x="1543010" y="6234302"/>
            <a:ext cx="2461055" cy="461665"/>
          </a:xfrm>
          <a:prstGeom prst="rect">
            <a:avLst/>
          </a:prstGeom>
          <a:noFill/>
        </p:spPr>
        <p:txBody>
          <a:bodyPr wrap="square" rtlCol="0">
            <a:spAutoFit/>
          </a:bodyPr>
          <a:lstStyle/>
          <a:p>
            <a:pPr algn="ctr"/>
            <a:r>
              <a:rPr lang="en-US" altLang="zh-TW" sz="2400" dirty="0"/>
              <a:t>average</a:t>
            </a:r>
            <a:endParaRPr lang="zh-TW" altLang="en-US" sz="2400" dirty="0"/>
          </a:p>
        </p:txBody>
      </p:sp>
      <p:cxnSp>
        <p:nvCxnSpPr>
          <p:cNvPr id="142" name="直線單箭頭接點 141"/>
          <p:cNvCxnSpPr/>
          <p:nvPr/>
        </p:nvCxnSpPr>
        <p:spPr>
          <a:xfrm flipH="1">
            <a:off x="1261193" y="2265579"/>
            <a:ext cx="2475008" cy="46635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flipH="1">
            <a:off x="2864225" y="2289348"/>
            <a:ext cx="871977" cy="42657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a:off x="3710789" y="2289348"/>
            <a:ext cx="567922" cy="45313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1" name="文字方塊 150"/>
          <p:cNvSpPr txBox="1"/>
          <p:nvPr/>
        </p:nvSpPr>
        <p:spPr>
          <a:xfrm>
            <a:off x="692250" y="5488889"/>
            <a:ext cx="755877" cy="461665"/>
          </a:xfrm>
          <a:prstGeom prst="rect">
            <a:avLst/>
          </a:prstGeom>
          <a:noFill/>
        </p:spPr>
        <p:txBody>
          <a:bodyPr wrap="square" rtlCol="0">
            <a:spAutoFit/>
          </a:bodyPr>
          <a:lstStyle/>
          <a:p>
            <a:pPr algn="ctr"/>
            <a:r>
              <a:rPr lang="en-US" altLang="zh-TW" sz="2400" dirty="0"/>
              <a:t>y</a:t>
            </a:r>
            <a:r>
              <a:rPr lang="en-US" altLang="zh-TW" sz="2400" baseline="-25000" dirty="0"/>
              <a:t>1</a:t>
            </a:r>
            <a:endParaRPr lang="zh-TW" altLang="en-US" sz="2400" baseline="-25000" dirty="0"/>
          </a:p>
        </p:txBody>
      </p:sp>
      <p:sp>
        <p:nvSpPr>
          <p:cNvPr id="152" name="文字方塊 151"/>
          <p:cNvSpPr txBox="1"/>
          <p:nvPr/>
        </p:nvSpPr>
        <p:spPr>
          <a:xfrm>
            <a:off x="2598515" y="5533856"/>
            <a:ext cx="755877" cy="461665"/>
          </a:xfrm>
          <a:prstGeom prst="rect">
            <a:avLst/>
          </a:prstGeom>
          <a:noFill/>
        </p:spPr>
        <p:txBody>
          <a:bodyPr wrap="square" rtlCol="0">
            <a:spAutoFit/>
          </a:bodyPr>
          <a:lstStyle/>
          <a:p>
            <a:pPr algn="ctr"/>
            <a:r>
              <a:rPr lang="en-US" altLang="zh-TW" sz="2400" dirty="0"/>
              <a:t>y</a:t>
            </a:r>
            <a:r>
              <a:rPr lang="en-US" altLang="zh-TW" sz="2400" baseline="-25000" dirty="0"/>
              <a:t>2</a:t>
            </a:r>
            <a:endParaRPr lang="zh-TW" altLang="en-US" sz="2400" baseline="-25000" dirty="0"/>
          </a:p>
        </p:txBody>
      </p:sp>
      <p:sp>
        <p:nvSpPr>
          <p:cNvPr id="153" name="文字方塊 152"/>
          <p:cNvSpPr txBox="1"/>
          <p:nvPr/>
        </p:nvSpPr>
        <p:spPr>
          <a:xfrm>
            <a:off x="3968737" y="5516071"/>
            <a:ext cx="755877" cy="461665"/>
          </a:xfrm>
          <a:prstGeom prst="rect">
            <a:avLst/>
          </a:prstGeom>
          <a:noFill/>
        </p:spPr>
        <p:txBody>
          <a:bodyPr wrap="square" rtlCol="0">
            <a:spAutoFit/>
          </a:bodyPr>
          <a:lstStyle/>
          <a:p>
            <a:pPr algn="ctr"/>
            <a:r>
              <a:rPr lang="en-US" altLang="zh-TW" sz="2400" dirty="0"/>
              <a:t>y</a:t>
            </a:r>
            <a:r>
              <a:rPr lang="en-US" altLang="zh-TW" sz="2400" baseline="-25000" dirty="0"/>
              <a:t>3</a:t>
            </a:r>
            <a:endParaRPr lang="zh-TW" altLang="en-US" sz="2400" baseline="-25000" dirty="0"/>
          </a:p>
        </p:txBody>
      </p:sp>
      <p:cxnSp>
        <p:nvCxnSpPr>
          <p:cNvPr id="154" name="直線單箭頭接點 153"/>
          <p:cNvCxnSpPr/>
          <p:nvPr/>
        </p:nvCxnSpPr>
        <p:spPr>
          <a:xfrm>
            <a:off x="1212747" y="5995521"/>
            <a:ext cx="910217" cy="3779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a:stCxn id="152" idx="2"/>
          </p:cNvCxnSpPr>
          <p:nvPr/>
        </p:nvCxnSpPr>
        <p:spPr>
          <a:xfrm flipH="1">
            <a:off x="2920178" y="5995521"/>
            <a:ext cx="56276" cy="3530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p:cNvCxnSpPr/>
          <p:nvPr/>
        </p:nvCxnSpPr>
        <p:spPr>
          <a:xfrm flipH="1">
            <a:off x="3417942" y="5976372"/>
            <a:ext cx="833815" cy="3971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群組 163"/>
          <p:cNvGrpSpPr/>
          <p:nvPr/>
        </p:nvGrpSpPr>
        <p:grpSpPr>
          <a:xfrm rot="5400000">
            <a:off x="4923459" y="3546428"/>
            <a:ext cx="2893086" cy="1335452"/>
            <a:chOff x="7997554" y="1461721"/>
            <a:chExt cx="5723548" cy="2641997"/>
          </a:xfrm>
        </p:grpSpPr>
        <p:grpSp>
          <p:nvGrpSpPr>
            <p:cNvPr id="165" name="群組 164"/>
            <p:cNvGrpSpPr/>
            <p:nvPr/>
          </p:nvGrpSpPr>
          <p:grpSpPr>
            <a:xfrm>
              <a:off x="7997554" y="1461721"/>
              <a:ext cx="5723548" cy="2641997"/>
              <a:chOff x="1904899" y="2535995"/>
              <a:chExt cx="5723548" cy="2641997"/>
            </a:xfrm>
          </p:grpSpPr>
          <p:sp>
            <p:nvSpPr>
              <p:cNvPr id="169" name="橢圓 168"/>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橢圓 169"/>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1" name="橢圓 170"/>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2" name="橢圓 171"/>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3" name="橢圓 172"/>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4" name="橢圓 173"/>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5" name="矩形 174"/>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76" name="直線單箭頭接點 175"/>
              <p:cNvCxnSpPr>
                <a:stCxn id="175" idx="3"/>
                <a:endCxn id="169"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75" idx="3"/>
                <a:endCxn id="170"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75" idx="3"/>
                <a:endCxn id="171"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75" idx="3"/>
                <a:endCxn id="172"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endCxn id="173"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endCxn id="173"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endCxn id="174"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endCxn id="174"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endCxn id="173"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endCxn id="174"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endCxn id="173"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endCxn id="174"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92" idx="2"/>
                <a:endCxn id="169"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92" idx="3"/>
                <a:endCxn id="170"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92" idx="3"/>
                <a:endCxn id="171"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a:stCxn id="192" idx="3"/>
                <a:endCxn id="172"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3" name="橢圓 192"/>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橢圓 194"/>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6" name="橢圓 195"/>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7" name="矩形 196"/>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8" name="矩形 197"/>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99" name="直線單箭頭接點 198"/>
              <p:cNvCxnSpPr>
                <a:stCxn id="198" idx="3"/>
                <a:endCxn id="172"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stCxn id="197" idx="3"/>
                <a:endCxn id="172"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a:stCxn id="198" idx="3"/>
                <a:endCxn id="171"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stCxn id="198" idx="3"/>
                <a:endCxn id="170"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a:stCxn id="198" idx="3"/>
                <a:endCxn id="169"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a:stCxn id="197" idx="3"/>
                <a:endCxn id="170"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a:stCxn id="197" idx="3"/>
                <a:endCxn id="169"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207"/>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209"/>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210"/>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214"/>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直線單箭頭接點 165"/>
            <p:cNvCxnSpPr/>
            <p:nvPr/>
          </p:nvCxnSpPr>
          <p:spPr>
            <a:xfrm flipV="1">
              <a:off x="8277073" y="316318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p:cNvCxnSpPr/>
            <p:nvPr/>
          </p:nvCxnSpPr>
          <p:spPr>
            <a:xfrm flipV="1">
              <a:off x="10067356" y="3149173"/>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a:stCxn id="170" idx="6"/>
              <a:endCxn id="193" idx="2"/>
            </p:cNvCxnSpPr>
            <p:nvPr/>
          </p:nvCxnSpPr>
          <p:spPr>
            <a:xfrm flipV="1">
              <a:off x="10032662" y="1716698"/>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7362663" y="3343821"/>
            <a:ext cx="1292399" cy="1569660"/>
          </a:xfrm>
          <a:prstGeom prst="rect">
            <a:avLst/>
          </a:prstGeom>
          <a:noFill/>
        </p:spPr>
        <p:txBody>
          <a:bodyPr wrap="square" rtlCol="0">
            <a:spAutoFit/>
          </a:bodyPr>
          <a:lstStyle/>
          <a:p>
            <a:r>
              <a:rPr lang="en-US" altLang="zh-TW" sz="2400" dirty="0"/>
              <a:t>All the weights multiply 1-p%</a:t>
            </a:r>
            <a:endParaRPr lang="zh-TW" altLang="en-US" sz="2400" dirty="0"/>
          </a:p>
        </p:txBody>
      </p:sp>
      <p:sp>
        <p:nvSpPr>
          <p:cNvPr id="38" name="文字方塊 37"/>
          <p:cNvSpPr txBox="1"/>
          <p:nvPr/>
        </p:nvSpPr>
        <p:spPr>
          <a:xfrm>
            <a:off x="4713451" y="6161139"/>
            <a:ext cx="933450" cy="707886"/>
          </a:xfrm>
          <a:prstGeom prst="rect">
            <a:avLst/>
          </a:prstGeom>
          <a:noFill/>
        </p:spPr>
        <p:txBody>
          <a:bodyPr wrap="square" rtlCol="0">
            <a:spAutoFit/>
          </a:bodyPr>
          <a:lstStyle/>
          <a:p>
            <a:pPr algn="ctr"/>
            <a:r>
              <a:rPr lang="zh-TW" altLang="en-US" sz="4000" b="1" dirty="0">
                <a:solidFill>
                  <a:srgbClr val="FF0000"/>
                </a:solidFill>
              </a:rPr>
              <a:t>≈</a:t>
            </a:r>
          </a:p>
        </p:txBody>
      </p:sp>
      <p:sp>
        <p:nvSpPr>
          <p:cNvPr id="226" name="文字方塊 225"/>
          <p:cNvSpPr txBox="1"/>
          <p:nvPr/>
        </p:nvSpPr>
        <p:spPr>
          <a:xfrm>
            <a:off x="5988754" y="6168113"/>
            <a:ext cx="755877" cy="523220"/>
          </a:xfrm>
          <a:prstGeom prst="rect">
            <a:avLst/>
          </a:prstGeom>
          <a:noFill/>
        </p:spPr>
        <p:txBody>
          <a:bodyPr wrap="square" rtlCol="0">
            <a:spAutoFit/>
          </a:bodyPr>
          <a:lstStyle/>
          <a:p>
            <a:pPr algn="ctr"/>
            <a:r>
              <a:rPr lang="en-US" altLang="zh-TW" sz="2800" dirty="0"/>
              <a:t>y</a:t>
            </a:r>
            <a:endParaRPr lang="zh-TW" altLang="en-US" sz="2800" baseline="-25000" dirty="0"/>
          </a:p>
        </p:txBody>
      </p:sp>
      <p:cxnSp>
        <p:nvCxnSpPr>
          <p:cNvPr id="229" name="直線單箭頭接點 228"/>
          <p:cNvCxnSpPr/>
          <p:nvPr/>
        </p:nvCxnSpPr>
        <p:spPr>
          <a:xfrm>
            <a:off x="5492560" y="2269719"/>
            <a:ext cx="869756" cy="450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229"/>
          <p:cNvCxnSpPr/>
          <p:nvPr/>
        </p:nvCxnSpPr>
        <p:spPr>
          <a:xfrm>
            <a:off x="6369354" y="5768954"/>
            <a:ext cx="0" cy="453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4777790" y="5953678"/>
            <a:ext cx="869111" cy="461665"/>
          </a:xfrm>
          <a:prstGeom prst="rect">
            <a:avLst/>
          </a:prstGeom>
          <a:noFill/>
        </p:spPr>
        <p:txBody>
          <a:bodyPr wrap="square" rtlCol="0">
            <a:spAutoFit/>
          </a:bodyPr>
          <a:lstStyle/>
          <a:p>
            <a:r>
              <a:rPr lang="en-US" altLang="zh-TW" sz="2400">
                <a:solidFill>
                  <a:srgbClr val="FF0000"/>
                </a:solidFill>
              </a:rPr>
              <a:t>?????</a:t>
            </a:r>
            <a:endParaRPr lang="zh-TW" altLang="en-US" sz="2400" dirty="0">
              <a:solidFill>
                <a:srgbClr val="FF0000"/>
              </a:solidFill>
            </a:endParaRPr>
          </a:p>
        </p:txBody>
      </p:sp>
    </p:spTree>
    <p:extLst>
      <p:ext uri="{BB962C8B-B14F-4D97-AF65-F5344CB8AC3E}">
        <p14:creationId xmlns:p14="http://schemas.microsoft.com/office/powerpoint/2010/main" val="58153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p:bldP spid="226" grpId="0"/>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5313" y="197820"/>
            <a:ext cx="2941062" cy="523220"/>
          </a:xfrm>
          <a:prstGeom prst="rect">
            <a:avLst/>
          </a:prstGeom>
        </p:spPr>
        <p:txBody>
          <a:bodyPr wrap="none">
            <a:spAutoFit/>
          </a:bodyPr>
          <a:lstStyle/>
          <a:p>
            <a:r>
              <a:rPr lang="en-US" altLang="zh-TW" sz="2800" b="1" i="1" u="sng" dirty="0"/>
              <a:t>Testing of Dropout</a:t>
            </a:r>
            <a:endParaRPr lang="en-US" altLang="zh-TW" sz="2800" dirty="0"/>
          </a:p>
        </p:txBody>
      </p:sp>
      <p:grpSp>
        <p:nvGrpSpPr>
          <p:cNvPr id="91" name="群組 90"/>
          <p:cNvGrpSpPr/>
          <p:nvPr/>
        </p:nvGrpSpPr>
        <p:grpSpPr>
          <a:xfrm>
            <a:off x="518307" y="1043723"/>
            <a:ext cx="2219144" cy="2237219"/>
            <a:chOff x="518307" y="1043723"/>
            <a:chExt cx="2219144" cy="2237219"/>
          </a:xfrm>
        </p:grpSpPr>
        <p:sp>
          <p:nvSpPr>
            <p:cNvPr id="23" name="橢圓 22"/>
            <p:cNvSpPr/>
            <p:nvPr/>
          </p:nvSpPr>
          <p:spPr>
            <a:xfrm>
              <a:off x="1297764" y="2216925"/>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p:cNvCxnSpPr/>
            <p:nvPr/>
          </p:nvCxnSpPr>
          <p:spPr>
            <a:xfrm flipV="1">
              <a:off x="1429812" y="2348973"/>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642506" y="2872907"/>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518307" y="1692459"/>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27" name="文字方塊 26"/>
            <p:cNvSpPr txBox="1"/>
            <p:nvPr/>
          </p:nvSpPr>
          <p:spPr>
            <a:xfrm>
              <a:off x="2069794" y="1708985"/>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28" name="直線單箭頭接點 27"/>
            <p:cNvCxnSpPr>
              <a:endCxn id="23" idx="1"/>
            </p:cNvCxnSpPr>
            <p:nvPr/>
          </p:nvCxnSpPr>
          <p:spPr>
            <a:xfrm>
              <a:off x="822832" y="1510481"/>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endCxn id="23" idx="7"/>
            </p:cNvCxnSpPr>
            <p:nvPr/>
          </p:nvCxnSpPr>
          <p:spPr>
            <a:xfrm flipH="1">
              <a:off x="1857680" y="1510481"/>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0834" y="104372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5" name="矩形 54"/>
            <p:cNvSpPr/>
            <p:nvPr/>
          </p:nvSpPr>
          <p:spPr>
            <a:xfrm>
              <a:off x="2133061" y="1065495"/>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grpSp>
        <p:nvGrpSpPr>
          <p:cNvPr id="92" name="群組 91"/>
          <p:cNvGrpSpPr/>
          <p:nvPr/>
        </p:nvGrpSpPr>
        <p:grpSpPr>
          <a:xfrm>
            <a:off x="3116120" y="1037652"/>
            <a:ext cx="2219144" cy="2243290"/>
            <a:chOff x="3116120" y="1037652"/>
            <a:chExt cx="2219144" cy="2243290"/>
          </a:xfrm>
        </p:grpSpPr>
        <p:sp>
          <p:nvSpPr>
            <p:cNvPr id="30" name="橢圓 29"/>
            <p:cNvSpPr/>
            <p:nvPr/>
          </p:nvSpPr>
          <p:spPr>
            <a:xfrm>
              <a:off x="3895577" y="2216925"/>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p:cNvCxnSpPr/>
            <p:nvPr/>
          </p:nvCxnSpPr>
          <p:spPr>
            <a:xfrm flipV="1">
              <a:off x="4027625" y="2348973"/>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4240319" y="2872907"/>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3116120" y="1692459"/>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34" name="文字方塊 33"/>
            <p:cNvSpPr txBox="1"/>
            <p:nvPr/>
          </p:nvSpPr>
          <p:spPr>
            <a:xfrm>
              <a:off x="4667607" y="1708985"/>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35" name="直線單箭頭接點 34"/>
            <p:cNvCxnSpPr>
              <a:endCxn id="30" idx="1"/>
            </p:cNvCxnSpPr>
            <p:nvPr/>
          </p:nvCxnSpPr>
          <p:spPr>
            <a:xfrm>
              <a:off x="3420645" y="1510481"/>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endCxn id="30" idx="7"/>
            </p:cNvCxnSpPr>
            <p:nvPr/>
          </p:nvCxnSpPr>
          <p:spPr>
            <a:xfrm flipH="1">
              <a:off x="4455493" y="1510481"/>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151006" y="1037652"/>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7" name="矩形 56"/>
            <p:cNvSpPr/>
            <p:nvPr/>
          </p:nvSpPr>
          <p:spPr>
            <a:xfrm>
              <a:off x="4653233" y="105942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51" name="群組 50"/>
            <p:cNvGrpSpPr/>
            <p:nvPr/>
          </p:nvGrpSpPr>
          <p:grpSpPr>
            <a:xfrm>
              <a:off x="3183188" y="1085048"/>
              <a:ext cx="365326" cy="367349"/>
              <a:chOff x="-1866900" y="1906630"/>
              <a:chExt cx="365326" cy="367349"/>
            </a:xfrm>
          </p:grpSpPr>
          <p:cxnSp>
            <p:nvCxnSpPr>
              <p:cNvPr id="52" name="直線接點 5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93" name="群組 92"/>
          <p:cNvGrpSpPr/>
          <p:nvPr/>
        </p:nvGrpSpPr>
        <p:grpSpPr>
          <a:xfrm>
            <a:off x="516672" y="3953754"/>
            <a:ext cx="2219144" cy="2125361"/>
            <a:chOff x="516672" y="3953754"/>
            <a:chExt cx="2219144" cy="2125361"/>
          </a:xfrm>
        </p:grpSpPr>
        <p:sp>
          <p:nvSpPr>
            <p:cNvPr id="37" name="橢圓 36"/>
            <p:cNvSpPr/>
            <p:nvPr/>
          </p:nvSpPr>
          <p:spPr>
            <a:xfrm>
              <a:off x="1296129" y="501509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接點 37"/>
            <p:cNvCxnSpPr/>
            <p:nvPr/>
          </p:nvCxnSpPr>
          <p:spPr>
            <a:xfrm flipV="1">
              <a:off x="1428177" y="514714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1640871" y="5671080"/>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516672" y="4490632"/>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41" name="文字方塊 40"/>
            <p:cNvSpPr txBox="1"/>
            <p:nvPr/>
          </p:nvSpPr>
          <p:spPr>
            <a:xfrm>
              <a:off x="2068159" y="4507158"/>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42" name="直線單箭頭接點 41"/>
            <p:cNvCxnSpPr>
              <a:endCxn id="37" idx="1"/>
            </p:cNvCxnSpPr>
            <p:nvPr/>
          </p:nvCxnSpPr>
          <p:spPr>
            <a:xfrm>
              <a:off x="821197" y="430865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endCxn id="37" idx="7"/>
            </p:cNvCxnSpPr>
            <p:nvPr/>
          </p:nvCxnSpPr>
          <p:spPr>
            <a:xfrm flipH="1">
              <a:off x="1856045" y="430865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625354" y="395375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9" name="矩形 58"/>
            <p:cNvSpPr/>
            <p:nvPr/>
          </p:nvSpPr>
          <p:spPr>
            <a:xfrm>
              <a:off x="2127581" y="3975526"/>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62" name="群組 61"/>
            <p:cNvGrpSpPr/>
            <p:nvPr/>
          </p:nvGrpSpPr>
          <p:grpSpPr>
            <a:xfrm>
              <a:off x="2160376" y="4016851"/>
              <a:ext cx="365326" cy="367349"/>
              <a:chOff x="-1866900" y="1906630"/>
              <a:chExt cx="365326" cy="367349"/>
            </a:xfrm>
          </p:grpSpPr>
          <p:cxnSp>
            <p:nvCxnSpPr>
              <p:cNvPr id="63" name="直線接點 6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94" name="群組 93"/>
          <p:cNvGrpSpPr/>
          <p:nvPr/>
        </p:nvGrpSpPr>
        <p:grpSpPr>
          <a:xfrm>
            <a:off x="3116120" y="3966571"/>
            <a:ext cx="2219144" cy="2112544"/>
            <a:chOff x="3116120" y="3966571"/>
            <a:chExt cx="2219144" cy="2112544"/>
          </a:xfrm>
        </p:grpSpPr>
        <p:sp>
          <p:nvSpPr>
            <p:cNvPr id="44" name="橢圓 43"/>
            <p:cNvSpPr/>
            <p:nvPr/>
          </p:nvSpPr>
          <p:spPr>
            <a:xfrm>
              <a:off x="3895577" y="501509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5" name="直線接點 44"/>
            <p:cNvCxnSpPr/>
            <p:nvPr/>
          </p:nvCxnSpPr>
          <p:spPr>
            <a:xfrm flipV="1">
              <a:off x="4027625" y="514714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4240319" y="5671080"/>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46"/>
            <p:cNvSpPr txBox="1"/>
            <p:nvPr/>
          </p:nvSpPr>
          <p:spPr>
            <a:xfrm>
              <a:off x="3116120" y="4490632"/>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48" name="文字方塊 47"/>
            <p:cNvSpPr txBox="1"/>
            <p:nvPr/>
          </p:nvSpPr>
          <p:spPr>
            <a:xfrm>
              <a:off x="4667607" y="4507158"/>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49" name="直線單箭頭接點 48"/>
            <p:cNvCxnSpPr>
              <a:endCxn id="44" idx="1"/>
            </p:cNvCxnSpPr>
            <p:nvPr/>
          </p:nvCxnSpPr>
          <p:spPr>
            <a:xfrm>
              <a:off x="3420645" y="430865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endCxn id="44" idx="7"/>
            </p:cNvCxnSpPr>
            <p:nvPr/>
          </p:nvCxnSpPr>
          <p:spPr>
            <a:xfrm flipH="1">
              <a:off x="4455493" y="430865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3249189" y="3966571"/>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61" name="矩形 60"/>
            <p:cNvSpPr/>
            <p:nvPr/>
          </p:nvSpPr>
          <p:spPr>
            <a:xfrm>
              <a:off x="4751416" y="398834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65" name="群組 64"/>
            <p:cNvGrpSpPr/>
            <p:nvPr/>
          </p:nvGrpSpPr>
          <p:grpSpPr>
            <a:xfrm>
              <a:off x="3287458" y="4011452"/>
              <a:ext cx="365326" cy="367349"/>
              <a:chOff x="-1866900" y="1906630"/>
              <a:chExt cx="365326" cy="367349"/>
            </a:xfrm>
          </p:grpSpPr>
          <p:cxnSp>
            <p:nvCxnSpPr>
              <p:cNvPr id="66" name="直線接點 65"/>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8" name="群組 67"/>
            <p:cNvGrpSpPr/>
            <p:nvPr/>
          </p:nvGrpSpPr>
          <p:grpSpPr>
            <a:xfrm>
              <a:off x="4829126" y="4065141"/>
              <a:ext cx="365326" cy="367349"/>
              <a:chOff x="-1866900" y="1906630"/>
              <a:chExt cx="365326" cy="367349"/>
            </a:xfrm>
          </p:grpSpPr>
          <p:cxnSp>
            <p:nvCxnSpPr>
              <p:cNvPr id="69" name="直線接點 6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71" name="文字方塊 70"/>
          <p:cNvSpPr txBox="1"/>
          <p:nvPr/>
        </p:nvSpPr>
        <p:spPr>
          <a:xfrm>
            <a:off x="516672" y="3231038"/>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r>
              <a:rPr lang="en-US" altLang="zh-TW" sz="2400" dirty="0"/>
              <a:t>+w</a:t>
            </a:r>
            <a:r>
              <a:rPr lang="en-US" altLang="zh-TW" sz="2400" baseline="-25000" dirty="0"/>
              <a:t>2</a:t>
            </a:r>
            <a:r>
              <a:rPr lang="en-US" altLang="zh-TW" sz="2400" dirty="0"/>
              <a:t>x</a:t>
            </a:r>
            <a:r>
              <a:rPr lang="en-US" altLang="zh-TW" sz="2400" baseline="-25000" dirty="0"/>
              <a:t>2</a:t>
            </a:r>
            <a:endParaRPr lang="zh-TW" altLang="en-US" sz="2400" baseline="-25000" dirty="0"/>
          </a:p>
        </p:txBody>
      </p:sp>
      <p:sp>
        <p:nvSpPr>
          <p:cNvPr id="72" name="文字方塊 71"/>
          <p:cNvSpPr txBox="1"/>
          <p:nvPr/>
        </p:nvSpPr>
        <p:spPr>
          <a:xfrm>
            <a:off x="3086867" y="3233365"/>
            <a:ext cx="2248397" cy="461665"/>
          </a:xfrm>
          <a:prstGeom prst="rect">
            <a:avLst/>
          </a:prstGeom>
          <a:noFill/>
        </p:spPr>
        <p:txBody>
          <a:bodyPr wrap="square" rtlCol="0">
            <a:spAutoFit/>
          </a:bodyPr>
          <a:lstStyle/>
          <a:p>
            <a:pPr algn="ctr"/>
            <a:r>
              <a:rPr lang="en-US" altLang="zh-TW" sz="2400" dirty="0"/>
              <a:t>z=w</a:t>
            </a:r>
            <a:r>
              <a:rPr lang="en-US" altLang="zh-TW" sz="2400" baseline="-25000" dirty="0"/>
              <a:t>2</a:t>
            </a:r>
            <a:r>
              <a:rPr lang="en-US" altLang="zh-TW" sz="2400" dirty="0"/>
              <a:t>x</a:t>
            </a:r>
            <a:r>
              <a:rPr lang="en-US" altLang="zh-TW" sz="2400" baseline="-25000" dirty="0"/>
              <a:t>2</a:t>
            </a:r>
            <a:endParaRPr lang="zh-TW" altLang="en-US" sz="2400" baseline="-25000" dirty="0"/>
          </a:p>
        </p:txBody>
      </p:sp>
      <p:sp>
        <p:nvSpPr>
          <p:cNvPr id="73" name="文字方塊 72"/>
          <p:cNvSpPr txBox="1"/>
          <p:nvPr/>
        </p:nvSpPr>
        <p:spPr>
          <a:xfrm>
            <a:off x="499921" y="6043859"/>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endParaRPr lang="zh-TW" altLang="en-US" sz="2400" baseline="-25000" dirty="0"/>
          </a:p>
        </p:txBody>
      </p:sp>
      <p:sp>
        <p:nvSpPr>
          <p:cNvPr id="74" name="文字方塊 73"/>
          <p:cNvSpPr txBox="1"/>
          <p:nvPr/>
        </p:nvSpPr>
        <p:spPr>
          <a:xfrm>
            <a:off x="3116120" y="6083616"/>
            <a:ext cx="2248397" cy="461665"/>
          </a:xfrm>
          <a:prstGeom prst="rect">
            <a:avLst/>
          </a:prstGeom>
          <a:noFill/>
        </p:spPr>
        <p:txBody>
          <a:bodyPr wrap="square" rtlCol="0">
            <a:spAutoFit/>
          </a:bodyPr>
          <a:lstStyle/>
          <a:p>
            <a:pPr algn="ctr"/>
            <a:r>
              <a:rPr lang="en-US" altLang="zh-TW" sz="2400" dirty="0"/>
              <a:t>z=0</a:t>
            </a:r>
            <a:endParaRPr lang="zh-TW" altLang="en-US" sz="2400" baseline="-25000" dirty="0"/>
          </a:p>
        </p:txBody>
      </p:sp>
      <p:sp>
        <p:nvSpPr>
          <p:cNvPr id="75" name="橢圓 74"/>
          <p:cNvSpPr/>
          <p:nvPr/>
        </p:nvSpPr>
        <p:spPr>
          <a:xfrm>
            <a:off x="6985165" y="487903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p:cNvCxnSpPr/>
          <p:nvPr/>
        </p:nvCxnSpPr>
        <p:spPr>
          <a:xfrm flipV="1">
            <a:off x="7117213" y="501108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7329907" y="5535020"/>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288480" y="3700822"/>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79" name="矩形 78"/>
          <p:cNvSpPr/>
          <p:nvPr/>
        </p:nvSpPr>
        <p:spPr>
          <a:xfrm>
            <a:off x="7790707" y="372259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sp>
        <p:nvSpPr>
          <p:cNvPr id="80" name="文字方塊 79"/>
          <p:cNvSpPr txBox="1"/>
          <p:nvPr/>
        </p:nvSpPr>
        <p:spPr>
          <a:xfrm>
            <a:off x="6205708" y="4354572"/>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81" name="文字方塊 80"/>
          <p:cNvSpPr txBox="1"/>
          <p:nvPr/>
        </p:nvSpPr>
        <p:spPr>
          <a:xfrm>
            <a:off x="7997471" y="4390976"/>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83" name="直線單箭頭接點 82"/>
          <p:cNvCxnSpPr>
            <a:endCxn id="75" idx="1"/>
          </p:cNvCxnSpPr>
          <p:nvPr/>
        </p:nvCxnSpPr>
        <p:spPr>
          <a:xfrm>
            <a:off x="6510233" y="417259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75" idx="7"/>
          </p:cNvCxnSpPr>
          <p:nvPr/>
        </p:nvCxnSpPr>
        <p:spPr>
          <a:xfrm flipH="1">
            <a:off x="7545081" y="417259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文字方塊 84"/>
              <p:cNvSpPr txBox="1"/>
              <p:nvPr/>
            </p:nvSpPr>
            <p:spPr>
              <a:xfrm>
                <a:off x="6125570" y="4234473"/>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6125570" y="4234473"/>
                <a:ext cx="238848" cy="691471"/>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p:cNvSpPr txBox="1"/>
              <p:nvPr/>
            </p:nvSpPr>
            <p:spPr>
              <a:xfrm>
                <a:off x="7905905" y="4276072"/>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xmlns="">
          <p:sp>
            <p:nvSpPr>
              <p:cNvPr id="86" name="文字方塊 85"/>
              <p:cNvSpPr txBox="1">
                <a:spLocks noRot="1" noChangeAspect="1" noMove="1" noResize="1" noEditPoints="1" noAdjustHandles="1" noChangeArrowheads="1" noChangeShapeType="1" noTextEdit="1"/>
              </p:cNvSpPr>
              <p:nvPr/>
            </p:nvSpPr>
            <p:spPr>
              <a:xfrm>
                <a:off x="7905905" y="4276072"/>
                <a:ext cx="238848" cy="691471"/>
              </a:xfrm>
              <a:prstGeom prst="rect">
                <a:avLst/>
              </a:prstGeom>
              <a:blipFill>
                <a:blip r:embed="rId3"/>
                <a:stretch>
                  <a:fillRect/>
                </a:stretch>
              </a:blipFill>
            </p:spPr>
            <p:txBody>
              <a:bodyPr/>
              <a:lstStyle/>
              <a:p>
                <a:r>
                  <a:rPr lang="zh-TW" altLang="en-US">
                    <a:noFill/>
                  </a:rPr>
                  <a:t> </a:t>
                </a:r>
              </a:p>
            </p:txBody>
          </p:sp>
        </mc:Fallback>
      </mc:AlternateContent>
      <p:grpSp>
        <p:nvGrpSpPr>
          <p:cNvPr id="90" name="群組 89"/>
          <p:cNvGrpSpPr/>
          <p:nvPr/>
        </p:nvGrpSpPr>
        <p:grpSpPr>
          <a:xfrm>
            <a:off x="6096841" y="288909"/>
            <a:ext cx="2432630" cy="2873769"/>
            <a:chOff x="6096841" y="288909"/>
            <a:chExt cx="2432630" cy="2873769"/>
          </a:xfrm>
        </p:grpSpPr>
        <p:grpSp>
          <p:nvGrpSpPr>
            <p:cNvPr id="87" name="群組 86"/>
            <p:cNvGrpSpPr/>
            <p:nvPr/>
          </p:nvGrpSpPr>
          <p:grpSpPr>
            <a:xfrm>
              <a:off x="6205708" y="468942"/>
              <a:ext cx="2248397" cy="2605113"/>
              <a:chOff x="6310492" y="287501"/>
              <a:chExt cx="2248397" cy="2605113"/>
            </a:xfrm>
          </p:grpSpPr>
          <p:sp>
            <p:nvSpPr>
              <p:cNvPr id="6" name="橢圓 5"/>
              <p:cNvSpPr/>
              <p:nvPr/>
            </p:nvSpPr>
            <p:spPr>
              <a:xfrm>
                <a:off x="7089949" y="1465717"/>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flipV="1">
                <a:off x="7221997" y="1597765"/>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434691" y="2121699"/>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93264" y="287501"/>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14" name="矩形 13"/>
              <p:cNvSpPr/>
              <p:nvPr/>
            </p:nvSpPr>
            <p:spPr>
              <a:xfrm>
                <a:off x="7895491" y="30927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sp>
            <p:nvSpPr>
              <p:cNvPr id="15" name="文字方塊 14"/>
              <p:cNvSpPr txBox="1"/>
              <p:nvPr/>
            </p:nvSpPr>
            <p:spPr>
              <a:xfrm>
                <a:off x="6310492" y="941251"/>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16" name="文字方塊 15"/>
              <p:cNvSpPr txBox="1"/>
              <p:nvPr/>
            </p:nvSpPr>
            <p:spPr>
              <a:xfrm>
                <a:off x="7861979" y="957777"/>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17" name="文字方塊 16"/>
              <p:cNvSpPr txBox="1"/>
              <p:nvPr/>
            </p:nvSpPr>
            <p:spPr>
              <a:xfrm>
                <a:off x="6310492" y="2430949"/>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r>
                  <a:rPr lang="en-US" altLang="zh-TW" sz="2400" dirty="0"/>
                  <a:t>+w</a:t>
                </a:r>
                <a:r>
                  <a:rPr lang="en-US" altLang="zh-TW" sz="2400" baseline="-25000" dirty="0"/>
                  <a:t>2</a:t>
                </a:r>
                <a:r>
                  <a:rPr lang="en-US" altLang="zh-TW" sz="2400" dirty="0"/>
                  <a:t>x</a:t>
                </a:r>
                <a:r>
                  <a:rPr lang="en-US" altLang="zh-TW" sz="2400" baseline="-25000" dirty="0"/>
                  <a:t>2</a:t>
                </a:r>
                <a:endParaRPr lang="zh-TW" altLang="en-US" sz="2400" baseline="-25000" dirty="0"/>
              </a:p>
            </p:txBody>
          </p:sp>
          <p:cxnSp>
            <p:nvCxnSpPr>
              <p:cNvPr id="19" name="直線單箭頭接點 18"/>
              <p:cNvCxnSpPr>
                <a:endCxn id="6" idx="1"/>
              </p:cNvCxnSpPr>
              <p:nvPr/>
            </p:nvCxnSpPr>
            <p:spPr>
              <a:xfrm>
                <a:off x="6615017" y="759273"/>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6" idx="7"/>
              </p:cNvCxnSpPr>
              <p:nvPr/>
            </p:nvCxnSpPr>
            <p:spPr>
              <a:xfrm flipH="1">
                <a:off x="7649865" y="759273"/>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矩形 87"/>
            <p:cNvSpPr/>
            <p:nvPr/>
          </p:nvSpPr>
          <p:spPr>
            <a:xfrm>
              <a:off x="6096841" y="288909"/>
              <a:ext cx="2432630" cy="287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89" name="文字方塊 88"/>
              <p:cNvSpPr txBox="1"/>
              <p:nvPr/>
            </p:nvSpPr>
            <p:spPr>
              <a:xfrm>
                <a:off x="5899722" y="5787009"/>
                <a:ext cx="274395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f>
                        <m:fPr>
                          <m:ctrlPr>
                            <a:rPr lang="en-US" altLang="zh-TW" sz="2400" b="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f>
                        <m:fPr>
                          <m:ctrlPr>
                            <a:rPr lang="en-US" altLang="zh-TW" sz="2400" i="1" smtClean="0">
                              <a:solidFill>
                                <a:srgbClr val="FF0000"/>
                              </a:solidFill>
                              <a:latin typeface="Cambria Math" panose="02040503050406030204" pitchFamily="18"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9" name="文字方塊 88"/>
              <p:cNvSpPr txBox="1">
                <a:spLocks noRot="1" noChangeAspect="1" noMove="1" noResize="1" noEditPoints="1" noAdjustHandles="1" noChangeArrowheads="1" noChangeShapeType="1" noTextEdit="1"/>
              </p:cNvSpPr>
              <p:nvPr/>
            </p:nvSpPr>
            <p:spPr>
              <a:xfrm>
                <a:off x="5899722" y="5787009"/>
                <a:ext cx="2743956" cy="691471"/>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239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78" grpId="0" animBg="1"/>
      <p:bldP spid="79" grpId="0" animBg="1"/>
      <p:bldP spid="80" grpId="0"/>
      <p:bldP spid="81" grpId="0"/>
      <p:bldP spid="85" grpId="0"/>
      <p:bldP spid="86" grpId="0"/>
      <p:bldP spid="8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smtClean="0"/>
              <a:t>Deep learning techniques</a:t>
            </a:r>
            <a:endParaRPr lang="zh-TW" altLang="en-US" dirty="0"/>
          </a:p>
        </p:txBody>
      </p:sp>
      <p:sp>
        <p:nvSpPr>
          <p:cNvPr id="3" name="Content Placeholder 2"/>
          <p:cNvSpPr>
            <a:spLocks noGrp="1"/>
          </p:cNvSpPr>
          <p:nvPr>
            <p:ph idx="1"/>
          </p:nvPr>
        </p:nvSpPr>
        <p:spPr>
          <a:xfrm>
            <a:off x="453838" y="1722818"/>
            <a:ext cx="7886700" cy="4351338"/>
          </a:xfrm>
        </p:spPr>
        <p:txBody>
          <a:bodyPr/>
          <a:lstStyle/>
          <a:p>
            <a:r>
              <a:rPr lang="en-US" dirty="0" smtClean="0"/>
              <a:t>Supervised deep learning</a:t>
            </a:r>
          </a:p>
          <a:p>
            <a:r>
              <a:rPr lang="en-US" dirty="0" smtClean="0"/>
              <a:t>Unsupervised deep learning</a:t>
            </a:r>
          </a:p>
          <a:p>
            <a:r>
              <a:rPr lang="en-US" dirty="0" smtClean="0"/>
              <a:t>Semi-supervised deep learning</a:t>
            </a:r>
          </a:p>
          <a:p>
            <a:r>
              <a:rPr lang="en-US" dirty="0" smtClean="0"/>
              <a:t>Transfer deep learning</a:t>
            </a:r>
          </a:p>
          <a:p>
            <a:r>
              <a:rPr lang="en-US" dirty="0" smtClean="0"/>
              <a:t>…..</a:t>
            </a:r>
            <a:endParaRPr lang="en-NZ" dirty="0"/>
          </a:p>
        </p:txBody>
      </p:sp>
    </p:spTree>
    <p:extLst>
      <p:ext uri="{BB962C8B-B14F-4D97-AF65-F5344CB8AC3E}">
        <p14:creationId xmlns:p14="http://schemas.microsoft.com/office/powerpoint/2010/main" val="5477588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3377630" y="5367454"/>
            <a:ext cx="2764667" cy="1328675"/>
            <a:chOff x="6018023" y="4983224"/>
            <a:chExt cx="2764667" cy="1328675"/>
          </a:xfrm>
        </p:grpSpPr>
        <p:pic>
          <p:nvPicPr>
            <p:cNvPr id="7" name="圖片 6"/>
            <p:cNvPicPr>
              <a:picLocks noChangeAspect="1"/>
            </p:cNvPicPr>
            <p:nvPr/>
          </p:nvPicPr>
          <p:blipFill>
            <a:blip r:embed="rId3"/>
            <a:stretch>
              <a:fillRect/>
            </a:stretch>
          </p:blipFill>
          <p:spPr>
            <a:xfrm flipH="1">
              <a:off x="6018023" y="4983224"/>
              <a:ext cx="2764667" cy="1328675"/>
            </a:xfrm>
            <a:prstGeom prst="rect">
              <a:avLst/>
            </a:prstGeom>
          </p:spPr>
        </p:pic>
        <p:sp>
          <p:nvSpPr>
            <p:cNvPr id="8" name="文字方塊 7"/>
            <p:cNvSpPr txBox="1"/>
            <p:nvPr/>
          </p:nvSpPr>
          <p:spPr>
            <a:xfrm>
              <a:off x="6707786" y="5210235"/>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Neural Network</a:t>
              </a:r>
              <a:endParaRPr lang="zh-TW" altLang="en-US" sz="2400" dirty="0"/>
            </a:p>
          </p:txBody>
        </p:sp>
      </p:gr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graphicFrame>
        <p:nvGraphicFramePr>
          <p:cNvPr id="14" name="內容版面配置區 3"/>
          <p:cNvGraphicFramePr>
            <a:graphicFrameLocks noGrp="1"/>
          </p:cNvGraphicFramePr>
          <p:nvPr>
            <p:ph idx="1"/>
            <p:extLst/>
          </p:nvPr>
        </p:nvGraphicFramePr>
        <p:xfrm>
          <a:off x="886212" y="1663279"/>
          <a:ext cx="3138132" cy="3369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p:cNvSpPr/>
          <p:nvPr/>
        </p:nvSpPr>
        <p:spPr>
          <a:xfrm>
            <a:off x="708365" y="1485917"/>
            <a:ext cx="3521122" cy="37380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下箭號 17"/>
          <p:cNvSpPr/>
          <p:nvPr/>
        </p:nvSpPr>
        <p:spPr>
          <a:xfrm rot="5400000">
            <a:off x="4833830" y="3676430"/>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9"/>
          <a:stretch>
            <a:fillRect/>
          </a:stretch>
        </p:blipFill>
        <p:spPr>
          <a:xfrm>
            <a:off x="6896711" y="147046"/>
            <a:ext cx="728093" cy="686595"/>
          </a:xfrm>
          <a:prstGeom prst="rect">
            <a:avLst/>
          </a:prstGeom>
        </p:spPr>
      </p:pic>
      <p:sp>
        <p:nvSpPr>
          <p:cNvPr id="24" name="右彎箭號 23"/>
          <p:cNvSpPr/>
          <p:nvPr/>
        </p:nvSpPr>
        <p:spPr>
          <a:xfrm flipV="1">
            <a:off x="2300119" y="5296740"/>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8" name="文字方塊 27"/>
          <p:cNvSpPr txBox="1"/>
          <p:nvPr/>
        </p:nvSpPr>
        <p:spPr>
          <a:xfrm>
            <a:off x="4800942" y="3883054"/>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9" name="向下箭號 28"/>
          <p:cNvSpPr/>
          <p:nvPr/>
        </p:nvSpPr>
        <p:spPr>
          <a:xfrm rot="5400000">
            <a:off x="4833830" y="1415777"/>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30" name="文字方塊 29"/>
          <p:cNvSpPr txBox="1"/>
          <p:nvPr/>
        </p:nvSpPr>
        <p:spPr>
          <a:xfrm>
            <a:off x="4800942" y="1567416"/>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3" name="文字方塊 22"/>
          <p:cNvSpPr txBox="1"/>
          <p:nvPr/>
        </p:nvSpPr>
        <p:spPr>
          <a:xfrm>
            <a:off x="4171996" y="2479440"/>
            <a:ext cx="1941287"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Overfitting!</a:t>
            </a:r>
            <a:endParaRPr lang="zh-TW" altLang="en-US" sz="2800" dirty="0"/>
          </a:p>
        </p:txBody>
      </p:sp>
      <p:sp>
        <p:nvSpPr>
          <p:cNvPr id="32" name="文字方塊 31"/>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Tree>
    <p:extLst>
      <p:ext uri="{BB962C8B-B14F-4D97-AF65-F5344CB8AC3E}">
        <p14:creationId xmlns:p14="http://schemas.microsoft.com/office/powerpoint/2010/main" val="2434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Graphic spid="14" grpId="0">
        <p:bldAsOne/>
      </p:bldGraphic>
      <p:bldP spid="15" grpId="0" animBg="1"/>
      <p:bldP spid="18" grpId="0" animBg="1"/>
      <p:bldP spid="20" grpId="0" animBg="1"/>
      <p:bldP spid="21" grpId="0" animBg="1"/>
      <p:bldP spid="24" grpId="0" animBg="1"/>
      <p:bldP spid="25" grpId="0" animBg="1"/>
      <p:bldP spid="26" grpId="0"/>
      <p:bldP spid="27" grpId="0"/>
      <p:bldP spid="28" grpId="0"/>
      <p:bldP spid="29" grpId="0" animBg="1"/>
      <p:bldP spid="30" grpId="0"/>
      <p:bldP spid="2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Try another task</a:t>
            </a:r>
            <a:endParaRPr lang="zh-TW" altLang="en-US" dirty="0"/>
          </a:p>
        </p:txBody>
      </p:sp>
      <p:pic>
        <p:nvPicPr>
          <p:cNvPr id="34818" name="Picture 2" descr="http://top-breaking-news.com/wp-content/uploads/2016/03/Twitter-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507" y="2424793"/>
            <a:ext cx="5002893" cy="375217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88094" y="6127233"/>
            <a:ext cx="3129639" cy="369332"/>
          </a:xfrm>
          <a:prstGeom prst="rect">
            <a:avLst/>
          </a:prstGeom>
        </p:spPr>
        <p:txBody>
          <a:bodyPr wrap="none">
            <a:spAutoFit/>
          </a:bodyPr>
          <a:lstStyle/>
          <a:p>
            <a:r>
              <a:rPr lang="zh-TW" altLang="en-US" dirty="0"/>
              <a:t>http://top-breaking-news.com/</a:t>
            </a:r>
          </a:p>
        </p:txBody>
      </p:sp>
      <p:sp>
        <p:nvSpPr>
          <p:cNvPr id="6" name="矩形 5"/>
          <p:cNvSpPr/>
          <p:nvPr/>
        </p:nvSpPr>
        <p:spPr>
          <a:xfrm>
            <a:off x="4728190" y="2105191"/>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7" name="向右箭號 6"/>
          <p:cNvSpPr/>
          <p:nvPr/>
        </p:nvSpPr>
        <p:spPr>
          <a:xfrm>
            <a:off x="6534552" y="2446671"/>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3"/>
          <a:stretch>
            <a:fillRect/>
          </a:stretch>
        </p:blipFill>
        <p:spPr>
          <a:xfrm>
            <a:off x="3896559" y="1979869"/>
            <a:ext cx="274307" cy="1494693"/>
          </a:xfrm>
          <a:prstGeom prst="rect">
            <a:avLst/>
          </a:prstGeom>
        </p:spPr>
      </p:pic>
      <p:sp>
        <p:nvSpPr>
          <p:cNvPr id="9" name="向右箭號 8"/>
          <p:cNvSpPr/>
          <p:nvPr/>
        </p:nvSpPr>
        <p:spPr>
          <a:xfrm>
            <a:off x="4228873" y="2446672"/>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0" name="圖片 9"/>
          <p:cNvPicPr>
            <a:picLocks noChangeAspect="1"/>
          </p:cNvPicPr>
          <p:nvPr/>
        </p:nvPicPr>
        <p:blipFill>
          <a:blip r:embed="rId4"/>
          <a:stretch>
            <a:fillRect/>
          </a:stretch>
        </p:blipFill>
        <p:spPr>
          <a:xfrm>
            <a:off x="6996065" y="2017672"/>
            <a:ext cx="292260" cy="1510931"/>
          </a:xfrm>
          <a:prstGeom prst="rect">
            <a:avLst/>
          </a:prstGeom>
        </p:spPr>
      </p:pic>
      <p:sp>
        <p:nvSpPr>
          <p:cNvPr id="13" name="文字方塊 12"/>
          <p:cNvSpPr txBox="1"/>
          <p:nvPr/>
        </p:nvSpPr>
        <p:spPr>
          <a:xfrm>
            <a:off x="7686947" y="1450528"/>
            <a:ext cx="1397000" cy="461665"/>
          </a:xfrm>
          <a:prstGeom prst="rect">
            <a:avLst/>
          </a:prstGeom>
          <a:noFill/>
        </p:spPr>
        <p:txBody>
          <a:bodyPr wrap="square" rtlCol="0">
            <a:spAutoFit/>
          </a:bodyPr>
          <a:lstStyle/>
          <a:p>
            <a:r>
              <a:rPr lang="zh-TW" altLang="en-US" sz="2400" dirty="0"/>
              <a:t>政治</a:t>
            </a:r>
          </a:p>
        </p:txBody>
      </p:sp>
      <p:sp>
        <p:nvSpPr>
          <p:cNvPr id="14" name="文字方塊 13"/>
          <p:cNvSpPr txBox="1"/>
          <p:nvPr/>
        </p:nvSpPr>
        <p:spPr>
          <a:xfrm>
            <a:off x="7686947" y="3482291"/>
            <a:ext cx="1221423" cy="461665"/>
          </a:xfrm>
          <a:prstGeom prst="rect">
            <a:avLst/>
          </a:prstGeom>
          <a:noFill/>
        </p:spPr>
        <p:txBody>
          <a:bodyPr wrap="square" rtlCol="0">
            <a:spAutoFit/>
          </a:bodyPr>
          <a:lstStyle/>
          <a:p>
            <a:r>
              <a:rPr lang="zh-TW" altLang="en-US" sz="2400" dirty="0"/>
              <a:t>體育</a:t>
            </a:r>
          </a:p>
        </p:txBody>
      </p:sp>
      <p:cxnSp>
        <p:nvCxnSpPr>
          <p:cNvPr id="15" name="直線單箭頭接點 14"/>
          <p:cNvCxnSpPr/>
          <p:nvPr/>
        </p:nvCxnSpPr>
        <p:spPr>
          <a:xfrm flipV="1">
            <a:off x="7165445" y="1769821"/>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7152413" y="2361832"/>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7165445" y="3349303"/>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7884079" y="2105191"/>
            <a:ext cx="1397000" cy="461665"/>
          </a:xfrm>
          <a:prstGeom prst="rect">
            <a:avLst/>
          </a:prstGeom>
          <a:noFill/>
        </p:spPr>
        <p:txBody>
          <a:bodyPr wrap="square" rtlCol="0">
            <a:spAutoFit/>
          </a:bodyPr>
          <a:lstStyle/>
          <a:p>
            <a:r>
              <a:rPr lang="zh-TW" altLang="en-US" sz="2400" dirty="0"/>
              <a:t>經濟</a:t>
            </a:r>
          </a:p>
        </p:txBody>
      </p:sp>
      <p:sp>
        <p:nvSpPr>
          <p:cNvPr id="5" name="手繪多邊形 4"/>
          <p:cNvSpPr/>
          <p:nvPr/>
        </p:nvSpPr>
        <p:spPr>
          <a:xfrm>
            <a:off x="2831732" y="2468109"/>
            <a:ext cx="971011" cy="550862"/>
          </a:xfrm>
          <a:custGeom>
            <a:avLst/>
            <a:gdLst>
              <a:gd name="connsiteX0" fmla="*/ 245297 w 971011"/>
              <a:gd name="connsiteY0" fmla="*/ 550862 h 550862"/>
              <a:gd name="connsiteX1" fmla="*/ 42097 w 971011"/>
              <a:gd name="connsiteY1" fmla="*/ 42862 h 550862"/>
              <a:gd name="connsiteX2" fmla="*/ 971011 w 971011"/>
              <a:gd name="connsiteY2" fmla="*/ 28348 h 550862"/>
            </a:gdLst>
            <a:ahLst/>
            <a:cxnLst>
              <a:cxn ang="0">
                <a:pos x="connsiteX0" y="connsiteY0"/>
              </a:cxn>
              <a:cxn ang="0">
                <a:pos x="connsiteX1" y="connsiteY1"/>
              </a:cxn>
              <a:cxn ang="0">
                <a:pos x="connsiteX2" y="connsiteY2"/>
              </a:cxn>
            </a:cxnLst>
            <a:rect l="l" t="t" r="r" b="b"/>
            <a:pathLst>
              <a:path w="971011" h="550862">
                <a:moveTo>
                  <a:pt x="245297" y="550862"/>
                </a:moveTo>
                <a:cubicBezTo>
                  <a:pt x="83221" y="340405"/>
                  <a:pt x="-78855" y="129948"/>
                  <a:pt x="42097" y="42862"/>
                </a:cubicBezTo>
                <a:cubicBezTo>
                  <a:pt x="163049" y="-44224"/>
                  <a:pt x="971011" y="28348"/>
                  <a:pt x="971011" y="28348"/>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812659" y="3896187"/>
            <a:ext cx="3430209" cy="461665"/>
          </a:xfrm>
          <a:prstGeom prst="rect">
            <a:avLst/>
          </a:prstGeom>
          <a:noFill/>
        </p:spPr>
        <p:txBody>
          <a:bodyPr wrap="square" rtlCol="0">
            <a:spAutoFit/>
          </a:bodyPr>
          <a:lstStyle/>
          <a:p>
            <a:pPr algn="ctr"/>
            <a:r>
              <a:rPr lang="en-US" altLang="zh-TW" sz="2400" dirty="0"/>
              <a:t>“president” in document</a:t>
            </a:r>
            <a:endParaRPr lang="zh-TW" altLang="en-US" sz="2400" dirty="0"/>
          </a:p>
        </p:txBody>
      </p:sp>
      <p:sp>
        <p:nvSpPr>
          <p:cNvPr id="20" name="文字方塊 19"/>
          <p:cNvSpPr txBox="1"/>
          <p:nvPr/>
        </p:nvSpPr>
        <p:spPr>
          <a:xfrm>
            <a:off x="744189" y="1643526"/>
            <a:ext cx="3105462" cy="461665"/>
          </a:xfrm>
          <a:prstGeom prst="rect">
            <a:avLst/>
          </a:prstGeom>
          <a:noFill/>
        </p:spPr>
        <p:txBody>
          <a:bodyPr wrap="square" rtlCol="0">
            <a:spAutoFit/>
          </a:bodyPr>
          <a:lstStyle/>
          <a:p>
            <a:pPr algn="ctr"/>
            <a:r>
              <a:rPr lang="en-US" altLang="zh-TW" sz="2400" dirty="0"/>
              <a:t>“stock” in document</a:t>
            </a:r>
            <a:endParaRPr lang="zh-TW" altLang="en-US" sz="2400" dirty="0"/>
          </a:p>
        </p:txBody>
      </p:sp>
      <p:cxnSp>
        <p:nvCxnSpPr>
          <p:cNvPr id="21" name="直線單箭頭接點 20"/>
          <p:cNvCxnSpPr/>
          <p:nvPr/>
        </p:nvCxnSpPr>
        <p:spPr>
          <a:xfrm flipH="1" flipV="1">
            <a:off x="3973357" y="3331948"/>
            <a:ext cx="1088158" cy="5875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3640473" y="1893961"/>
            <a:ext cx="388325" cy="2643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9796" y="4738432"/>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0060" y="4751429"/>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4890" y="4769276"/>
            <a:ext cx="1093850" cy="109385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4787121" y="5832691"/>
            <a:ext cx="1219200" cy="461665"/>
          </a:xfrm>
          <a:prstGeom prst="rect">
            <a:avLst/>
          </a:prstGeom>
          <a:noFill/>
        </p:spPr>
        <p:txBody>
          <a:bodyPr wrap="square" rtlCol="0">
            <a:spAutoFit/>
          </a:bodyPr>
          <a:lstStyle/>
          <a:p>
            <a:pPr algn="ctr"/>
            <a:r>
              <a:rPr lang="zh-TW" altLang="en-US" sz="2400" dirty="0"/>
              <a:t>體育</a:t>
            </a:r>
          </a:p>
        </p:txBody>
      </p:sp>
      <p:sp>
        <p:nvSpPr>
          <p:cNvPr id="27" name="文字方塊 26"/>
          <p:cNvSpPr txBox="1"/>
          <p:nvPr/>
        </p:nvSpPr>
        <p:spPr>
          <a:xfrm>
            <a:off x="6077672" y="5835110"/>
            <a:ext cx="1219200" cy="461665"/>
          </a:xfrm>
          <a:prstGeom prst="rect">
            <a:avLst/>
          </a:prstGeom>
          <a:noFill/>
        </p:spPr>
        <p:txBody>
          <a:bodyPr wrap="square" rtlCol="0">
            <a:spAutoFit/>
          </a:bodyPr>
          <a:lstStyle/>
          <a:p>
            <a:pPr algn="ctr"/>
            <a:r>
              <a:rPr lang="zh-TW" altLang="en-US" sz="2400" dirty="0"/>
              <a:t>政治</a:t>
            </a:r>
          </a:p>
        </p:txBody>
      </p:sp>
      <p:sp>
        <p:nvSpPr>
          <p:cNvPr id="28" name="文字方塊 27"/>
          <p:cNvSpPr txBox="1"/>
          <p:nvPr/>
        </p:nvSpPr>
        <p:spPr>
          <a:xfrm>
            <a:off x="7422215" y="5860297"/>
            <a:ext cx="1219200" cy="461665"/>
          </a:xfrm>
          <a:prstGeom prst="rect">
            <a:avLst/>
          </a:prstGeom>
          <a:noFill/>
        </p:spPr>
        <p:txBody>
          <a:bodyPr wrap="square" rtlCol="0">
            <a:spAutoFit/>
          </a:bodyPr>
          <a:lstStyle/>
          <a:p>
            <a:pPr algn="ctr"/>
            <a:r>
              <a:rPr lang="zh-TW" altLang="en-US" sz="2400" dirty="0"/>
              <a:t>財經</a:t>
            </a:r>
          </a:p>
        </p:txBody>
      </p:sp>
    </p:spTree>
    <p:extLst>
      <p:ext uri="{BB962C8B-B14F-4D97-AF65-F5344CB8AC3E}">
        <p14:creationId xmlns:p14="http://schemas.microsoft.com/office/powerpoint/2010/main" val="27776963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p:bldP spid="14" grpId="0"/>
      <p:bldP spid="18" grpId="0"/>
      <p:bldP spid="5" grpId="0" animBg="1"/>
      <p:bldP spid="19" grpId="0"/>
      <p:bldP spid="20" grpId="0"/>
      <p:bldP spid="26" grpId="0"/>
      <p:bldP spid="27" grpId="0"/>
      <p:bldP spid="2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Try another task</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845267" y="1690689"/>
            <a:ext cx="7453466" cy="3627933"/>
          </a:xfrm>
          <a:prstGeom prst="rect">
            <a:avLst/>
          </a:prstGeom>
        </p:spPr>
      </p:pic>
      <p:pic>
        <p:nvPicPr>
          <p:cNvPr id="5" name="圖片 4"/>
          <p:cNvPicPr>
            <a:picLocks noChangeAspect="1"/>
          </p:cNvPicPr>
          <p:nvPr/>
        </p:nvPicPr>
        <p:blipFill>
          <a:blip r:embed="rId3"/>
          <a:stretch>
            <a:fillRect/>
          </a:stretch>
        </p:blipFill>
        <p:spPr>
          <a:xfrm>
            <a:off x="845267" y="5453558"/>
            <a:ext cx="7453466" cy="1187208"/>
          </a:xfrm>
          <a:prstGeom prst="rect">
            <a:avLst/>
          </a:prstGeom>
        </p:spPr>
      </p:pic>
      <p:pic>
        <p:nvPicPr>
          <p:cNvPr id="6" name="圖片 5"/>
          <p:cNvPicPr>
            <a:picLocks noChangeAspect="1"/>
          </p:cNvPicPr>
          <p:nvPr/>
        </p:nvPicPr>
        <p:blipFill>
          <a:blip r:embed="rId4"/>
          <a:stretch>
            <a:fillRect/>
          </a:stretch>
        </p:blipFill>
        <p:spPr>
          <a:xfrm>
            <a:off x="5893517" y="473077"/>
            <a:ext cx="2838450" cy="2543175"/>
          </a:xfrm>
          <a:prstGeom prst="rect">
            <a:avLst/>
          </a:prstGeom>
        </p:spPr>
      </p:pic>
    </p:spTree>
    <p:extLst>
      <p:ext uri="{BB962C8B-B14F-4D97-AF65-F5344CB8AC3E}">
        <p14:creationId xmlns:p14="http://schemas.microsoft.com/office/powerpoint/2010/main" val="178180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336</TotalTime>
  <Words>3966</Words>
  <Application>Microsoft Office PowerPoint</Application>
  <PresentationFormat>On-screen Show (4:3)</PresentationFormat>
  <Paragraphs>1476</Paragraphs>
  <Slides>92</Slides>
  <Notes>60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8" baseType="lpstr">
      <vt:lpstr>等线</vt:lpstr>
      <vt:lpstr>等线 Light</vt:lpstr>
      <vt:lpstr>Helvetica Neue</vt:lpstr>
      <vt:lpstr>Lucida Grande</vt:lpstr>
      <vt:lpstr>新細明體</vt:lpstr>
      <vt:lpstr>新細明體</vt:lpstr>
      <vt:lpstr>ヒラギノ角ゴ Pro W3</vt:lpstr>
      <vt:lpstr>Arial</vt:lpstr>
      <vt:lpstr>Arial</vt:lpstr>
      <vt:lpstr>Calibri</vt:lpstr>
      <vt:lpstr>Calibri Light</vt:lpstr>
      <vt:lpstr>Cambria Math</vt:lpstr>
      <vt:lpstr>Garamond</vt:lpstr>
      <vt:lpstr>Wingdings</vt:lpstr>
      <vt:lpstr>Office 佈景主題</vt:lpstr>
      <vt:lpstr>方程式</vt:lpstr>
      <vt:lpstr>Deep Learning</vt:lpstr>
      <vt:lpstr>Outlie</vt:lpstr>
      <vt:lpstr>“Deep Learning doesn’t do different things,      it does things differently”</vt:lpstr>
      <vt:lpstr>PowerPoint Presentation</vt:lpstr>
      <vt:lpstr>Deep learning  attracts lots of attention.</vt:lpstr>
      <vt:lpstr>Supervised Learning</vt:lpstr>
      <vt:lpstr>Deep Learning</vt:lpstr>
      <vt:lpstr>PowerPoint Presentation</vt:lpstr>
      <vt:lpstr>Deep learning techniques</vt:lpstr>
      <vt:lpstr>Three Steps for Deep Learning Training</vt:lpstr>
      <vt:lpstr>Neural Network </vt:lpstr>
      <vt:lpstr>Fully Connect Feedforward Network</vt:lpstr>
      <vt:lpstr>Fully Connect Feedforward Network</vt:lpstr>
      <vt:lpstr>Fully Connect Feedforward Network</vt:lpstr>
      <vt:lpstr>Fully Connect Feedforward Network</vt:lpstr>
      <vt:lpstr>PowerPoint Presentation</vt:lpstr>
      <vt:lpstr>PowerPoint Presentation</vt:lpstr>
      <vt:lpstr>Matrix Operation</vt:lpstr>
      <vt:lpstr>Neural Network </vt:lpstr>
      <vt:lpstr>Neural Network </vt:lpstr>
      <vt:lpstr>Output Layer  as Multi-Class Classifier</vt:lpstr>
      <vt:lpstr>Example Application</vt:lpstr>
      <vt:lpstr>Example Application</vt:lpstr>
      <vt:lpstr>Example Application</vt:lpstr>
      <vt:lpstr>FAQ</vt:lpstr>
      <vt:lpstr>Three Steps for Deep Learning</vt:lpstr>
      <vt:lpstr>Loss for an Example</vt:lpstr>
      <vt:lpstr>Total Loss</vt:lpstr>
      <vt:lpstr>Three Steps for Deep Learning</vt:lpstr>
      <vt:lpstr>Gradient Descent</vt:lpstr>
      <vt:lpstr>Gradient Descent</vt:lpstr>
      <vt:lpstr>Gradient Descent</vt:lpstr>
      <vt:lpstr>Backpropagation</vt:lpstr>
      <vt:lpstr>Three Steps for Deep Learning</vt:lpstr>
      <vt:lpstr>Why Deep?</vt:lpstr>
      <vt:lpstr>Deeper is Better?</vt:lpstr>
      <vt:lpstr>Universality Theorem</vt:lpstr>
      <vt:lpstr>Fat + Short v.s. Thin + Tall</vt:lpstr>
      <vt:lpstr>Fat + Short v.s. Thin + Tall</vt:lpstr>
      <vt:lpstr>Performance vs Sample Size</vt:lpstr>
      <vt:lpstr>Is deep always good?</vt:lpstr>
      <vt:lpstr>Tips for Deep Learning</vt:lpstr>
      <vt:lpstr>PowerPoint Presentation</vt:lpstr>
      <vt:lpstr>Do not always blame Overfitting</vt:lpstr>
      <vt:lpstr>PowerPoint Presentation</vt:lpstr>
      <vt:lpstr>PowerPoint Presentation</vt:lpstr>
      <vt:lpstr>Hard to get the power of Deep …</vt:lpstr>
      <vt:lpstr>Vanishing Gradient Problem</vt:lpstr>
      <vt:lpstr>Vanishing Gradient Problem</vt:lpstr>
      <vt:lpstr>ReLU</vt:lpstr>
      <vt:lpstr>ReLU</vt:lpstr>
      <vt:lpstr>ReLU</vt:lpstr>
      <vt:lpstr>ReLU - variant</vt:lpstr>
      <vt:lpstr>Maxout </vt:lpstr>
      <vt:lpstr>Maxout</vt:lpstr>
      <vt:lpstr>Maxout</vt:lpstr>
      <vt:lpstr>Maxout </vt:lpstr>
      <vt:lpstr>Maxout - Training</vt:lpstr>
      <vt:lpstr>Maxout - Training</vt:lpstr>
      <vt:lpstr>PowerPoint Presentation</vt:lpstr>
      <vt:lpstr>Review</vt:lpstr>
      <vt:lpstr>RMSProp</vt:lpstr>
      <vt:lpstr>RMSProp</vt:lpstr>
      <vt:lpstr>Hard to find  optimal network parameters</vt:lpstr>
      <vt:lpstr>In physical world ……</vt:lpstr>
      <vt:lpstr>Review: Vanilla Gradient Descent</vt:lpstr>
      <vt:lpstr>Momentum</vt:lpstr>
      <vt:lpstr>Momentum</vt:lpstr>
      <vt:lpstr>Momentum</vt:lpstr>
      <vt:lpstr>Adam</vt:lpstr>
      <vt:lpstr>PowerPoint Presentation</vt:lpstr>
      <vt:lpstr>Early Stopping</vt:lpstr>
      <vt:lpstr>PowerPoint Presentation</vt:lpstr>
      <vt:lpstr>Regularization</vt:lpstr>
      <vt:lpstr>Regularization</vt:lpstr>
      <vt:lpstr>Regularization</vt:lpstr>
      <vt:lpstr>Regularization - Weight Decay</vt:lpstr>
      <vt:lpstr>PowerPoint Presentation</vt:lpstr>
      <vt:lpstr>Dropout</vt:lpstr>
      <vt:lpstr>Dropout</vt:lpstr>
      <vt:lpstr>Dropout</vt:lpstr>
      <vt:lpstr>Dropout - Intuitive Reason</vt:lpstr>
      <vt:lpstr>Dropout - Intuitive Reason</vt:lpstr>
      <vt:lpstr>Dropout - Intuitive Reason</vt:lpstr>
      <vt:lpstr>Dropout is a kind of ensemble.</vt:lpstr>
      <vt:lpstr>Dropout is a kind of ensemble.</vt:lpstr>
      <vt:lpstr>Dropout is a kind of ensemble.</vt:lpstr>
      <vt:lpstr>Dropout is a kind of ensemble.</vt:lpstr>
      <vt:lpstr>PowerPoint Presentation</vt:lpstr>
      <vt:lpstr>PowerPoint Presentation</vt:lpstr>
      <vt:lpstr>Try another task</vt:lpstr>
      <vt:lpstr>Try another task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Zhu, Sean</cp:lastModifiedBy>
  <cp:revision>38</cp:revision>
  <dcterms:created xsi:type="dcterms:W3CDTF">2016-10-09T14:12:16Z</dcterms:created>
  <dcterms:modified xsi:type="dcterms:W3CDTF">2019-03-07T07:28:50Z</dcterms:modified>
</cp:coreProperties>
</file>